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RAYMOND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verb to title : e.g. making it easier to understand/more accessible etc (=problem defn)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AS INTRO/BACKGROUND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d281004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d281004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only using the app to input things afterwards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(scope of work + methodology) -&gt; make sure to call it this, probably still ok to do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d230efa8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d230efa8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RAYMOND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d2810044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d2810044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d2810044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d2810044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RAYMOND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 those links don’t even work currently, maybe site isn’t finished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d230efa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d230efa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raymond for conclusions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5d494116d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5d494116d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accdd90f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accdd90f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d8c692ca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d8c692ca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4080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CF2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78C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75" y="4655650"/>
            <a:ext cx="9144000" cy="487800"/>
          </a:xfrm>
          <a:prstGeom prst="rect">
            <a:avLst/>
          </a:prstGeom>
          <a:solidFill>
            <a:srgbClr val="4080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0" name="Google Shape;80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Google Shape;22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4080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CF2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78C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9450" y="1441200"/>
            <a:ext cx="76887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727800" y="5719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6"/>
          <p:cNvSpPr txBox="1"/>
          <p:nvPr>
            <p:ph type="title"/>
          </p:nvPr>
        </p:nvSpPr>
        <p:spPr>
          <a:xfrm>
            <a:off x="727800" y="5719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Google Shape;53;p7"/>
          <p:cNvSpPr txBox="1"/>
          <p:nvPr>
            <p:ph type="title"/>
          </p:nvPr>
        </p:nvSpPr>
        <p:spPr>
          <a:xfrm>
            <a:off x="721225" y="611700"/>
            <a:ext cx="66402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721225" y="1567650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CF2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78C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9"/>
          <p:cNvSpPr txBox="1"/>
          <p:nvPr>
            <p:ph type="title"/>
          </p:nvPr>
        </p:nvSpPr>
        <p:spPr>
          <a:xfrm>
            <a:off x="765900" y="649913"/>
            <a:ext cx="3040200" cy="13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4080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" name="Google Shape;72;p9"/>
          <p:cNvGrpSpPr/>
          <p:nvPr/>
        </p:nvGrpSpPr>
        <p:grpSpPr>
          <a:xfrm>
            <a:off x="5346042" y="1191256"/>
            <a:ext cx="745763" cy="45826"/>
            <a:chOff x="4580561" y="2589004"/>
            <a:chExt cx="1064464" cy="25200"/>
          </a:xfrm>
        </p:grpSpPr>
        <p:sp>
          <p:nvSpPr>
            <p:cNvPr id="73" name="Google Shape;73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CF2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78C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9.jp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energy.gov/articles/askenergysaver-home-energy-audits" TargetMode="External"/><Relationship Id="rId4" Type="http://schemas.openxmlformats.org/officeDocument/2006/relationships/hyperlink" Target="https://energyfeedback.sf.ucdavis.edu/" TargetMode="External"/><Relationship Id="rId5" Type="http://schemas.openxmlformats.org/officeDocument/2006/relationships/hyperlink" Target="https://energyfeedback.wixsite.com/audits-101/floors-rooms" TargetMode="External"/><Relationship Id="rId6" Type="http://schemas.openxmlformats.org/officeDocument/2006/relationships/hyperlink" Target="https://energyfeedback.sf.ucdavis.edu/building-energy-audit-basics/lighting-introdu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ctrTitle"/>
          </p:nvPr>
        </p:nvSpPr>
        <p:spPr>
          <a:xfrm>
            <a:off x="669150" y="1365525"/>
            <a:ext cx="8161200" cy="179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Investigator: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44"/>
              <a:t>Making Energy Audits Beginner Friendly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727950" y="3162475"/>
            <a:ext cx="5485200" cy="10845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Raymond Breault &amp;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Meena Venkatraman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Client: Kiernan Salmon of the Energy Conservation Office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 &amp; </a:t>
            </a:r>
            <a:r>
              <a:rPr lang="en"/>
              <a:t>Methodology 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599488" y="1439225"/>
            <a:ext cx="29229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Energy Audit Research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Reviewed energy audit guides, other software tools and websites for conducting audits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212750" y="1444350"/>
            <a:ext cx="30213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Initial Website Review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Card-sorting with UX students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Used  sections of website to inform audit process</a:t>
            </a:r>
            <a:endParaRPr sz="1500"/>
          </a:p>
        </p:txBody>
      </p:sp>
      <p:sp>
        <p:nvSpPr>
          <p:cNvPr id="100" name="Google Shape;100;p14"/>
          <p:cNvSpPr txBox="1"/>
          <p:nvPr/>
        </p:nvSpPr>
        <p:spPr>
          <a:xfrm>
            <a:off x="795150" y="3075500"/>
            <a:ext cx="25491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Energy Audit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Performed at UC Davis’ Heitman Staff Learning Center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Deliverable: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Energy audit report</a:t>
            </a:r>
            <a:endParaRPr sz="1500"/>
          </a:p>
        </p:txBody>
      </p:sp>
      <p:sp>
        <p:nvSpPr>
          <p:cNvPr id="101" name="Google Shape;101;p14"/>
          <p:cNvSpPr txBox="1"/>
          <p:nvPr/>
        </p:nvSpPr>
        <p:spPr>
          <a:xfrm>
            <a:off x="3817138" y="3075500"/>
            <a:ext cx="24519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App Feedback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Used app to input audit data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Deliverable: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Screen recordings and document with feedback</a:t>
            </a:r>
            <a:endParaRPr sz="1500"/>
          </a:p>
        </p:txBody>
      </p:sp>
      <p:sp>
        <p:nvSpPr>
          <p:cNvPr id="102" name="Google Shape;102;p14"/>
          <p:cNvSpPr txBox="1"/>
          <p:nvPr/>
        </p:nvSpPr>
        <p:spPr>
          <a:xfrm>
            <a:off x="6741950" y="3075500"/>
            <a:ext cx="2346300" cy="1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Website Content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Deliverable: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Document with proposed content for the “Writing Your Report” section</a:t>
            </a:r>
            <a:endParaRPr sz="1500"/>
          </a:p>
        </p:txBody>
      </p:sp>
      <p:sp>
        <p:nvSpPr>
          <p:cNvPr id="103" name="Google Shape;103;p14"/>
          <p:cNvSpPr txBox="1"/>
          <p:nvPr/>
        </p:nvSpPr>
        <p:spPr>
          <a:xfrm>
            <a:off x="1037500" y="1714013"/>
            <a:ext cx="378300" cy="646500"/>
          </a:xfrm>
          <a:prstGeom prst="rect">
            <a:avLst/>
          </a:prstGeom>
          <a:solidFill>
            <a:srgbClr val="78C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791225" y="1714025"/>
            <a:ext cx="378300" cy="646500"/>
          </a:xfrm>
          <a:prstGeom prst="rect">
            <a:avLst/>
          </a:prstGeom>
          <a:solidFill>
            <a:srgbClr val="78C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369550" y="3562700"/>
            <a:ext cx="378300" cy="646500"/>
          </a:xfrm>
          <a:prstGeom prst="rect">
            <a:avLst/>
          </a:prstGeom>
          <a:solidFill>
            <a:srgbClr val="78C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3391550" y="3562700"/>
            <a:ext cx="378300" cy="646500"/>
          </a:xfrm>
          <a:prstGeom prst="rect">
            <a:avLst/>
          </a:prstGeom>
          <a:solidFill>
            <a:srgbClr val="78C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endParaRPr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316350" y="3562700"/>
            <a:ext cx="378300" cy="646500"/>
          </a:xfrm>
          <a:prstGeom prst="rect">
            <a:avLst/>
          </a:prstGeom>
          <a:solidFill>
            <a:srgbClr val="78C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  <a:endParaRPr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&amp; Discussion</a:t>
            </a:r>
            <a:endParaRPr/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729450" y="1441200"/>
            <a:ext cx="37266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Website Recommendations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500"/>
              <a:t>Step by Step Assistance</a:t>
            </a:r>
            <a:endParaRPr sz="15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500"/>
              <a:t>Address how to handle data</a:t>
            </a:r>
            <a:endParaRPr sz="15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500"/>
              <a:t>Include miscellaneous loads section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6301" r="3543" t="0"/>
          <a:stretch/>
        </p:blipFill>
        <p:spPr>
          <a:xfrm>
            <a:off x="4664750" y="2722525"/>
            <a:ext cx="4513598" cy="24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 b="0" l="5785" r="6147" t="0"/>
          <a:stretch/>
        </p:blipFill>
        <p:spPr>
          <a:xfrm>
            <a:off x="4664713" y="463175"/>
            <a:ext cx="4479288" cy="22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225" y="3000149"/>
            <a:ext cx="3726600" cy="202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&amp; Discussion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729450" y="1441200"/>
            <a:ext cx="45654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App Recommendations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500"/>
              <a:t>Add section for miscellaneous loads </a:t>
            </a:r>
            <a:endParaRPr sz="15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500"/>
              <a:t>Reformat output spreadsheet</a:t>
            </a:r>
            <a:endParaRPr sz="15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500"/>
              <a:t>Feedback on app usability</a:t>
            </a:r>
            <a:endParaRPr sz="1500"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687" y="2802476"/>
            <a:ext cx="4220923" cy="206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 b="0" l="0" r="0" t="6375"/>
          <a:stretch/>
        </p:blipFill>
        <p:spPr>
          <a:xfrm>
            <a:off x="5560873" y="648302"/>
            <a:ext cx="3381251" cy="422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&amp; Discussion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729450" y="1441200"/>
            <a:ext cx="5322600" cy="17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“Writing Your Report” section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500"/>
              <a:t>Example templates</a:t>
            </a:r>
            <a:endParaRPr sz="15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500"/>
              <a:t>How to fill in missing data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How to find replacement equipment</a:t>
            </a:r>
            <a:endParaRPr sz="1500"/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43" y="571925"/>
            <a:ext cx="3751457" cy="2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 b="0" l="0" r="7132" t="0"/>
          <a:stretch/>
        </p:blipFill>
        <p:spPr>
          <a:xfrm>
            <a:off x="5020750" y="2857350"/>
            <a:ext cx="4123251" cy="2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 b="0" l="18260" r="0" t="0"/>
          <a:stretch/>
        </p:blipFill>
        <p:spPr>
          <a:xfrm>
            <a:off x="453850" y="2857350"/>
            <a:ext cx="2321770" cy="21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 b="15921" l="0" r="0" t="6565"/>
          <a:stretch/>
        </p:blipFill>
        <p:spPr>
          <a:xfrm>
            <a:off x="2986774" y="2857350"/>
            <a:ext cx="2061242" cy="213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&amp; Conclusions</a:t>
            </a:r>
            <a:endParaRPr/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729450" y="1441200"/>
            <a:ext cx="48462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Recommendations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Have energy audit experts review our website content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Have a group of students ONLY use the website to conduct the audit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Start collecting feedback from non-students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Conclusions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High potential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Needs to guide through every step</a:t>
            </a:r>
            <a:endParaRPr sz="1300"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987" y="708425"/>
            <a:ext cx="3122811" cy="186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7975" y="2773355"/>
            <a:ext cx="3122826" cy="186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729450" y="1441200"/>
            <a:ext cx="76887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M. Baechler, "A Guide to Energy Audits," ed. Washington: Pacific Northwest National Laboratory, 2011.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R. Matulka. "#AskEnergySaver: Home Energy Audits." US Department of Energy. </a:t>
            </a:r>
            <a:r>
              <a:rPr lang="en" sz="1400">
                <a:solidFill>
                  <a:srgbClr val="005A84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https://www.energy.gov/articles/askenergysaver-home-energy-audits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(accessed April 20, 2021).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https://energyfeedback.sf.ucdavis.edu/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https://energyfeedback.wixsite.com/audits-101/floors-rooms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https://energyfeedback.sf.ucdavis.edu/building-energy-audit-basics/lighting-introduction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