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5"/>
  </p:notesMasterIdLst>
  <p:sldIdLst>
    <p:sldId id="256" r:id="rId4"/>
    <p:sldId id="307" r:id="rId5"/>
    <p:sldId id="308" r:id="rId6"/>
    <p:sldId id="264" r:id="rId7"/>
    <p:sldId id="309" r:id="rId8"/>
    <p:sldId id="281" r:id="rId9"/>
    <p:sldId id="282" r:id="rId10"/>
    <p:sldId id="299" r:id="rId11"/>
    <p:sldId id="259" r:id="rId12"/>
    <p:sldId id="312" r:id="rId13"/>
    <p:sldId id="262" r:id="rId14"/>
    <p:sldId id="301" r:id="rId15"/>
    <p:sldId id="261" r:id="rId16"/>
    <p:sldId id="300" r:id="rId17"/>
    <p:sldId id="286" r:id="rId18"/>
    <p:sldId id="310" r:id="rId19"/>
    <p:sldId id="260" r:id="rId20"/>
    <p:sldId id="257" r:id="rId21"/>
    <p:sldId id="268" r:id="rId22"/>
    <p:sldId id="311" r:id="rId23"/>
    <p:sldId id="30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garet Slattery" initials="MS" lastIdx="8" clrIdx="0">
    <p:extLst>
      <p:ext uri="{19B8F6BF-5375-455C-9EA6-DF929625EA0E}">
        <p15:presenceInfo xmlns:p15="http://schemas.microsoft.com/office/powerpoint/2012/main" userId="118c036af90b005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F4F"/>
    <a:srgbClr val="002854"/>
    <a:srgbClr val="001F4D"/>
    <a:srgbClr val="879EC9"/>
    <a:srgbClr val="D4AE31"/>
    <a:srgbClr val="C5CED8"/>
    <a:srgbClr val="2550AF"/>
    <a:srgbClr val="E8E6E2"/>
    <a:srgbClr val="122660"/>
    <a:srgbClr val="6D91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537" autoAdjust="0"/>
  </p:normalViewPr>
  <p:slideViewPr>
    <p:cSldViewPr snapToGrid="0">
      <p:cViewPr>
        <p:scale>
          <a:sx n="62" d="100"/>
          <a:sy n="62" d="100"/>
        </p:scale>
        <p:origin x="68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0T10:37:44.384" idx="8">
    <p:pos x="7182" y="1081"/>
    <p:text>?????????????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20T10:37:44.384" idx="8">
    <p:pos x="7182" y="1081"/>
    <p:text>?????????????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cid:ii_js5dkom42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cid:ii_js5dkrti3" TargetMode="External"/><Relationship Id="rId1" Type="http://schemas.openxmlformats.org/officeDocument/2006/relationships/image" Target="../media/image6.png"/><Relationship Id="rId6" Type="http://schemas.openxmlformats.org/officeDocument/2006/relationships/image" Target="cid:ii_js5dklpj1" TargetMode="External"/><Relationship Id="rId5" Type="http://schemas.openxmlformats.org/officeDocument/2006/relationships/image" Target="../media/image5.png"/><Relationship Id="rId4" Type="http://schemas.openxmlformats.org/officeDocument/2006/relationships/image" Target="cid:ii_js5dkdwq0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cid:ii_js5dkom42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cid:ii_js5dkrti3" TargetMode="External"/><Relationship Id="rId1" Type="http://schemas.openxmlformats.org/officeDocument/2006/relationships/image" Target="../media/image6.png"/><Relationship Id="rId6" Type="http://schemas.openxmlformats.org/officeDocument/2006/relationships/image" Target="cid:ii_js5dklpj1" TargetMode="External"/><Relationship Id="rId5" Type="http://schemas.openxmlformats.org/officeDocument/2006/relationships/image" Target="../media/image5.png"/><Relationship Id="rId4" Type="http://schemas.openxmlformats.org/officeDocument/2006/relationships/image" Target="cid:ii_js5dkdwq0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A3F58F-1E38-428D-913D-E393D292F1FB}" type="doc">
      <dgm:prSet loTypeId="urn:microsoft.com/office/officeart/2005/8/layout/h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F8848BC-A32E-4B78-BF95-7B41343CD8DF}">
      <dgm:prSet phldrT="[Text]" custT="1"/>
      <dgm:spPr>
        <a:ln>
          <a:noFill/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/>
            <a:t>Ease of use</a:t>
          </a:r>
        </a:p>
      </dgm:t>
    </dgm:pt>
    <dgm:pt modelId="{2FCEBA20-870C-45E7-9F65-C432CD3D2897}" type="parTrans" cxnId="{EF8F6E6F-9472-44C2-B233-000C30CDC28D}">
      <dgm:prSet/>
      <dgm:spPr/>
      <dgm:t>
        <a:bodyPr/>
        <a:lstStyle/>
        <a:p>
          <a:endParaRPr lang="en-US"/>
        </a:p>
      </dgm:t>
    </dgm:pt>
    <dgm:pt modelId="{41B39451-6327-4688-838F-57353C5BF4E9}" type="sibTrans" cxnId="{EF8F6E6F-9472-44C2-B233-000C30CDC28D}">
      <dgm:prSet/>
      <dgm:spPr/>
      <dgm:t>
        <a:bodyPr/>
        <a:lstStyle/>
        <a:p>
          <a:endParaRPr lang="en-US"/>
        </a:p>
      </dgm:t>
    </dgm:pt>
    <dgm:pt modelId="{9842C935-E4A5-4AD5-ACF6-51FF2D8CB803}">
      <dgm:prSet phldrT="[Text]" custT="1"/>
      <dgm:spPr>
        <a:ln>
          <a:noFill/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/>
            <a:t>Compatible with existing infrastructure </a:t>
          </a:r>
        </a:p>
      </dgm:t>
    </dgm:pt>
    <dgm:pt modelId="{3FC2A469-4C24-417A-8947-1F3A8D978D7C}" type="parTrans" cxnId="{A8478B63-DC2E-4F6A-B0EF-BA010F9D6B00}">
      <dgm:prSet/>
      <dgm:spPr/>
      <dgm:t>
        <a:bodyPr/>
        <a:lstStyle/>
        <a:p>
          <a:endParaRPr lang="en-US"/>
        </a:p>
      </dgm:t>
    </dgm:pt>
    <dgm:pt modelId="{7788FD91-3916-453D-86FA-07C4F6179BC3}" type="sibTrans" cxnId="{A8478B63-DC2E-4F6A-B0EF-BA010F9D6B00}">
      <dgm:prSet/>
      <dgm:spPr/>
      <dgm:t>
        <a:bodyPr/>
        <a:lstStyle/>
        <a:p>
          <a:endParaRPr lang="en-US"/>
        </a:p>
      </dgm:t>
    </dgm:pt>
    <dgm:pt modelId="{EA6C1F5F-07A3-44F5-8358-1414034E4FD8}">
      <dgm:prSet phldrT="[Text]" custT="1"/>
      <dgm:spPr>
        <a:ln>
          <a:noFill/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/>
            <a:t>Minimize Cost</a:t>
          </a:r>
        </a:p>
      </dgm:t>
    </dgm:pt>
    <dgm:pt modelId="{C1304EE0-76DE-40C8-9CA6-06AA8FA22318}" type="parTrans" cxnId="{45B94A45-4FE0-482B-84C1-EC30DF2CF6D7}">
      <dgm:prSet/>
      <dgm:spPr/>
      <dgm:t>
        <a:bodyPr/>
        <a:lstStyle/>
        <a:p>
          <a:endParaRPr lang="en-US"/>
        </a:p>
      </dgm:t>
    </dgm:pt>
    <dgm:pt modelId="{7F03EA0C-4B00-4315-8734-5E7AFC8FE461}" type="sibTrans" cxnId="{45B94A45-4FE0-482B-84C1-EC30DF2CF6D7}">
      <dgm:prSet/>
      <dgm:spPr/>
      <dgm:t>
        <a:bodyPr/>
        <a:lstStyle/>
        <a:p>
          <a:endParaRPr lang="en-US"/>
        </a:p>
      </dgm:t>
    </dgm:pt>
    <dgm:pt modelId="{1B33FEFC-7458-4470-A55A-C012F9032ECF}">
      <dgm:prSet phldrT="[Text]" custT="1"/>
      <dgm:spPr>
        <a:ln>
          <a:noFill/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/>
            <a:t>Added value</a:t>
          </a:r>
        </a:p>
      </dgm:t>
    </dgm:pt>
    <dgm:pt modelId="{A8B4F12F-B8F5-4576-AEFC-219FB4E8E1F1}" type="parTrans" cxnId="{0F122ED2-7298-4B64-AF9D-835D2E80A846}">
      <dgm:prSet/>
      <dgm:spPr/>
      <dgm:t>
        <a:bodyPr/>
        <a:lstStyle/>
        <a:p>
          <a:endParaRPr lang="en-US"/>
        </a:p>
      </dgm:t>
    </dgm:pt>
    <dgm:pt modelId="{C204E75D-8042-4C50-905B-0A76DA2A5301}" type="sibTrans" cxnId="{0F122ED2-7298-4B64-AF9D-835D2E80A846}">
      <dgm:prSet/>
      <dgm:spPr/>
      <dgm:t>
        <a:bodyPr/>
        <a:lstStyle/>
        <a:p>
          <a:endParaRPr lang="en-US"/>
        </a:p>
      </dgm:t>
    </dgm:pt>
    <dgm:pt modelId="{9CAE2147-506D-43F9-8BFA-8D2230495869}">
      <dgm:prSet phldrT="[Text]" custT="1"/>
      <dgm:spPr>
        <a:ln>
          <a:noFill/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/>
            <a:t>Provides learning opportunity </a:t>
          </a:r>
        </a:p>
      </dgm:t>
    </dgm:pt>
    <dgm:pt modelId="{B57982FF-25C9-4C7E-BD44-A472734C90DE}" type="parTrans" cxnId="{440B9E1C-1358-4B56-9CB3-242DDD15FC52}">
      <dgm:prSet/>
      <dgm:spPr/>
      <dgm:t>
        <a:bodyPr/>
        <a:lstStyle/>
        <a:p>
          <a:endParaRPr lang="en-US"/>
        </a:p>
      </dgm:t>
    </dgm:pt>
    <dgm:pt modelId="{051CDB53-11F4-473F-A1A6-FE1EA941C46F}" type="sibTrans" cxnId="{440B9E1C-1358-4B56-9CB3-242DDD15FC52}">
      <dgm:prSet/>
      <dgm:spPr/>
      <dgm:t>
        <a:bodyPr/>
        <a:lstStyle/>
        <a:p>
          <a:endParaRPr lang="en-US"/>
        </a:p>
      </dgm:t>
    </dgm:pt>
    <dgm:pt modelId="{DF9AD3DD-0F23-4E59-9BE0-CD684932DD8B}">
      <dgm:prSet phldrT="[Text]" custT="1"/>
      <dgm:spPr>
        <a:ln>
          <a:noFill/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/>
            <a:t>Minimal upkeep</a:t>
          </a:r>
        </a:p>
      </dgm:t>
    </dgm:pt>
    <dgm:pt modelId="{179EF39C-73E1-499D-9252-1134FF4E0DCE}" type="parTrans" cxnId="{45B2F7C3-8A54-4829-93AD-57EBAC7FBD95}">
      <dgm:prSet/>
      <dgm:spPr/>
      <dgm:t>
        <a:bodyPr/>
        <a:lstStyle/>
        <a:p>
          <a:endParaRPr lang="en-US"/>
        </a:p>
      </dgm:t>
    </dgm:pt>
    <dgm:pt modelId="{DE78189B-79F7-49FC-BFCB-E6897ABB6DD8}" type="sibTrans" cxnId="{45B2F7C3-8A54-4829-93AD-57EBAC7FBD95}">
      <dgm:prSet/>
      <dgm:spPr/>
      <dgm:t>
        <a:bodyPr/>
        <a:lstStyle/>
        <a:p>
          <a:endParaRPr lang="en-US"/>
        </a:p>
      </dgm:t>
    </dgm:pt>
    <dgm:pt modelId="{1100FF29-DCA3-4B4D-8062-7F3EB5216197}">
      <dgm:prSet phldrT="[Text]" custT="1"/>
      <dgm:spPr>
        <a:ln>
          <a:noFill/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/>
            <a:t>Operation &amp; maintenance </a:t>
          </a:r>
        </a:p>
      </dgm:t>
    </dgm:pt>
    <dgm:pt modelId="{93DD022B-EBA1-4143-A838-90EB405A9E41}" type="parTrans" cxnId="{90AE2052-1846-420C-991C-94431D3279F6}">
      <dgm:prSet/>
      <dgm:spPr/>
      <dgm:t>
        <a:bodyPr/>
        <a:lstStyle/>
        <a:p>
          <a:endParaRPr lang="en-US"/>
        </a:p>
      </dgm:t>
    </dgm:pt>
    <dgm:pt modelId="{82F5FD35-0990-4CA1-9F43-CCE341BDBF7B}" type="sibTrans" cxnId="{90AE2052-1846-420C-991C-94431D3279F6}">
      <dgm:prSet/>
      <dgm:spPr/>
      <dgm:t>
        <a:bodyPr/>
        <a:lstStyle/>
        <a:p>
          <a:endParaRPr lang="en-US"/>
        </a:p>
      </dgm:t>
    </dgm:pt>
    <dgm:pt modelId="{6F1ACBAE-6CD7-4E4F-942D-10A7B95409E7}">
      <dgm:prSet custT="1"/>
      <dgm:spPr>
        <a:ln>
          <a:noFill/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/>
            <a:t>Reduce water use</a:t>
          </a:r>
        </a:p>
      </dgm:t>
    </dgm:pt>
    <dgm:pt modelId="{F71884CD-FBAB-46B3-9352-94C54F4F3B3E}" type="parTrans" cxnId="{F88A7D37-3893-46B2-99EC-8CFEC291ED7B}">
      <dgm:prSet/>
      <dgm:spPr/>
      <dgm:t>
        <a:bodyPr/>
        <a:lstStyle/>
        <a:p>
          <a:endParaRPr lang="en-US"/>
        </a:p>
      </dgm:t>
    </dgm:pt>
    <dgm:pt modelId="{CBCD1989-A35F-4408-9D21-3440AC24D03C}" type="sibTrans" cxnId="{F88A7D37-3893-46B2-99EC-8CFEC291ED7B}">
      <dgm:prSet/>
      <dgm:spPr/>
      <dgm:t>
        <a:bodyPr/>
        <a:lstStyle/>
        <a:p>
          <a:endParaRPr lang="en-US"/>
        </a:p>
      </dgm:t>
    </dgm:pt>
    <dgm:pt modelId="{E2A940CB-8592-406F-A09F-8047E1B638EA}">
      <dgm:prSet custT="1"/>
      <dgm:spPr>
        <a:ln>
          <a:noFill/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/>
            <a:t>Safety (low risk of cross-contamination)</a:t>
          </a:r>
        </a:p>
      </dgm:t>
    </dgm:pt>
    <dgm:pt modelId="{A35C4570-7E27-4618-94FB-E5FF51E64110}" type="parTrans" cxnId="{70891B40-FC33-4C42-A4E9-45D3470A26A7}">
      <dgm:prSet/>
      <dgm:spPr/>
      <dgm:t>
        <a:bodyPr/>
        <a:lstStyle/>
        <a:p>
          <a:endParaRPr lang="en-US"/>
        </a:p>
      </dgm:t>
    </dgm:pt>
    <dgm:pt modelId="{899EDC4F-9862-411B-961A-CEE5F3661CF2}" type="sibTrans" cxnId="{70891B40-FC33-4C42-A4E9-45D3470A26A7}">
      <dgm:prSet/>
      <dgm:spPr/>
      <dgm:t>
        <a:bodyPr/>
        <a:lstStyle/>
        <a:p>
          <a:endParaRPr lang="en-US"/>
        </a:p>
      </dgm:t>
    </dgm:pt>
    <dgm:pt modelId="{6881F1D2-E1EA-48E2-843B-4F99F8CEDEBC}">
      <dgm:prSet phldrT="[Text]" custT="1"/>
      <dgm:spPr>
        <a:ln>
          <a:noFill/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/>
            <a:t>Uses UV purifier </a:t>
          </a:r>
        </a:p>
      </dgm:t>
    </dgm:pt>
    <dgm:pt modelId="{46655187-02F5-4D14-B415-5B2D76E50788}" type="parTrans" cxnId="{525BC7DB-6CC1-4820-A9D5-A9C2FB19B5E7}">
      <dgm:prSet/>
      <dgm:spPr/>
      <dgm:t>
        <a:bodyPr/>
        <a:lstStyle/>
        <a:p>
          <a:endParaRPr lang="en-US"/>
        </a:p>
      </dgm:t>
    </dgm:pt>
    <dgm:pt modelId="{1BEF0FCF-B4BB-4DBE-B310-5AE6EB6AE499}" type="sibTrans" cxnId="{525BC7DB-6CC1-4820-A9D5-A9C2FB19B5E7}">
      <dgm:prSet/>
      <dgm:spPr/>
      <dgm:t>
        <a:bodyPr/>
        <a:lstStyle/>
        <a:p>
          <a:endParaRPr lang="en-US"/>
        </a:p>
      </dgm:t>
    </dgm:pt>
    <dgm:pt modelId="{AC3400EB-69F2-4BFD-9069-AE47F90187AB}">
      <dgm:prSet phldrT="[Text]" custT="1"/>
      <dgm:spPr>
        <a:ln>
          <a:noFill/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/>
            <a:t>Upfront </a:t>
          </a:r>
        </a:p>
      </dgm:t>
    </dgm:pt>
    <dgm:pt modelId="{51731106-0EF6-4D60-8665-B94B9FD5455F}" type="parTrans" cxnId="{384443C3-FAB3-49B4-8941-5E3C85A4818C}">
      <dgm:prSet/>
      <dgm:spPr/>
      <dgm:t>
        <a:bodyPr/>
        <a:lstStyle/>
        <a:p>
          <a:endParaRPr lang="en-US"/>
        </a:p>
      </dgm:t>
    </dgm:pt>
    <dgm:pt modelId="{40CBFEEA-FD79-4601-8D52-9B72F88CBCC5}" type="sibTrans" cxnId="{384443C3-FAB3-49B4-8941-5E3C85A4818C}">
      <dgm:prSet/>
      <dgm:spPr/>
      <dgm:t>
        <a:bodyPr/>
        <a:lstStyle/>
        <a:p>
          <a:endParaRPr lang="en-US"/>
        </a:p>
      </dgm:t>
    </dgm:pt>
    <dgm:pt modelId="{A753BDAD-A96E-41FE-85F6-CACDC13F3310}">
      <dgm:prSet phldrT="[Text]" custT="1"/>
      <dgm:spPr>
        <a:ln>
          <a:noFill/>
        </a:ln>
      </dgm:spPr>
      <dgm:t>
        <a:bodyPr/>
        <a:lstStyle/>
        <a:p>
          <a:pPr>
            <a:spcAft>
              <a:spcPts val="1200"/>
            </a:spcAft>
          </a:pPr>
          <a:r>
            <a:rPr lang="en-US" sz="2000" dirty="0"/>
            <a:t>Pressure/energy requirements?</a:t>
          </a:r>
        </a:p>
      </dgm:t>
    </dgm:pt>
    <dgm:pt modelId="{4D1EBAF6-4643-4A66-9222-374EBDBB21A7}" type="parTrans" cxnId="{30905E93-0EBB-4D1B-BE1E-0ABA24E2EAC8}">
      <dgm:prSet/>
      <dgm:spPr/>
      <dgm:t>
        <a:bodyPr/>
        <a:lstStyle/>
        <a:p>
          <a:endParaRPr lang="en-US"/>
        </a:p>
      </dgm:t>
    </dgm:pt>
    <dgm:pt modelId="{61226587-BEE3-4B52-BFEE-00BA2C578B6E}" type="sibTrans" cxnId="{30905E93-0EBB-4D1B-BE1E-0ABA24E2EAC8}">
      <dgm:prSet/>
      <dgm:spPr/>
      <dgm:t>
        <a:bodyPr/>
        <a:lstStyle/>
        <a:p>
          <a:endParaRPr lang="en-US"/>
        </a:p>
      </dgm:t>
    </dgm:pt>
    <dgm:pt modelId="{AA32A466-CCC3-4CEA-BCA0-F3B1EAAC990A}">
      <dgm:prSet phldrT="[Text]"/>
      <dgm:spPr/>
      <dgm:t>
        <a:bodyPr/>
        <a:lstStyle/>
        <a:p>
          <a:r>
            <a:rPr lang="en-US" b="1" dirty="0">
              <a:solidFill>
                <a:srgbClr val="323F4F"/>
              </a:solidFill>
            </a:rPr>
            <a:t>Technical</a:t>
          </a:r>
        </a:p>
      </dgm:t>
    </dgm:pt>
    <dgm:pt modelId="{619E1AC4-2C1D-4574-8845-2F86DD772EA5}" type="sibTrans" cxnId="{66209A8A-E3CC-41AD-B7D8-64533FB3887A}">
      <dgm:prSet/>
      <dgm:spPr/>
      <dgm:t>
        <a:bodyPr/>
        <a:lstStyle/>
        <a:p>
          <a:endParaRPr lang="en-US"/>
        </a:p>
      </dgm:t>
    </dgm:pt>
    <dgm:pt modelId="{E4BA377B-A88D-49A1-9AD0-5951E5C05000}" type="parTrans" cxnId="{66209A8A-E3CC-41AD-B7D8-64533FB3887A}">
      <dgm:prSet/>
      <dgm:spPr/>
      <dgm:t>
        <a:bodyPr/>
        <a:lstStyle/>
        <a:p>
          <a:endParaRPr lang="en-US"/>
        </a:p>
      </dgm:t>
    </dgm:pt>
    <dgm:pt modelId="{3EE343C7-F87D-4501-A7E3-A968999E8B96}">
      <dgm:prSet/>
      <dgm:spPr/>
      <dgm:t>
        <a:bodyPr/>
        <a:lstStyle/>
        <a:p>
          <a:endParaRPr lang="en-US" b="1" dirty="0">
            <a:solidFill>
              <a:srgbClr val="323F4F"/>
            </a:solidFill>
          </a:endParaRPr>
        </a:p>
      </dgm:t>
    </dgm:pt>
    <dgm:pt modelId="{526F0D0C-2180-44DD-BC73-1EE3B7C607C1}" type="sibTrans" cxnId="{B14979BA-3A93-4CA6-B907-195BA431A3E3}">
      <dgm:prSet/>
      <dgm:spPr/>
      <dgm:t>
        <a:bodyPr/>
        <a:lstStyle/>
        <a:p>
          <a:endParaRPr lang="en-US"/>
        </a:p>
      </dgm:t>
    </dgm:pt>
    <dgm:pt modelId="{70FDF720-D2B0-4A0A-A5F7-D6E308630C17}" type="parTrans" cxnId="{B14979BA-3A93-4CA6-B907-195BA431A3E3}">
      <dgm:prSet/>
      <dgm:spPr/>
      <dgm:t>
        <a:bodyPr/>
        <a:lstStyle/>
        <a:p>
          <a:endParaRPr lang="en-US"/>
        </a:p>
      </dgm:t>
    </dgm:pt>
    <dgm:pt modelId="{FBF51576-EB5A-493F-AA30-BFE98F07EBFF}">
      <dgm:prSet phldrT="[Text]"/>
      <dgm:spPr/>
      <dgm:t>
        <a:bodyPr/>
        <a:lstStyle/>
        <a:p>
          <a:r>
            <a:rPr lang="en-US" b="1" dirty="0">
              <a:solidFill>
                <a:srgbClr val="323F4F"/>
              </a:solidFill>
            </a:rPr>
            <a:t>Economic</a:t>
          </a:r>
        </a:p>
      </dgm:t>
    </dgm:pt>
    <dgm:pt modelId="{5A114363-9AD1-4E2C-A3AA-297B7D2B7930}" type="sibTrans" cxnId="{E64ADADF-1A93-4110-81EF-BFC073B28775}">
      <dgm:prSet/>
      <dgm:spPr/>
      <dgm:t>
        <a:bodyPr/>
        <a:lstStyle/>
        <a:p>
          <a:endParaRPr lang="en-US"/>
        </a:p>
      </dgm:t>
    </dgm:pt>
    <dgm:pt modelId="{709ADEA7-3EB3-4B7A-9DE1-93DD5E7F3FBF}" type="parTrans" cxnId="{E64ADADF-1A93-4110-81EF-BFC073B28775}">
      <dgm:prSet/>
      <dgm:spPr/>
      <dgm:t>
        <a:bodyPr/>
        <a:lstStyle/>
        <a:p>
          <a:endParaRPr lang="en-US"/>
        </a:p>
      </dgm:t>
    </dgm:pt>
    <dgm:pt modelId="{B5309728-07A9-4118-8E75-432035C6B443}">
      <dgm:prSet phldrT="[Text]"/>
      <dgm:spPr/>
      <dgm:t>
        <a:bodyPr/>
        <a:lstStyle/>
        <a:p>
          <a:r>
            <a:rPr lang="en-US" b="1" dirty="0">
              <a:solidFill>
                <a:srgbClr val="323F4F"/>
              </a:solidFill>
            </a:rPr>
            <a:t>Social</a:t>
          </a:r>
        </a:p>
      </dgm:t>
    </dgm:pt>
    <dgm:pt modelId="{7EC3230E-F596-4332-BCAF-1AE2CC0DAB8E}" type="sibTrans" cxnId="{A01A4974-A1BE-46D3-916B-1413668CFF3D}">
      <dgm:prSet/>
      <dgm:spPr/>
      <dgm:t>
        <a:bodyPr/>
        <a:lstStyle/>
        <a:p>
          <a:endParaRPr lang="en-US"/>
        </a:p>
      </dgm:t>
    </dgm:pt>
    <dgm:pt modelId="{8CCF8A07-3CFC-41CC-B826-F19264C162C5}" type="parTrans" cxnId="{A01A4974-A1BE-46D3-916B-1413668CFF3D}">
      <dgm:prSet/>
      <dgm:spPr/>
      <dgm:t>
        <a:bodyPr/>
        <a:lstStyle/>
        <a:p>
          <a:endParaRPr lang="en-US"/>
        </a:p>
      </dgm:t>
    </dgm:pt>
    <dgm:pt modelId="{5107271B-726F-472C-9FBB-792579CE7C8A}" type="pres">
      <dgm:prSet presAssocID="{6CA3F58F-1E38-428D-913D-E393D292F1FB}" presName="linearFlow" presStyleCnt="0">
        <dgm:presLayoutVars>
          <dgm:dir/>
          <dgm:animLvl val="lvl"/>
          <dgm:resizeHandles/>
        </dgm:presLayoutVars>
      </dgm:prSet>
      <dgm:spPr/>
    </dgm:pt>
    <dgm:pt modelId="{FFF97451-4D37-490B-9883-85DAD2FF047E}" type="pres">
      <dgm:prSet presAssocID="{AA32A466-CCC3-4CEA-BCA0-F3B1EAAC990A}" presName="compositeNode" presStyleCnt="0">
        <dgm:presLayoutVars>
          <dgm:bulletEnabled val="1"/>
        </dgm:presLayoutVars>
      </dgm:prSet>
      <dgm:spPr/>
    </dgm:pt>
    <dgm:pt modelId="{FA3B125E-8229-4402-8EB4-A94806C463D3}" type="pres">
      <dgm:prSet presAssocID="{AA32A466-CCC3-4CEA-BCA0-F3B1EAAC990A}" presName="image" presStyleLbl="fgImgPlace1" presStyleIdx="0" presStyleCnt="4"/>
      <dgm:spPr>
        <a:blipFill rotWithShape="1">
          <a:blip xmlns:r="http://schemas.openxmlformats.org/officeDocument/2006/relationships" r:embed="rId1"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6458AFC4-5A7E-4AFC-8F36-FF2357AE4BFF}" type="pres">
      <dgm:prSet presAssocID="{AA32A466-CCC3-4CEA-BCA0-F3B1EAAC990A}" presName="childNode" presStyleLbl="node1" presStyleIdx="0" presStyleCnt="4" custScaleX="138932" custScaleY="102819" custLinFactNeighborX="5205" custLinFactNeighborY="450">
        <dgm:presLayoutVars>
          <dgm:bulletEnabled val="1"/>
        </dgm:presLayoutVars>
      </dgm:prSet>
      <dgm:spPr/>
    </dgm:pt>
    <dgm:pt modelId="{67842484-E0A3-465B-A000-6F273F1E6918}" type="pres">
      <dgm:prSet presAssocID="{AA32A466-CCC3-4CEA-BCA0-F3B1EAAC990A}" presName="parentNode" presStyleLbl="revTx" presStyleIdx="0" presStyleCnt="4" custLinFactNeighborX="-71037" custLinFactNeighborY="3595">
        <dgm:presLayoutVars>
          <dgm:chMax val="0"/>
          <dgm:bulletEnabled val="1"/>
        </dgm:presLayoutVars>
      </dgm:prSet>
      <dgm:spPr/>
    </dgm:pt>
    <dgm:pt modelId="{A533895E-4C95-471A-9DDB-CC7B51754A75}" type="pres">
      <dgm:prSet presAssocID="{619E1AC4-2C1D-4574-8845-2F86DD772EA5}" presName="sibTrans" presStyleCnt="0"/>
      <dgm:spPr/>
    </dgm:pt>
    <dgm:pt modelId="{4CF09BAD-EF34-4937-8675-D9FDC5233C6F}" type="pres">
      <dgm:prSet presAssocID="{3EE343C7-F87D-4501-A7E3-A968999E8B96}" presName="compositeNode" presStyleCnt="0">
        <dgm:presLayoutVars>
          <dgm:bulletEnabled val="1"/>
        </dgm:presLayoutVars>
      </dgm:prSet>
      <dgm:spPr/>
    </dgm:pt>
    <dgm:pt modelId="{11D07BDC-3111-4141-99A9-BC83CC2192C9}" type="pres">
      <dgm:prSet presAssocID="{3EE343C7-F87D-4501-A7E3-A968999E8B96}" presName="image" presStyleLbl="fgImgPlace1" presStyleIdx="1" presStyleCnt="4"/>
      <dgm:spPr>
        <a:blipFill rotWithShape="1">
          <a:blip xmlns:r="http://schemas.openxmlformats.org/officeDocument/2006/relationships"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F76CCAB5-C045-48D2-9823-AE7AD124FEC9}" type="pres">
      <dgm:prSet presAssocID="{3EE343C7-F87D-4501-A7E3-A968999E8B96}" presName="childNode" presStyleLbl="node1" presStyleIdx="1" presStyleCnt="4" custScaleX="125944" custScaleY="104656">
        <dgm:presLayoutVars>
          <dgm:bulletEnabled val="1"/>
        </dgm:presLayoutVars>
      </dgm:prSet>
      <dgm:spPr/>
    </dgm:pt>
    <dgm:pt modelId="{319EC6CB-776F-4794-ABC6-DEC027EA52C2}" type="pres">
      <dgm:prSet presAssocID="{3EE343C7-F87D-4501-A7E3-A968999E8B96}" presName="parentNode" presStyleLbl="revTx" presStyleIdx="1" presStyleCnt="4" custLinFactNeighborX="-74212" custLinFactNeighborY="449">
        <dgm:presLayoutVars>
          <dgm:chMax val="0"/>
          <dgm:bulletEnabled val="1"/>
        </dgm:presLayoutVars>
      </dgm:prSet>
      <dgm:spPr/>
    </dgm:pt>
    <dgm:pt modelId="{F570CDC4-2EE9-467D-8773-6C9A08E19D21}" type="pres">
      <dgm:prSet presAssocID="{526F0D0C-2180-44DD-BC73-1EE3B7C607C1}" presName="sibTrans" presStyleCnt="0"/>
      <dgm:spPr/>
    </dgm:pt>
    <dgm:pt modelId="{16B10A71-2C07-47A4-B3DD-764A4F3AE4F3}" type="pres">
      <dgm:prSet presAssocID="{FBF51576-EB5A-493F-AA30-BFE98F07EBFF}" presName="compositeNode" presStyleCnt="0">
        <dgm:presLayoutVars>
          <dgm:bulletEnabled val="1"/>
        </dgm:presLayoutVars>
      </dgm:prSet>
      <dgm:spPr/>
    </dgm:pt>
    <dgm:pt modelId="{8B4EAF69-1D8F-44BD-BE49-9570DA32936B}" type="pres">
      <dgm:prSet presAssocID="{FBF51576-EB5A-493F-AA30-BFE98F07EBFF}" presName="image" presStyleLbl="fgImgPlace1" presStyleIdx="2" presStyleCnt="4"/>
      <dgm:spPr>
        <a:blipFill rotWithShape="1">
          <a:blip xmlns:r="http://schemas.openxmlformats.org/officeDocument/2006/relationships"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3DBC81BE-0575-4DCE-B0BA-F414B75D3CA2}" type="pres">
      <dgm:prSet presAssocID="{FBF51576-EB5A-493F-AA30-BFE98F07EBFF}" presName="childNode" presStyleLbl="node1" presStyleIdx="2" presStyleCnt="4" custScaleX="125418" custScaleY="102674">
        <dgm:presLayoutVars>
          <dgm:bulletEnabled val="1"/>
        </dgm:presLayoutVars>
      </dgm:prSet>
      <dgm:spPr/>
    </dgm:pt>
    <dgm:pt modelId="{3CE0F469-683D-4B39-AAC6-7258A8F33FB7}" type="pres">
      <dgm:prSet presAssocID="{FBF51576-EB5A-493F-AA30-BFE98F07EBFF}" presName="parentNode" presStyleLbl="revTx" presStyleIdx="2" presStyleCnt="4" custLinFactNeighborX="-94634" custLinFactNeighborY="899">
        <dgm:presLayoutVars>
          <dgm:chMax val="0"/>
          <dgm:bulletEnabled val="1"/>
        </dgm:presLayoutVars>
      </dgm:prSet>
      <dgm:spPr/>
    </dgm:pt>
    <dgm:pt modelId="{E5E30179-2DB0-4B33-8CBF-2746D2655EA9}" type="pres">
      <dgm:prSet presAssocID="{5A114363-9AD1-4E2C-A3AA-297B7D2B7930}" presName="sibTrans" presStyleCnt="0"/>
      <dgm:spPr/>
    </dgm:pt>
    <dgm:pt modelId="{63DB15E0-D732-46FB-BB0A-3152713348E5}" type="pres">
      <dgm:prSet presAssocID="{B5309728-07A9-4118-8E75-432035C6B443}" presName="compositeNode" presStyleCnt="0">
        <dgm:presLayoutVars>
          <dgm:bulletEnabled val="1"/>
        </dgm:presLayoutVars>
      </dgm:prSet>
      <dgm:spPr/>
    </dgm:pt>
    <dgm:pt modelId="{E722CE1B-B4C8-4A82-BA5A-963DE576C812}" type="pres">
      <dgm:prSet presAssocID="{B5309728-07A9-4118-8E75-432035C6B443}" presName="image" presStyleLbl="fgImgPlace1" presStyleIdx="3" presStyleCnt="4"/>
      <dgm:spPr>
        <a:blipFill rotWithShape="1">
          <a:blip xmlns:r="http://schemas.openxmlformats.org/officeDocument/2006/relationships"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ED0F93AA-4CF7-427B-B5DE-7DF9F6ADAFE7}" type="pres">
      <dgm:prSet presAssocID="{B5309728-07A9-4118-8E75-432035C6B443}" presName="childNode" presStyleLbl="node1" presStyleIdx="3" presStyleCnt="4" custScaleX="125135" custScaleY="108680">
        <dgm:presLayoutVars>
          <dgm:bulletEnabled val="1"/>
        </dgm:presLayoutVars>
      </dgm:prSet>
      <dgm:spPr/>
    </dgm:pt>
    <dgm:pt modelId="{E1A33980-83B4-4AA0-AE1A-056E7E574711}" type="pres">
      <dgm:prSet presAssocID="{B5309728-07A9-4118-8E75-432035C6B443}" presName="parentNode" presStyleLbl="revTx" presStyleIdx="3" presStyleCnt="4" custLinFactNeighborX="-88348" custLinFactNeighborY="2697">
        <dgm:presLayoutVars>
          <dgm:chMax val="0"/>
          <dgm:bulletEnabled val="1"/>
        </dgm:presLayoutVars>
      </dgm:prSet>
      <dgm:spPr/>
    </dgm:pt>
  </dgm:ptLst>
  <dgm:cxnLst>
    <dgm:cxn modelId="{2C86B602-4FBE-4773-A0C4-46598C10C338}" type="presOf" srcId="{3EE343C7-F87D-4501-A7E3-A968999E8B96}" destId="{319EC6CB-776F-4794-ABC6-DEC027EA52C2}" srcOrd="0" destOrd="0" presId="urn:microsoft.com/office/officeart/2005/8/layout/hList2"/>
    <dgm:cxn modelId="{D1BF8804-D0F9-465D-BED7-4D31D8C43521}" type="presOf" srcId="{9CAE2147-506D-43F9-8BFA-8D2230495869}" destId="{ED0F93AA-4CF7-427B-B5DE-7DF9F6ADAFE7}" srcOrd="0" destOrd="0" presId="urn:microsoft.com/office/officeart/2005/8/layout/hList2"/>
    <dgm:cxn modelId="{9A932414-2408-4EBA-B6F2-9DA34D2E72E8}" type="presOf" srcId="{2F8848BC-A32E-4B78-BF95-7B41343CD8DF}" destId="{6458AFC4-5A7E-4AFC-8F36-FF2357AE4BFF}" srcOrd="0" destOrd="0" presId="urn:microsoft.com/office/officeart/2005/8/layout/hList2"/>
    <dgm:cxn modelId="{9E49471C-F1FB-4075-970A-B6D5AA926C97}" type="presOf" srcId="{1100FF29-DCA3-4B4D-8062-7F3EB5216197}" destId="{3DBC81BE-0575-4DCE-B0BA-F414B75D3CA2}" srcOrd="0" destOrd="2" presId="urn:microsoft.com/office/officeart/2005/8/layout/hList2"/>
    <dgm:cxn modelId="{440B9E1C-1358-4B56-9CB3-242DDD15FC52}" srcId="{B5309728-07A9-4118-8E75-432035C6B443}" destId="{9CAE2147-506D-43F9-8BFA-8D2230495869}" srcOrd="0" destOrd="0" parTransId="{B57982FF-25C9-4C7E-BD44-A472734C90DE}" sibTransId="{051CDB53-11F4-473F-A1A6-FE1EA941C46F}"/>
    <dgm:cxn modelId="{F88A7D37-3893-46B2-99EC-8CFEC291ED7B}" srcId="{3EE343C7-F87D-4501-A7E3-A968999E8B96}" destId="{6F1ACBAE-6CD7-4E4F-942D-10A7B95409E7}" srcOrd="1" destOrd="0" parTransId="{F71884CD-FBAB-46B3-9352-94C54F4F3B3E}" sibTransId="{CBCD1989-A35F-4408-9D21-3440AC24D03C}"/>
    <dgm:cxn modelId="{90B06538-2B0B-466A-991C-B66533ACA99C}" type="presOf" srcId="{FBF51576-EB5A-493F-AA30-BFE98F07EBFF}" destId="{3CE0F469-683D-4B39-AAC6-7258A8F33FB7}" srcOrd="0" destOrd="0" presId="urn:microsoft.com/office/officeart/2005/8/layout/hList2"/>
    <dgm:cxn modelId="{70891B40-FC33-4C42-A4E9-45D3470A26A7}" srcId="{3EE343C7-F87D-4501-A7E3-A968999E8B96}" destId="{E2A940CB-8592-406F-A09F-8047E1B638EA}" srcOrd="0" destOrd="0" parTransId="{A35C4570-7E27-4618-94FB-E5FF51E64110}" sibTransId="{899EDC4F-9862-411B-961A-CEE5F3661CF2}"/>
    <dgm:cxn modelId="{00C7955E-C66A-4688-AE99-DE0E869A6449}" type="presOf" srcId="{1B33FEFC-7458-4470-A55A-C012F9032ECF}" destId="{3DBC81BE-0575-4DCE-B0BA-F414B75D3CA2}" srcOrd="0" destOrd="3" presId="urn:microsoft.com/office/officeart/2005/8/layout/hList2"/>
    <dgm:cxn modelId="{A8478B63-DC2E-4F6A-B0EF-BA010F9D6B00}" srcId="{AA32A466-CCC3-4CEA-BCA0-F3B1EAAC990A}" destId="{9842C935-E4A5-4AD5-ACF6-51FF2D8CB803}" srcOrd="1" destOrd="0" parTransId="{3FC2A469-4C24-417A-8947-1F3A8D978D7C}" sibTransId="{7788FD91-3916-453D-86FA-07C4F6179BC3}"/>
    <dgm:cxn modelId="{45B94A45-4FE0-482B-84C1-EC30DF2CF6D7}" srcId="{FBF51576-EB5A-493F-AA30-BFE98F07EBFF}" destId="{EA6C1F5F-07A3-44F5-8358-1414034E4FD8}" srcOrd="0" destOrd="0" parTransId="{C1304EE0-76DE-40C8-9CA6-06AA8FA22318}" sibTransId="{7F03EA0C-4B00-4315-8734-5E7AFC8FE461}"/>
    <dgm:cxn modelId="{EF8F6E6F-9472-44C2-B233-000C30CDC28D}" srcId="{AA32A466-CCC3-4CEA-BCA0-F3B1EAAC990A}" destId="{2F8848BC-A32E-4B78-BF95-7B41343CD8DF}" srcOrd="0" destOrd="0" parTransId="{2FCEBA20-870C-45E7-9F65-C432CD3D2897}" sibTransId="{41B39451-6327-4688-838F-57353C5BF4E9}"/>
    <dgm:cxn modelId="{90AE2052-1846-420C-991C-94431D3279F6}" srcId="{EA6C1F5F-07A3-44F5-8358-1414034E4FD8}" destId="{1100FF29-DCA3-4B4D-8062-7F3EB5216197}" srcOrd="1" destOrd="0" parTransId="{93DD022B-EBA1-4143-A838-90EB405A9E41}" sibTransId="{82F5FD35-0990-4CA1-9F43-CCE341BDBF7B}"/>
    <dgm:cxn modelId="{A01A4974-A1BE-46D3-916B-1413668CFF3D}" srcId="{6CA3F58F-1E38-428D-913D-E393D292F1FB}" destId="{B5309728-07A9-4118-8E75-432035C6B443}" srcOrd="3" destOrd="0" parTransId="{8CCF8A07-3CFC-41CC-B826-F19264C162C5}" sibTransId="{7EC3230E-F596-4332-BCAF-1AE2CC0DAB8E}"/>
    <dgm:cxn modelId="{66209A8A-E3CC-41AD-B7D8-64533FB3887A}" srcId="{6CA3F58F-1E38-428D-913D-E393D292F1FB}" destId="{AA32A466-CCC3-4CEA-BCA0-F3B1EAAC990A}" srcOrd="0" destOrd="0" parTransId="{E4BA377B-A88D-49A1-9AD0-5951E5C05000}" sibTransId="{619E1AC4-2C1D-4574-8845-2F86DD772EA5}"/>
    <dgm:cxn modelId="{15BAA18A-34E0-4F7A-8DAE-79133CE50AE9}" type="presOf" srcId="{DF9AD3DD-0F23-4E59-9BE0-CD684932DD8B}" destId="{ED0F93AA-4CF7-427B-B5DE-7DF9F6ADAFE7}" srcOrd="0" destOrd="1" presId="urn:microsoft.com/office/officeart/2005/8/layout/hList2"/>
    <dgm:cxn modelId="{A573B98D-F5EB-42A5-BA9E-5320C0674BFD}" type="presOf" srcId="{B5309728-07A9-4118-8E75-432035C6B443}" destId="{E1A33980-83B4-4AA0-AE1A-056E7E574711}" srcOrd="0" destOrd="0" presId="urn:microsoft.com/office/officeart/2005/8/layout/hList2"/>
    <dgm:cxn modelId="{0DDBD08F-EDAA-4815-A551-C4B67073CD1C}" type="presOf" srcId="{9842C935-E4A5-4AD5-ACF6-51FF2D8CB803}" destId="{6458AFC4-5A7E-4AFC-8F36-FF2357AE4BFF}" srcOrd="0" destOrd="1" presId="urn:microsoft.com/office/officeart/2005/8/layout/hList2"/>
    <dgm:cxn modelId="{30905E93-0EBB-4D1B-BE1E-0ABA24E2EAC8}" srcId="{AA32A466-CCC3-4CEA-BCA0-F3B1EAAC990A}" destId="{A753BDAD-A96E-41FE-85F6-CACDC13F3310}" srcOrd="3" destOrd="0" parTransId="{4D1EBAF6-4643-4A66-9222-374EBDBB21A7}" sibTransId="{61226587-BEE3-4B52-BFEE-00BA2C578B6E}"/>
    <dgm:cxn modelId="{DE8D59A4-74F3-4D51-9AFB-F39E8B547E36}" type="presOf" srcId="{6881F1D2-E1EA-48E2-843B-4F99F8CEDEBC}" destId="{6458AFC4-5A7E-4AFC-8F36-FF2357AE4BFF}" srcOrd="0" destOrd="2" presId="urn:microsoft.com/office/officeart/2005/8/layout/hList2"/>
    <dgm:cxn modelId="{69EEFFAD-E69B-4A38-94F1-C39CDA4750BD}" type="presOf" srcId="{EA6C1F5F-07A3-44F5-8358-1414034E4FD8}" destId="{3DBC81BE-0575-4DCE-B0BA-F414B75D3CA2}" srcOrd="0" destOrd="0" presId="urn:microsoft.com/office/officeart/2005/8/layout/hList2"/>
    <dgm:cxn modelId="{B14979BA-3A93-4CA6-B907-195BA431A3E3}" srcId="{6CA3F58F-1E38-428D-913D-E393D292F1FB}" destId="{3EE343C7-F87D-4501-A7E3-A968999E8B96}" srcOrd="1" destOrd="0" parTransId="{70FDF720-D2B0-4A0A-A5F7-D6E308630C17}" sibTransId="{526F0D0C-2180-44DD-BC73-1EE3B7C607C1}"/>
    <dgm:cxn modelId="{384443C3-FAB3-49B4-8941-5E3C85A4818C}" srcId="{EA6C1F5F-07A3-44F5-8358-1414034E4FD8}" destId="{AC3400EB-69F2-4BFD-9069-AE47F90187AB}" srcOrd="0" destOrd="0" parTransId="{51731106-0EF6-4D60-8665-B94B9FD5455F}" sibTransId="{40CBFEEA-FD79-4601-8D52-9B72F88CBCC5}"/>
    <dgm:cxn modelId="{023F8BC3-655C-4AF3-9F16-46F74B42A9B2}" type="presOf" srcId="{AC3400EB-69F2-4BFD-9069-AE47F90187AB}" destId="{3DBC81BE-0575-4DCE-B0BA-F414B75D3CA2}" srcOrd="0" destOrd="1" presId="urn:microsoft.com/office/officeart/2005/8/layout/hList2"/>
    <dgm:cxn modelId="{45B2F7C3-8A54-4829-93AD-57EBAC7FBD95}" srcId="{B5309728-07A9-4118-8E75-432035C6B443}" destId="{DF9AD3DD-0F23-4E59-9BE0-CD684932DD8B}" srcOrd="1" destOrd="0" parTransId="{179EF39C-73E1-499D-9252-1134FF4E0DCE}" sibTransId="{DE78189B-79F7-49FC-BFCB-E6897ABB6DD8}"/>
    <dgm:cxn modelId="{07741ACF-0E5C-43B0-929C-5E3AA2A79146}" type="presOf" srcId="{A753BDAD-A96E-41FE-85F6-CACDC13F3310}" destId="{6458AFC4-5A7E-4AFC-8F36-FF2357AE4BFF}" srcOrd="0" destOrd="3" presId="urn:microsoft.com/office/officeart/2005/8/layout/hList2"/>
    <dgm:cxn modelId="{0F122ED2-7298-4B64-AF9D-835D2E80A846}" srcId="{FBF51576-EB5A-493F-AA30-BFE98F07EBFF}" destId="{1B33FEFC-7458-4470-A55A-C012F9032ECF}" srcOrd="1" destOrd="0" parTransId="{A8B4F12F-B8F5-4576-AEFC-219FB4E8E1F1}" sibTransId="{C204E75D-8042-4C50-905B-0A76DA2A5301}"/>
    <dgm:cxn modelId="{D13F64D2-FFE6-43F2-9A59-7200D6F6D47D}" type="presOf" srcId="{6CA3F58F-1E38-428D-913D-E393D292F1FB}" destId="{5107271B-726F-472C-9FBB-792579CE7C8A}" srcOrd="0" destOrd="0" presId="urn:microsoft.com/office/officeart/2005/8/layout/hList2"/>
    <dgm:cxn modelId="{3BE356D7-E0D8-4CB2-95E5-18662DF8FD35}" type="presOf" srcId="{E2A940CB-8592-406F-A09F-8047E1B638EA}" destId="{F76CCAB5-C045-48D2-9823-AE7AD124FEC9}" srcOrd="0" destOrd="0" presId="urn:microsoft.com/office/officeart/2005/8/layout/hList2"/>
    <dgm:cxn modelId="{B6CA35D9-4068-48E7-B1CC-FD3751034412}" type="presOf" srcId="{6F1ACBAE-6CD7-4E4F-942D-10A7B95409E7}" destId="{F76CCAB5-C045-48D2-9823-AE7AD124FEC9}" srcOrd="0" destOrd="1" presId="urn:microsoft.com/office/officeart/2005/8/layout/hList2"/>
    <dgm:cxn modelId="{525BC7DB-6CC1-4820-A9D5-A9C2FB19B5E7}" srcId="{AA32A466-CCC3-4CEA-BCA0-F3B1EAAC990A}" destId="{6881F1D2-E1EA-48E2-843B-4F99F8CEDEBC}" srcOrd="2" destOrd="0" parTransId="{46655187-02F5-4D14-B415-5B2D76E50788}" sibTransId="{1BEF0FCF-B4BB-4DBE-B310-5AE6EB6AE499}"/>
    <dgm:cxn modelId="{E64ADADF-1A93-4110-81EF-BFC073B28775}" srcId="{6CA3F58F-1E38-428D-913D-E393D292F1FB}" destId="{FBF51576-EB5A-493F-AA30-BFE98F07EBFF}" srcOrd="2" destOrd="0" parTransId="{709ADEA7-3EB3-4B7A-9DE1-93DD5E7F3FBF}" sibTransId="{5A114363-9AD1-4E2C-A3AA-297B7D2B7930}"/>
    <dgm:cxn modelId="{9E0637E1-76A0-4BA9-B3BF-17A03834E6CB}" type="presOf" srcId="{AA32A466-CCC3-4CEA-BCA0-F3B1EAAC990A}" destId="{67842484-E0A3-465B-A000-6F273F1E6918}" srcOrd="0" destOrd="0" presId="urn:microsoft.com/office/officeart/2005/8/layout/hList2"/>
    <dgm:cxn modelId="{D004DF3B-65FE-4681-9368-9358348C33D4}" type="presParOf" srcId="{5107271B-726F-472C-9FBB-792579CE7C8A}" destId="{FFF97451-4D37-490B-9883-85DAD2FF047E}" srcOrd="0" destOrd="0" presId="urn:microsoft.com/office/officeart/2005/8/layout/hList2"/>
    <dgm:cxn modelId="{2CC5C08B-8994-4DD5-9B5A-6FD9643D94AE}" type="presParOf" srcId="{FFF97451-4D37-490B-9883-85DAD2FF047E}" destId="{FA3B125E-8229-4402-8EB4-A94806C463D3}" srcOrd="0" destOrd="0" presId="urn:microsoft.com/office/officeart/2005/8/layout/hList2"/>
    <dgm:cxn modelId="{034CE8E2-8808-4B00-9117-3C99E8FABC5F}" type="presParOf" srcId="{FFF97451-4D37-490B-9883-85DAD2FF047E}" destId="{6458AFC4-5A7E-4AFC-8F36-FF2357AE4BFF}" srcOrd="1" destOrd="0" presId="urn:microsoft.com/office/officeart/2005/8/layout/hList2"/>
    <dgm:cxn modelId="{1E32CAE3-222D-4688-A261-89B8E393DE18}" type="presParOf" srcId="{FFF97451-4D37-490B-9883-85DAD2FF047E}" destId="{67842484-E0A3-465B-A000-6F273F1E6918}" srcOrd="2" destOrd="0" presId="urn:microsoft.com/office/officeart/2005/8/layout/hList2"/>
    <dgm:cxn modelId="{3A7FFD41-2893-4620-BEE4-A6E117FA191D}" type="presParOf" srcId="{5107271B-726F-472C-9FBB-792579CE7C8A}" destId="{A533895E-4C95-471A-9DDB-CC7B51754A75}" srcOrd="1" destOrd="0" presId="urn:microsoft.com/office/officeart/2005/8/layout/hList2"/>
    <dgm:cxn modelId="{946EB626-D409-47DB-97E0-FA6A7F243945}" type="presParOf" srcId="{5107271B-726F-472C-9FBB-792579CE7C8A}" destId="{4CF09BAD-EF34-4937-8675-D9FDC5233C6F}" srcOrd="2" destOrd="0" presId="urn:microsoft.com/office/officeart/2005/8/layout/hList2"/>
    <dgm:cxn modelId="{B0378C02-3E16-4EBE-8882-B2E7627E0F2F}" type="presParOf" srcId="{4CF09BAD-EF34-4937-8675-D9FDC5233C6F}" destId="{11D07BDC-3111-4141-99A9-BC83CC2192C9}" srcOrd="0" destOrd="0" presId="urn:microsoft.com/office/officeart/2005/8/layout/hList2"/>
    <dgm:cxn modelId="{A15FC25D-4F61-4CED-B646-F12F263AD5CA}" type="presParOf" srcId="{4CF09BAD-EF34-4937-8675-D9FDC5233C6F}" destId="{F76CCAB5-C045-48D2-9823-AE7AD124FEC9}" srcOrd="1" destOrd="0" presId="urn:microsoft.com/office/officeart/2005/8/layout/hList2"/>
    <dgm:cxn modelId="{23864BC4-AC59-453C-AE27-BF9D4DE0B30A}" type="presParOf" srcId="{4CF09BAD-EF34-4937-8675-D9FDC5233C6F}" destId="{319EC6CB-776F-4794-ABC6-DEC027EA52C2}" srcOrd="2" destOrd="0" presId="urn:microsoft.com/office/officeart/2005/8/layout/hList2"/>
    <dgm:cxn modelId="{0043E806-8ED2-41F3-BF5B-6AEFC3E0B3CD}" type="presParOf" srcId="{5107271B-726F-472C-9FBB-792579CE7C8A}" destId="{F570CDC4-2EE9-467D-8773-6C9A08E19D21}" srcOrd="3" destOrd="0" presId="urn:microsoft.com/office/officeart/2005/8/layout/hList2"/>
    <dgm:cxn modelId="{1255C7FC-31BB-4062-B4A9-FCE22530D23C}" type="presParOf" srcId="{5107271B-726F-472C-9FBB-792579CE7C8A}" destId="{16B10A71-2C07-47A4-B3DD-764A4F3AE4F3}" srcOrd="4" destOrd="0" presId="urn:microsoft.com/office/officeart/2005/8/layout/hList2"/>
    <dgm:cxn modelId="{0ACA621A-4AC4-4A12-8872-5EF32A4547D4}" type="presParOf" srcId="{16B10A71-2C07-47A4-B3DD-764A4F3AE4F3}" destId="{8B4EAF69-1D8F-44BD-BE49-9570DA32936B}" srcOrd="0" destOrd="0" presId="urn:microsoft.com/office/officeart/2005/8/layout/hList2"/>
    <dgm:cxn modelId="{604A2DE0-977A-49E8-8240-56FC431A54D9}" type="presParOf" srcId="{16B10A71-2C07-47A4-B3DD-764A4F3AE4F3}" destId="{3DBC81BE-0575-4DCE-B0BA-F414B75D3CA2}" srcOrd="1" destOrd="0" presId="urn:microsoft.com/office/officeart/2005/8/layout/hList2"/>
    <dgm:cxn modelId="{D19598FD-2D55-4194-9775-76FEED9E49A4}" type="presParOf" srcId="{16B10A71-2C07-47A4-B3DD-764A4F3AE4F3}" destId="{3CE0F469-683D-4B39-AAC6-7258A8F33FB7}" srcOrd="2" destOrd="0" presId="urn:microsoft.com/office/officeart/2005/8/layout/hList2"/>
    <dgm:cxn modelId="{5F5B9806-A026-44CC-B1C9-803F8C41713F}" type="presParOf" srcId="{5107271B-726F-472C-9FBB-792579CE7C8A}" destId="{E5E30179-2DB0-4B33-8CBF-2746D2655EA9}" srcOrd="5" destOrd="0" presId="urn:microsoft.com/office/officeart/2005/8/layout/hList2"/>
    <dgm:cxn modelId="{FFAE7C6B-3BE6-4881-BE9F-88C54CD3D6E3}" type="presParOf" srcId="{5107271B-726F-472C-9FBB-792579CE7C8A}" destId="{63DB15E0-D732-46FB-BB0A-3152713348E5}" srcOrd="6" destOrd="0" presId="urn:microsoft.com/office/officeart/2005/8/layout/hList2"/>
    <dgm:cxn modelId="{03C0A2F2-D849-4CDB-9A0D-823B635AE0A9}" type="presParOf" srcId="{63DB15E0-D732-46FB-BB0A-3152713348E5}" destId="{E722CE1B-B4C8-4A82-BA5A-963DE576C812}" srcOrd="0" destOrd="0" presId="urn:microsoft.com/office/officeart/2005/8/layout/hList2"/>
    <dgm:cxn modelId="{E3AC052A-53DD-4AAA-9036-AD91ACD51B55}" type="presParOf" srcId="{63DB15E0-D732-46FB-BB0A-3152713348E5}" destId="{ED0F93AA-4CF7-427B-B5DE-7DF9F6ADAFE7}" srcOrd="1" destOrd="0" presId="urn:microsoft.com/office/officeart/2005/8/layout/hList2"/>
    <dgm:cxn modelId="{7E1E5AFB-193C-4F42-8986-D37BBA4A7548}" type="presParOf" srcId="{63DB15E0-D732-46FB-BB0A-3152713348E5}" destId="{E1A33980-83B4-4AA0-AE1A-056E7E57471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842484-E0A3-465B-A000-6F273F1E6918}">
      <dsp:nvSpPr>
        <dsp:cNvPr id="0" name=""/>
        <dsp:cNvSpPr/>
      </dsp:nvSpPr>
      <dsp:spPr>
        <a:xfrm rot="16200000">
          <a:off x="-970816" y="1857549"/>
          <a:ext cx="2749383" cy="349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8381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rgbClr val="323F4F"/>
              </a:solidFill>
            </a:rPr>
            <a:t>Technical</a:t>
          </a:r>
        </a:p>
      </dsp:txBody>
      <dsp:txXfrm>
        <a:off x="-970816" y="1857549"/>
        <a:ext cx="2749383" cy="349660"/>
      </dsp:txXfrm>
    </dsp:sp>
    <dsp:sp modelId="{6458AFC4-5A7E-4AFC-8F36-FF2357AE4BFF}">
      <dsp:nvSpPr>
        <dsp:cNvPr id="0" name=""/>
        <dsp:cNvSpPr/>
      </dsp:nvSpPr>
      <dsp:spPr>
        <a:xfrm>
          <a:off x="578713" y="532467"/>
          <a:ext cx="2419751" cy="282688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08381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000" kern="1200" dirty="0"/>
            <a:t>Ease of use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000" kern="1200" dirty="0"/>
            <a:t>Compatible with existing infrastructure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000" kern="1200" dirty="0"/>
            <a:t>Uses UV purifier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000" kern="1200" dirty="0"/>
            <a:t>Pressure/energy requirements?</a:t>
          </a:r>
        </a:p>
      </dsp:txBody>
      <dsp:txXfrm>
        <a:off x="578713" y="532467"/>
        <a:ext cx="2419751" cy="2826888"/>
      </dsp:txXfrm>
    </dsp:sp>
    <dsp:sp modelId="{FA3B125E-8229-4402-8EB4-A94806C463D3}">
      <dsp:nvSpPr>
        <dsp:cNvPr id="0" name=""/>
        <dsp:cNvSpPr/>
      </dsp:nvSpPr>
      <dsp:spPr>
        <a:xfrm>
          <a:off x="477433" y="97296"/>
          <a:ext cx="699321" cy="699321"/>
        </a:xfrm>
        <a:prstGeom prst="rect">
          <a:avLst/>
        </a:prstGeom>
        <a:blipFill rotWithShape="1">
          <a:blip xmlns:r="http://schemas.openxmlformats.org/officeDocument/2006/relationships" r:embed="rId1"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9EC6CB-776F-4794-ABC6-DEC027EA52C2}">
      <dsp:nvSpPr>
        <dsp:cNvPr id="0" name=""/>
        <dsp:cNvSpPr/>
      </dsp:nvSpPr>
      <dsp:spPr>
        <a:xfrm rot="16200000">
          <a:off x="1919620" y="1771054"/>
          <a:ext cx="2749383" cy="349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8381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1" kern="1200" dirty="0">
            <a:solidFill>
              <a:srgbClr val="323F4F"/>
            </a:solidFill>
          </a:endParaRPr>
        </a:p>
      </dsp:txBody>
      <dsp:txXfrm>
        <a:off x="1919620" y="1771054"/>
        <a:ext cx="2749383" cy="349660"/>
      </dsp:txXfrm>
    </dsp:sp>
    <dsp:sp modelId="{F76CCAB5-C045-48D2-9823-AE7AD124FEC9}">
      <dsp:nvSpPr>
        <dsp:cNvPr id="0" name=""/>
        <dsp:cNvSpPr/>
      </dsp:nvSpPr>
      <dsp:spPr>
        <a:xfrm>
          <a:off x="3502701" y="494842"/>
          <a:ext cx="2193541" cy="287739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08381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000" kern="1200" dirty="0"/>
            <a:t>Safety (low risk of cross-contamination)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000" kern="1200" dirty="0"/>
            <a:t>Reduce water use</a:t>
          </a:r>
        </a:p>
      </dsp:txBody>
      <dsp:txXfrm>
        <a:off x="3502701" y="494842"/>
        <a:ext cx="2193541" cy="2877395"/>
      </dsp:txXfrm>
    </dsp:sp>
    <dsp:sp modelId="{11D07BDC-3111-4141-99A9-BC83CC2192C9}">
      <dsp:nvSpPr>
        <dsp:cNvPr id="0" name=""/>
        <dsp:cNvSpPr/>
      </dsp:nvSpPr>
      <dsp:spPr>
        <a:xfrm>
          <a:off x="3378971" y="97296"/>
          <a:ext cx="699321" cy="699321"/>
        </a:xfrm>
        <a:prstGeom prst="rect">
          <a:avLst/>
        </a:prstGeom>
        <a:blipFill rotWithShape="1">
          <a:blip xmlns:r="http://schemas.openxmlformats.org/officeDocument/2006/relationships"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E0F469-683D-4B39-AAC6-7258A8F33FB7}">
      <dsp:nvSpPr>
        <dsp:cNvPr id="0" name=""/>
        <dsp:cNvSpPr/>
      </dsp:nvSpPr>
      <dsp:spPr>
        <a:xfrm rot="16200000">
          <a:off x="4636645" y="1783426"/>
          <a:ext cx="2749383" cy="349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8381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rgbClr val="323F4F"/>
              </a:solidFill>
            </a:rPr>
            <a:t>Economic</a:t>
          </a:r>
        </a:p>
      </dsp:txBody>
      <dsp:txXfrm>
        <a:off x="4636645" y="1783426"/>
        <a:ext cx="2749383" cy="349660"/>
      </dsp:txXfrm>
    </dsp:sp>
    <dsp:sp modelId="{3DBC81BE-0575-4DCE-B0BA-F414B75D3CA2}">
      <dsp:nvSpPr>
        <dsp:cNvPr id="0" name=""/>
        <dsp:cNvSpPr/>
      </dsp:nvSpPr>
      <dsp:spPr>
        <a:xfrm>
          <a:off x="6295715" y="522088"/>
          <a:ext cx="2184380" cy="282290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08381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000" kern="1200" dirty="0"/>
            <a:t>Minimize Cost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000" kern="1200" dirty="0"/>
            <a:t>Upfront 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000" kern="1200" dirty="0"/>
            <a:t>Operation &amp; maintenance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000" kern="1200" dirty="0"/>
            <a:t>Added value</a:t>
          </a:r>
        </a:p>
      </dsp:txBody>
      <dsp:txXfrm>
        <a:off x="6295715" y="522088"/>
        <a:ext cx="2184380" cy="2822902"/>
      </dsp:txXfrm>
    </dsp:sp>
    <dsp:sp modelId="{8B4EAF69-1D8F-44BD-BE49-9570DA32936B}">
      <dsp:nvSpPr>
        <dsp:cNvPr id="0" name=""/>
        <dsp:cNvSpPr/>
      </dsp:nvSpPr>
      <dsp:spPr>
        <a:xfrm>
          <a:off x="6167405" y="97296"/>
          <a:ext cx="699321" cy="699321"/>
        </a:xfrm>
        <a:prstGeom prst="rect">
          <a:avLst/>
        </a:prstGeom>
        <a:blipFill rotWithShape="1">
          <a:blip xmlns:r="http://schemas.openxmlformats.org/officeDocument/2006/relationships"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33980-83B4-4AA0-AE1A-056E7E574711}">
      <dsp:nvSpPr>
        <dsp:cNvPr id="0" name=""/>
        <dsp:cNvSpPr/>
      </dsp:nvSpPr>
      <dsp:spPr>
        <a:xfrm rot="16200000">
          <a:off x="7442477" y="1832860"/>
          <a:ext cx="2749383" cy="349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08381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rgbClr val="323F4F"/>
              </a:solidFill>
            </a:rPr>
            <a:t>Social</a:t>
          </a:r>
        </a:p>
      </dsp:txBody>
      <dsp:txXfrm>
        <a:off x="7442477" y="1832860"/>
        <a:ext cx="2749383" cy="349660"/>
      </dsp:txXfrm>
    </dsp:sp>
    <dsp:sp modelId="{ED0F93AA-4CF7-427B-B5DE-7DF9F6ADAFE7}">
      <dsp:nvSpPr>
        <dsp:cNvPr id="0" name=""/>
        <dsp:cNvSpPr/>
      </dsp:nvSpPr>
      <dsp:spPr>
        <a:xfrm>
          <a:off x="9082032" y="439524"/>
          <a:ext cx="2179451" cy="298803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08381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000" kern="1200" dirty="0"/>
            <a:t>Provides learning opportunity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2000" kern="1200" dirty="0"/>
            <a:t>Minimal upkeep</a:t>
          </a:r>
        </a:p>
      </dsp:txBody>
      <dsp:txXfrm>
        <a:off x="9082032" y="439524"/>
        <a:ext cx="2179451" cy="2988030"/>
      </dsp:txXfrm>
    </dsp:sp>
    <dsp:sp modelId="{E722CE1B-B4C8-4A82-BA5A-963DE576C812}">
      <dsp:nvSpPr>
        <dsp:cNvPr id="0" name=""/>
        <dsp:cNvSpPr/>
      </dsp:nvSpPr>
      <dsp:spPr>
        <a:xfrm>
          <a:off x="8951257" y="97296"/>
          <a:ext cx="699321" cy="699321"/>
        </a:xfrm>
        <a:prstGeom prst="rect">
          <a:avLst/>
        </a:prstGeom>
        <a:blipFill rotWithShape="1">
          <a:blip xmlns:r="http://schemas.openxmlformats.org/officeDocument/2006/relationships"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C67BB-92C5-4229-B8C4-FFD63F6F08E0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802A2-7BBC-4E70-BE18-4D3D4A65E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9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Abby talks about how they selected the project, and the team for this </a:t>
            </a:r>
          </a:p>
          <a:p>
            <a:r>
              <a:rPr lang="en-US" dirty="0"/>
              <a:t>I talk about why I wanted to work on it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802A2-7BBC-4E70-BE18-4D3D4A65EF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6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22ac5b4d6_2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22ac5b4d6_2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Rujuta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21b83a9bc_1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21b83a9bc_1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Lilly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Safety (How safe is the final water?): 5=highest safety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Ease of use (How easy is it to operate? Is it passively operated? How many steps are required?): 5=easiest to use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Cost: 5=low cost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Opportunity: 5=high potential for educational component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Value added (How much value does the outcome provide?): 5=high value for the farm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1976ead5_1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1976ead5_1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1666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51976ead5_1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51976ead5_1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579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1976ead5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1976ead5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amount of research involved in creating this SWOT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it relates to Canvas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0886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Partners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802A2-7BBC-4E70-BE18-4D3D4A65EF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57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51976ead5_1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51976ead5_1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Relationships she has and how she plans to maintain relationships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9008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used both the Business Model Canvas and the discovery/research from the business model to make informed recommendations to our client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802A2-7BBC-4E70-BE18-4D3D4A65EF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8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Abby talks about how they selected the project, and the team for this </a:t>
            </a:r>
          </a:p>
          <a:p>
            <a:r>
              <a:rPr lang="en-US" dirty="0"/>
              <a:t>I talk about why I wanted to work on it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802A2-7BBC-4E70-BE18-4D3D4A65EF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84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21b83a9b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21b83a9b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Meg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reparing food inside of a building&#10;&#10;Description automatically generated">
            <a:extLst>
              <a:ext uri="{FF2B5EF4-FFF2-40B4-BE49-F238E27FC236}">
                <a16:creationId xmlns:a16="http://schemas.microsoft.com/office/drawing/2014/main" id="{1CBE5BA5-4ADA-4572-824F-C40379A1F4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F1AFE4-7668-4F16-B119-70D9F3158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F30680-2916-493F-AB85-B8F619D95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badi" panose="020B06040201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04B5A-3854-4519-991B-6844D01489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75C473-6149-4A14-A5BD-3A118918C45F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846AB-B69D-417C-A571-D9BB6143B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C574A-D770-4D9D-B558-30C8C4E7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99F0-CE66-49E5-B47A-E713E6DDC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79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66B9-83B1-4D8B-8F61-A2C205D89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6ED950-97F3-48AD-8B32-4C45BD368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BE74C-3DD2-4C60-9F53-5CC82D1CB3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75C473-6149-4A14-A5BD-3A118918C45F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202F6-AC21-4D7E-8776-91B178CC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0F303-94D3-4059-BD9C-63056BEB9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99F0-CE66-49E5-B47A-E713E6DDC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25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A64EC7-7E73-4C2F-A8C1-0186D30891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776626-61F2-49FF-98A0-2EEDFFE6A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CC037-5683-45F6-875D-55ACDBC4F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75C473-6149-4A14-A5BD-3A118918C45F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2C411-9516-439F-B6E6-D535B8843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37DEC-A9EF-4A5F-B46D-74CDCDAB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99F0-CE66-49E5-B47A-E713E6DDC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35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2030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07048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D6B0D-4791-4FD0-BD8E-0186BBA1F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B6271-F13F-4EF2-905B-90A8C8ED3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9C2FB-29AC-43C8-9987-A463FF07D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A863F-30C2-4F6E-BC9F-9FA93F36CA2E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59409-5068-47A8-A0F8-B8AF8C258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7D061-AF19-48BD-BC6A-2E4FB08AD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D644-2A20-4C6C-92A9-93C901197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77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50BE7-21AB-4A0B-BF22-EF3A66D6A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0B2CE-ED28-4937-BD28-E4499703C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0F69F-08F9-406A-8786-1641F7AC2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A863F-30C2-4F6E-BC9F-9FA93F36CA2E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7E6B6-6D59-4C19-B725-C44D3E6FC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A3E46-1CCA-48BB-A155-7ED63454D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D644-2A20-4C6C-92A9-93C901197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74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EE34A-3C28-409D-83E7-C6299CDD2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BE2DA-0AFD-4B01-8C15-45D82A24D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FBB7D-5610-476C-A0B1-28DF46E08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A863F-30C2-4F6E-BC9F-9FA93F36CA2E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9C93D-4296-4C4B-93B1-2F10CCD8E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0CBB1-7A13-47EF-A0A0-48285D02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D644-2A20-4C6C-92A9-93C901197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79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56A3B-5361-4D1B-9301-EB0CD7F0C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68BDC-E87C-4E94-A4F9-84940CE6C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78C35-3ED8-4AFB-B51A-73D9FDA81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07DD5-6DE7-40D3-B970-DE3A60C5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A863F-30C2-4F6E-BC9F-9FA93F36CA2E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E90AD-FD2D-4771-ADB2-4866B1E15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39A34-CFF4-4595-8151-DD0C15EF7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D644-2A20-4C6C-92A9-93C901197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70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62334-3509-41F4-A2C8-CC2D3F0FB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593A7-886E-47C6-A3C3-08423D615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2403DB-D3ED-4F29-93E8-DA7F1E51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AABD4B-19EB-44DA-BC14-6EDCD3E922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A70F9-A205-47A3-A3A0-49841EBD6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0B3D66-57D9-431E-A8B6-EC7D5603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A863F-30C2-4F6E-BC9F-9FA93F36CA2E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3B6700-44DB-46F6-9CBA-E2D199FD0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64A677-CAC3-43AB-A5C4-344DF771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D644-2A20-4C6C-92A9-93C901197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14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4FFD2-7135-470B-A7AC-D6480D4E0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2B93EC-5519-4F93-9AF7-F905BB506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A863F-30C2-4F6E-BC9F-9FA93F36CA2E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FF74B2-4026-4DCF-AC58-D9E8EE694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DBA8B-FF64-44E6-8448-97412E61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D644-2A20-4C6C-92A9-93C901197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01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42834-6227-43E6-A14C-FC66D05EF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29EA4-E57F-4250-82F2-7E12C9CE2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 Extra Light" panose="020B0204020104020204" pitchFamily="34" charset="0"/>
              </a:defRPr>
            </a:lvl1pPr>
            <a:lvl2pPr>
              <a:defRPr>
                <a:latin typeface="Abadi Extra Light" panose="020B0204020104020204" pitchFamily="34" charset="0"/>
              </a:defRPr>
            </a:lvl2pPr>
            <a:lvl3pPr>
              <a:defRPr>
                <a:latin typeface="Abadi Extra Light" panose="020B0204020104020204" pitchFamily="34" charset="0"/>
              </a:defRPr>
            </a:lvl3pPr>
            <a:lvl4pPr>
              <a:defRPr>
                <a:latin typeface="Abadi Extra Light" panose="020B0204020104020204" pitchFamily="34" charset="0"/>
              </a:defRPr>
            </a:lvl4pPr>
            <a:lvl5pPr>
              <a:defRPr>
                <a:latin typeface="Abadi Extra Light" panose="020B0204020104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36510-D7F9-4E86-8701-313FB992F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75C473-6149-4A14-A5BD-3A118918C45F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156EC-A736-44FC-92ED-890A9CC0F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1C04D-971C-4D8F-B592-7A1E4835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99F0-CE66-49E5-B47A-E713E6DDC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45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FC1DD-686A-42C8-8D2A-48CB06ACE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A863F-30C2-4F6E-BC9F-9FA93F36CA2E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2255D5-4479-447F-8AB9-76F6DDC3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170D5-5C04-41EF-9A14-8DC38FAA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D644-2A20-4C6C-92A9-93C901197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00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1F3C6-9E0A-4CB9-BF92-1F669DFA0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2497F-F5F2-4FF1-BCB4-3A6F44AD2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291AA-8CE8-413E-A1EC-ACBC4849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9F22A-140E-4C48-8056-C4031078A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A863F-30C2-4F6E-BC9F-9FA93F36CA2E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A59BB-BA65-4BB6-9628-3DEDBBBE5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7B2E7-5244-4EA9-85FF-2FB828BFF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D644-2A20-4C6C-92A9-93C901197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82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1EC3D-4AD0-49F3-AF9B-5485DB37E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9134F1-5B2C-41BA-BF46-2D5942178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7FD0E-2487-4E28-88A4-5C0D36A30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0FBEF-F690-4C1D-9650-41EEB83D7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A863F-30C2-4F6E-BC9F-9FA93F36CA2E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7DAB6C-8D3C-4AD2-8647-5A6171D3A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9B54FD-A33B-4376-A462-A063703C5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D644-2A20-4C6C-92A9-93C901197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99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4B00A-087F-4018-9663-29BA6DD3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D29AA-23A1-4228-964C-2C102ED7F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93FA4-F92F-4AD6-9591-16F4956F0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A863F-30C2-4F6E-BC9F-9FA93F36CA2E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5F7DE-BD11-4085-B86A-536B34A60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07DAE-F51A-43A8-B53A-7F7483766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D644-2A20-4C6C-92A9-93C901197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4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B88D02-B74D-471C-961A-A0A395AF1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3C9D4-0186-4578-8F31-22CE3A0A2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641FB-08A4-45C2-93A3-129F8CEE9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A863F-30C2-4F6E-BC9F-9FA93F36CA2E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DB40C-EDC2-4CC2-A5F5-D278A7890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0DB8B-B9EF-48EC-B366-29072C73B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DD644-2A20-4C6C-92A9-93C901197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86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902422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33123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8104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94089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09671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2F2D1-6F25-4777-B208-789825B3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BA7F2-CFD1-429C-9AB1-B675F2521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AE722-1798-4446-85C1-6B10C6A4A3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75C473-6149-4A14-A5BD-3A118918C45F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D41EC-2BFD-4B4F-8F86-94CAB7D04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F383-B060-411E-9F0D-89670EF4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99F0-CE66-49E5-B47A-E713E6DDC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690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49935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36694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21558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7010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03776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0439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5EFC7-7177-4488-990D-84C133CD4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37315-CFEA-45BD-B26E-946C52176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1CF2FE-7A76-4474-B771-2A7EAB1ED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DEA97-619E-4D30-AF86-0100E4EE6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75C473-6149-4A14-A5BD-3A118918C45F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78248-381D-4EB3-8A64-7E898EE4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47CE9-65A7-4670-90D2-DC2A66140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99F0-CE66-49E5-B47A-E713E6DDC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24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643B6-4871-46DF-B1FE-079EE665A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8A527-A5E6-4485-8F33-75CE2728C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F0B86-833A-4AC1-AF93-78FEDD6BA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825545-B582-4F6F-8D88-9DF72E009D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86D8F6-D52C-4237-AD8B-87BD21A3F3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A2AC89-4733-4557-A129-DFBA068E7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75C473-6149-4A14-A5BD-3A118918C45F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D1B561-722F-4900-8768-30C95BC90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A01803-E003-41EC-B804-8996E216C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99F0-CE66-49E5-B47A-E713E6DDC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6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357EF-178D-49E0-BA04-A80A47FE2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20F8F-EA39-48B5-B8D4-264815C5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75C473-6149-4A14-A5BD-3A118918C45F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36F4F2-F0E7-4B79-A866-C1C866B88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DF0B4B-2C3B-4830-A0FD-2FA2DA73B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99F0-CE66-49E5-B47A-E713E6DDC2E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2CC1BD1-5419-4E9A-A164-DA46B42FB5A4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838200" y="1782763"/>
            <a:ext cx="6246813" cy="4441825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2140689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708A5-1BAD-407B-A73A-587BC37918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75C473-6149-4A14-A5BD-3A118918C45F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71EEF6-D55C-47C5-A5E9-2AAB21D4A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1786E-8505-4A87-8FBC-C8DB7924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99F0-CE66-49E5-B47A-E713E6DDC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1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DDEEF-6AFB-469A-93C5-7C2ECF74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776B2-AC94-4B54-B5EB-F3442194F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74C17-408F-438E-B5CC-8FAEB52D3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86EB6-A415-42A3-A825-F371C271D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75C473-6149-4A14-A5BD-3A118918C45F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09732-EE09-45B7-8C69-773421994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EF56E-8B0F-42BF-81F1-D14347A3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99F0-CE66-49E5-B47A-E713E6DDC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0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A21C-27B1-4C10-B451-11E0F7A32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EE3BBB-1B9D-4724-8397-461E4F9006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5E5C4-1650-45AB-BEBC-9A703DC2B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FDAE6-DB9A-42D3-B951-6670A2E4B8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75C473-6149-4A14-A5BD-3A118918C45F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03B69-424F-4F69-BB04-5B03E4EE7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949CF-C092-450D-856E-E6BC28135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799F0-CE66-49E5-B47A-E713E6DDC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60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DFEE9-430C-4829-A056-646BA5BDB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AEFC5-910C-4F52-AB25-5BA410990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EE6D2-D035-42C3-B789-92A95366C4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5C473-6149-4A14-A5BD-3A118918C45F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0B3C7-9980-464E-AA9D-A8C82B105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76626-2A04-47F9-B199-6F303AF73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799F0-CE66-49E5-B47A-E713E6DDC2E3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3D41A6-7672-46A3-A3E0-4A800E1DC4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723" y="364332"/>
            <a:ext cx="20955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7364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53FEED-BD02-4515-8A53-AC72D1DB2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B98E9-C483-4988-978F-1BE5C5FE8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8270B-3FBE-4974-B42C-09230DCC17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A863F-30C2-4F6E-BC9F-9FA93F36CA2E}" type="datetimeFigureOut">
              <a:rPr lang="en-US" smtClean="0"/>
              <a:t>3/24/2019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F0B87-590F-4AC6-AB89-350583BC1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58943-99D9-41F2-86C8-346D654BC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DD644-2A20-4C6C-92A9-93C901197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0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53509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cid:ii_js5dkdwq0" TargetMode="External"/><Relationship Id="rId7" Type="http://schemas.openxmlformats.org/officeDocument/2006/relationships/image" Target="cid:ii_js5dkrti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cid:ii_js5dklpj1" TargetMode="External"/><Relationship Id="rId4" Type="http://schemas.openxmlformats.org/officeDocument/2006/relationships/image" Target="../media/image5.png"/><Relationship Id="rId9" Type="http://schemas.openxmlformats.org/officeDocument/2006/relationships/image" Target="cid:ii_js5dkom42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cid:ii_js5dkom42" TargetMode="External"/><Relationship Id="rId7" Type="http://schemas.openxmlformats.org/officeDocument/2006/relationships/image" Target="cid:ii_js5dklpj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cid:ii_js5dkdwq0" TargetMode="External"/><Relationship Id="rId4" Type="http://schemas.openxmlformats.org/officeDocument/2006/relationships/image" Target="../media/image4.png"/><Relationship Id="rId9" Type="http://schemas.openxmlformats.org/officeDocument/2006/relationships/image" Target="cid:ii_js5dkrti3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674A8-7F78-4D1D-8050-03D6772F8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641" y="1041400"/>
            <a:ext cx="10490718" cy="2387600"/>
          </a:xfrm>
        </p:spPr>
        <p:txBody>
          <a:bodyPr/>
          <a:lstStyle/>
          <a:p>
            <a:r>
              <a:rPr lang="en-US" dirty="0"/>
              <a:t>Managing Resources:</a:t>
            </a:r>
            <a:br>
              <a:rPr lang="en-US" dirty="0"/>
            </a:br>
            <a:r>
              <a:rPr lang="en-US" dirty="0"/>
              <a:t>Feasibility Studies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919182-F2A5-44DF-8D26-7E0C30868D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Meg Slattery &amp; Abby Edwards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8FB6E-B164-4E97-BD27-89CF84DBB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0" y="5257800"/>
            <a:ext cx="468630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26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467"/>
              <a:t>Osterwalder’s Canvas Business Model</a:t>
            </a:r>
            <a:endParaRPr sz="3467"/>
          </a:p>
        </p:txBody>
      </p:sp>
      <p:pic>
        <p:nvPicPr>
          <p:cNvPr id="97" name="Google Shape;97;p17" descr="Image result for business model canva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7933" y="1193767"/>
            <a:ext cx="6556167" cy="4866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234462" y="6060267"/>
            <a:ext cx="12074769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2667" dirty="0"/>
              <a:t>Customers		Offer		Infrastructure		Financial Viability</a:t>
            </a:r>
            <a:endParaRPr sz="2667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9E82A3-8E5C-FE49-BF39-D975D0162A5D}"/>
              </a:ext>
            </a:extLst>
          </p:cNvPr>
          <p:cNvSpPr/>
          <p:nvPr/>
        </p:nvSpPr>
        <p:spPr>
          <a:xfrm>
            <a:off x="5969202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32553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SWOT Analysis </a:t>
            </a:r>
            <a:endParaRPr dirty="0"/>
          </a:p>
        </p:txBody>
      </p:sp>
      <p:sp>
        <p:nvSpPr>
          <p:cNvPr id="273" name="Google Shape;273;p19"/>
          <p:cNvSpPr txBox="1">
            <a:spLocks noGrp="1"/>
          </p:cNvSpPr>
          <p:nvPr>
            <p:ph type="body" idx="4294967295"/>
          </p:nvPr>
        </p:nvSpPr>
        <p:spPr>
          <a:xfrm>
            <a:off x="6096000" y="919957"/>
            <a:ext cx="5748337" cy="55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dirty="0"/>
              <a:t>Capital Market LLC</a:t>
            </a:r>
            <a:endParaRPr dirty="0"/>
          </a:p>
        </p:txBody>
      </p:sp>
      <p:graphicFrame>
        <p:nvGraphicFramePr>
          <p:cNvPr id="270" name="Google Shape;270;p19"/>
          <p:cNvGraphicFramePr/>
          <p:nvPr>
            <p:extLst/>
          </p:nvPr>
        </p:nvGraphicFramePr>
        <p:xfrm>
          <a:off x="253262" y="1580967"/>
          <a:ext cx="5748338" cy="491156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74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4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0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Strengths</a:t>
                      </a:r>
                      <a:endParaRPr sz="1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667" marR="84667" marT="84667" marB="84667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Weaknesses</a:t>
                      </a:r>
                      <a:endParaRPr sz="1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667" marR="84667" marT="84667" marB="84667"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2107"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Times New Roman"/>
                        <a:buChar char="●"/>
                      </a:pPr>
                      <a:r>
                        <a:rPr lang="en" sz="17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Have already established distribution routes</a:t>
                      </a:r>
                      <a:endParaRPr sz="17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Times New Roman"/>
                        <a:buChar char="●"/>
                      </a:pPr>
                      <a:r>
                        <a:rPr lang="en" sz="17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hours from UB - no contact with other birds (no diseases)</a:t>
                      </a:r>
                      <a:endParaRPr sz="17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667" marR="84667" marT="84667" marB="84667"/>
                </a:tc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Times New Roman"/>
                        <a:buChar char="●"/>
                      </a:pPr>
                      <a:r>
                        <a:rPr lang="en" sz="17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Financial resources</a:t>
                      </a:r>
                      <a:endParaRPr sz="17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Times New Roman"/>
                        <a:buChar char="●"/>
                      </a:pPr>
                      <a:r>
                        <a:rPr lang="en" sz="17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hours away from UB - transportation is difficult, increase the cost to get feed and deliver the product</a:t>
                      </a:r>
                      <a:endParaRPr sz="17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667" marR="84667" marT="84667" marB="8466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09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Opportunities</a:t>
                      </a:r>
                      <a:endParaRPr sz="1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667" marR="84667" marT="84667" marB="84667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Threats</a:t>
                      </a:r>
                      <a:endParaRPr sz="1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667" marR="84667" marT="84667" marB="84667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4362"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Times New Roman"/>
                        <a:buChar char="●"/>
                      </a:pPr>
                      <a:r>
                        <a:rPr lang="en" sz="1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More trust for local products</a:t>
                      </a:r>
                      <a:endParaRPr sz="1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Times New Roman"/>
                        <a:buChar char="●"/>
                      </a:pPr>
                      <a:r>
                        <a:rPr lang="en" sz="1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Don’t have to pay the import taxes, pay lower domestic taxes</a:t>
                      </a:r>
                      <a:endParaRPr sz="1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667" marR="84667" marT="84667" marB="84667"/>
                </a:tc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Times New Roman"/>
                        <a:buChar char="●"/>
                      </a:pPr>
                      <a:r>
                        <a:rPr lang="en" sz="17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Lack of veterinary connections</a:t>
                      </a:r>
                      <a:endParaRPr sz="17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Times New Roman"/>
                        <a:buChar char="●"/>
                      </a:pPr>
                      <a:r>
                        <a:rPr lang="en" sz="17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Potential pushback from the importers because taking their business</a:t>
                      </a:r>
                      <a:endParaRPr sz="17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667" marR="84667" marT="84667" marB="8466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71" name="Google Shape;271;p19"/>
          <p:cNvGraphicFramePr/>
          <p:nvPr>
            <p:extLst/>
          </p:nvPr>
        </p:nvGraphicFramePr>
        <p:xfrm>
          <a:off x="6124233" y="1580967"/>
          <a:ext cx="5748000" cy="491156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7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703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Strengths</a:t>
                      </a:r>
                      <a:endParaRPr sz="1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667" marR="84667" marT="84667" marB="84667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Weaknesses</a:t>
                      </a:r>
                      <a:endParaRPr sz="1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667" marR="84667" marT="84667" marB="84667">
                    <a:solidFill>
                      <a:srgbClr val="F4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8900"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Times New Roman"/>
                        <a:buChar char="●"/>
                      </a:pPr>
                      <a:r>
                        <a:rPr lang="en" sz="17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Financially sustainable</a:t>
                      </a:r>
                      <a:endParaRPr sz="17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Times New Roman"/>
                        <a:buChar char="●"/>
                      </a:pPr>
                      <a:r>
                        <a:rPr lang="en" sz="17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Cheaper price because not actually farming the chickens</a:t>
                      </a:r>
                      <a:endParaRPr sz="17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667" marR="84667" marT="84667" marB="84667"/>
                </a:tc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Times New Roman"/>
                        <a:buChar char="●"/>
                      </a:pPr>
                      <a:r>
                        <a:rPr lang="en" sz="1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Stigma that China’s quality is much worse, because they choose the cheapest option</a:t>
                      </a:r>
                      <a:endParaRPr sz="1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Times New Roman"/>
                        <a:buChar char="●"/>
                      </a:pPr>
                      <a:r>
                        <a:rPr lang="en" sz="1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Imported from china - takes 3 or 4 days to get to UB</a:t>
                      </a:r>
                      <a:endParaRPr sz="1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667" marR="84667" marT="84667" marB="8466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03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Opportunities</a:t>
                      </a:r>
                      <a:endParaRPr sz="1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667" marR="84667" marT="84667" marB="84667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Threats</a:t>
                      </a:r>
                      <a:endParaRPr sz="1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667" marR="84667" marT="84667" marB="84667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8600"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Times New Roman"/>
                        <a:buChar char="●"/>
                      </a:pPr>
                      <a:r>
                        <a:rPr lang="en" sz="1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Economic crisis in Mongolia</a:t>
                      </a:r>
                      <a:endParaRPr sz="1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Times New Roman"/>
                        <a:buChar char="●"/>
                      </a:pPr>
                      <a:r>
                        <a:rPr lang="en" sz="1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Very few suppliers 2-3 importers, 1 major operation in Mongolia</a:t>
                      </a:r>
                      <a:endParaRPr sz="1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667" marR="84667" marT="84667" marB="84667"/>
                </a:tc>
                <a:tc>
                  <a:txBody>
                    <a:bodyPr/>
                    <a:lstStyle/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Times New Roman"/>
                        <a:buChar char="●"/>
                      </a:pPr>
                      <a:r>
                        <a:rPr lang="en" sz="17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Have to pay a import tax</a:t>
                      </a:r>
                      <a:endParaRPr sz="17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11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300"/>
                        <a:buFont typeface="Times New Roman"/>
                        <a:buChar char="●"/>
                      </a:pPr>
                      <a:r>
                        <a:rPr lang="en" sz="17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Higher risk of transportation problems</a:t>
                      </a:r>
                      <a:endParaRPr sz="17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84667" marR="84667" marT="84667" marB="8466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Google Shape;273;p19">
            <a:extLst>
              <a:ext uri="{FF2B5EF4-FFF2-40B4-BE49-F238E27FC236}">
                <a16:creationId xmlns:a16="http://schemas.microsoft.com/office/drawing/2014/main" id="{CB6C6D9B-55FA-A04F-B00E-24234790D9CE}"/>
              </a:ext>
            </a:extLst>
          </p:cNvPr>
          <p:cNvSpPr txBox="1">
            <a:spLocks/>
          </p:cNvSpPr>
          <p:nvPr/>
        </p:nvSpPr>
        <p:spPr>
          <a:xfrm>
            <a:off x="253262" y="939582"/>
            <a:ext cx="5748337" cy="55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133"/>
              </a:spcAft>
              <a:buFont typeface="Arial" panose="020B0604020202020204" pitchFamily="34" charset="0"/>
              <a:buNone/>
            </a:pPr>
            <a:r>
              <a:rPr lang="en-US" dirty="0"/>
              <a:t>Organic Protein LLC</a:t>
            </a:r>
          </a:p>
        </p:txBody>
      </p:sp>
    </p:spTree>
    <p:extLst>
      <p:ext uri="{BB962C8B-B14F-4D97-AF65-F5344CB8AC3E}">
        <p14:creationId xmlns:p14="http://schemas.microsoft.com/office/powerpoint/2010/main" val="4000436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D5F0B-D2BB-1F4A-B427-9C9020662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678" y="1050915"/>
            <a:ext cx="4731433" cy="1600200"/>
          </a:xfrm>
        </p:spPr>
        <p:txBody>
          <a:bodyPr>
            <a:normAutofit/>
          </a:bodyPr>
          <a:lstStyle/>
          <a:p>
            <a:r>
              <a:rPr lang="en-US" dirty="0"/>
              <a:t>Stakeholder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AC57E-AD24-3D4E-87A3-E6B63F5BD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7"/>
            <a:ext cx="7476375" cy="6479525"/>
          </a:xfrm>
          <a:prstGeom prst="rect">
            <a:avLst/>
          </a:prstGeom>
        </p:spPr>
      </p:pic>
      <p:pic>
        <p:nvPicPr>
          <p:cNvPr id="11" name="Google Shape;104;p18" descr="Related image">
            <a:extLst>
              <a:ext uri="{FF2B5EF4-FFF2-40B4-BE49-F238E27FC236}">
                <a16:creationId xmlns:a16="http://schemas.microsoft.com/office/drawing/2014/main" id="{03282E1E-B169-B04C-B9A1-8DC808B721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4675"/>
          <a:stretch/>
        </p:blipFill>
        <p:spPr>
          <a:xfrm>
            <a:off x="9201454" y="3618237"/>
            <a:ext cx="1475195" cy="1675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698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 descr="Image result for channels osterwalder"/>
          <p:cNvPicPr preferRelativeResize="0"/>
          <p:nvPr/>
        </p:nvPicPr>
        <p:blipFill rotWithShape="1">
          <a:blip r:embed="rId3">
            <a:alphaModFix/>
          </a:blip>
          <a:srcRect b="16443"/>
          <a:stretch/>
        </p:blipFill>
        <p:spPr>
          <a:xfrm>
            <a:off x="7828108" y="75631"/>
            <a:ext cx="1714500" cy="1675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 descr="Related image"/>
          <p:cNvPicPr preferRelativeResize="0"/>
          <p:nvPr/>
        </p:nvPicPr>
        <p:blipFill rotWithShape="1">
          <a:blip r:embed="rId4">
            <a:alphaModFix/>
          </a:blip>
          <a:srcRect b="14675"/>
          <a:stretch/>
        </p:blipFill>
        <p:spPr>
          <a:xfrm>
            <a:off x="1604900" y="103533"/>
            <a:ext cx="1475195" cy="167506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/>
          <p:nvPr/>
        </p:nvSpPr>
        <p:spPr>
          <a:xfrm>
            <a:off x="6689035" y="2147931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06" name="Google Shape;106;p18"/>
          <p:cNvSpPr/>
          <p:nvPr/>
        </p:nvSpPr>
        <p:spPr>
          <a:xfrm>
            <a:off x="6689035" y="2884415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07" name="Google Shape;107;p18"/>
          <p:cNvSpPr/>
          <p:nvPr/>
        </p:nvSpPr>
        <p:spPr>
          <a:xfrm>
            <a:off x="3631468" y="5264197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08" name="Google Shape;108;p18"/>
          <p:cNvSpPr/>
          <p:nvPr/>
        </p:nvSpPr>
        <p:spPr>
          <a:xfrm>
            <a:off x="3631468" y="3703715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09" name="Google Shape;109;p18"/>
          <p:cNvSpPr/>
          <p:nvPr/>
        </p:nvSpPr>
        <p:spPr>
          <a:xfrm>
            <a:off x="3631468" y="4483964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10" name="Google Shape;110;p18"/>
          <p:cNvSpPr/>
          <p:nvPr/>
        </p:nvSpPr>
        <p:spPr>
          <a:xfrm>
            <a:off x="6689035" y="3747848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11" name="Google Shape;111;p18"/>
          <p:cNvSpPr/>
          <p:nvPr/>
        </p:nvSpPr>
        <p:spPr>
          <a:xfrm>
            <a:off x="6689035" y="4460848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12" name="Google Shape;112;p18"/>
          <p:cNvSpPr/>
          <p:nvPr/>
        </p:nvSpPr>
        <p:spPr>
          <a:xfrm>
            <a:off x="6689035" y="5264215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13" name="Google Shape;113;p18"/>
          <p:cNvSpPr/>
          <p:nvPr/>
        </p:nvSpPr>
        <p:spPr>
          <a:xfrm>
            <a:off x="6689035" y="6037264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14" name="Google Shape;114;p18"/>
          <p:cNvSpPr/>
          <p:nvPr/>
        </p:nvSpPr>
        <p:spPr>
          <a:xfrm rot="10800000" flipH="1">
            <a:off x="6809636" y="2147920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115" name="Google Shape;115;p18"/>
          <p:cNvSpPr/>
          <p:nvPr/>
        </p:nvSpPr>
        <p:spPr>
          <a:xfrm rot="10800000" flipH="1">
            <a:off x="-12802764" y="-5464347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116" name="Google Shape;116;p18"/>
          <p:cNvSpPr/>
          <p:nvPr/>
        </p:nvSpPr>
        <p:spPr>
          <a:xfrm rot="10800000" flipH="1">
            <a:off x="6809636" y="2191387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117" name="Google Shape;117;p18"/>
          <p:cNvSpPr/>
          <p:nvPr/>
        </p:nvSpPr>
        <p:spPr>
          <a:xfrm rot="10800000" flipH="1">
            <a:off x="6809636" y="3747836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118" name="Google Shape;118;p18"/>
          <p:cNvSpPr/>
          <p:nvPr/>
        </p:nvSpPr>
        <p:spPr>
          <a:xfrm rot="10800000" flipH="1">
            <a:off x="6809636" y="2884403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119" name="Google Shape;119;p18"/>
          <p:cNvSpPr/>
          <p:nvPr/>
        </p:nvSpPr>
        <p:spPr>
          <a:xfrm rot="10800000" flipH="1">
            <a:off x="6809636" y="4460836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120" name="Google Shape;120;p18"/>
          <p:cNvSpPr/>
          <p:nvPr/>
        </p:nvSpPr>
        <p:spPr>
          <a:xfrm rot="10800000" flipH="1">
            <a:off x="6809636" y="6037253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121" name="Google Shape;121;p18"/>
          <p:cNvSpPr/>
          <p:nvPr/>
        </p:nvSpPr>
        <p:spPr>
          <a:xfrm rot="10800000" flipH="1">
            <a:off x="3752069" y="6108453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123" name="Google Shape;123;p18"/>
          <p:cNvSpPr/>
          <p:nvPr/>
        </p:nvSpPr>
        <p:spPr>
          <a:xfrm>
            <a:off x="3631468" y="2186897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24" name="Google Shape;124;p18"/>
          <p:cNvSpPr/>
          <p:nvPr/>
        </p:nvSpPr>
        <p:spPr>
          <a:xfrm>
            <a:off x="3631468" y="2945297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25" name="Google Shape;125;p18"/>
          <p:cNvSpPr/>
          <p:nvPr/>
        </p:nvSpPr>
        <p:spPr>
          <a:xfrm rot="10800000" flipH="1">
            <a:off x="6809636" y="5264187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126" name="Google Shape;126;p18"/>
          <p:cNvSpPr/>
          <p:nvPr/>
        </p:nvSpPr>
        <p:spPr>
          <a:xfrm rot="10800000" flipH="1">
            <a:off x="3752069" y="3714620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127" name="Google Shape;127;p18"/>
          <p:cNvSpPr/>
          <p:nvPr/>
        </p:nvSpPr>
        <p:spPr>
          <a:xfrm rot="10800000" flipH="1">
            <a:off x="3752069" y="2186887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128" name="Google Shape;128;p18"/>
          <p:cNvSpPr/>
          <p:nvPr/>
        </p:nvSpPr>
        <p:spPr>
          <a:xfrm rot="10800000" flipH="1">
            <a:off x="3752069" y="5264203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129" name="Google Shape;129;p18"/>
          <p:cNvSpPr/>
          <p:nvPr/>
        </p:nvSpPr>
        <p:spPr>
          <a:xfrm rot="10800000" flipH="1">
            <a:off x="3752069" y="4483953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130" name="Google Shape;130;p18"/>
          <p:cNvSpPr/>
          <p:nvPr/>
        </p:nvSpPr>
        <p:spPr>
          <a:xfrm rot="10800000" flipH="1">
            <a:off x="3752069" y="2945287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pic>
        <p:nvPicPr>
          <p:cNvPr id="131" name="Google Shape;131;p18" descr="Related image"/>
          <p:cNvPicPr preferRelativeResize="0"/>
          <p:nvPr/>
        </p:nvPicPr>
        <p:blipFill rotWithShape="1">
          <a:blip r:embed="rId5">
            <a:alphaModFix/>
          </a:blip>
          <a:srcRect b="12056"/>
          <a:stretch/>
        </p:blipFill>
        <p:spPr>
          <a:xfrm>
            <a:off x="4763465" y="72829"/>
            <a:ext cx="1475200" cy="173648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/>
          <p:nvPr/>
        </p:nvSpPr>
        <p:spPr>
          <a:xfrm>
            <a:off x="6689035" y="5260764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34" name="Google Shape;134;p18"/>
          <p:cNvSpPr/>
          <p:nvPr/>
        </p:nvSpPr>
        <p:spPr>
          <a:xfrm>
            <a:off x="3574001" y="6108431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35" name="Google Shape;135;p18"/>
          <p:cNvSpPr/>
          <p:nvPr/>
        </p:nvSpPr>
        <p:spPr>
          <a:xfrm>
            <a:off x="6689035" y="4484264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36" name="Google Shape;136;p18"/>
          <p:cNvSpPr/>
          <p:nvPr/>
        </p:nvSpPr>
        <p:spPr>
          <a:xfrm>
            <a:off x="6689035" y="3704348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37" name="Google Shape;137;p18"/>
          <p:cNvSpPr/>
          <p:nvPr/>
        </p:nvSpPr>
        <p:spPr>
          <a:xfrm>
            <a:off x="6689035" y="2947881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38" name="Google Shape;138;p18"/>
          <p:cNvSpPr/>
          <p:nvPr/>
        </p:nvSpPr>
        <p:spPr>
          <a:xfrm>
            <a:off x="6689017" y="5264197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39" name="Google Shape;139;p18"/>
          <p:cNvSpPr/>
          <p:nvPr/>
        </p:nvSpPr>
        <p:spPr>
          <a:xfrm>
            <a:off x="3631468" y="6108431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40" name="Google Shape;140;p18"/>
          <p:cNvSpPr/>
          <p:nvPr/>
        </p:nvSpPr>
        <p:spPr>
          <a:xfrm>
            <a:off x="3631468" y="6108464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41" name="Google Shape;141;p18"/>
          <p:cNvSpPr/>
          <p:nvPr/>
        </p:nvSpPr>
        <p:spPr>
          <a:xfrm>
            <a:off x="3574001" y="6108431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42" name="Google Shape;142;p18"/>
          <p:cNvSpPr/>
          <p:nvPr/>
        </p:nvSpPr>
        <p:spPr>
          <a:xfrm>
            <a:off x="3631468" y="3717364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43" name="Google Shape;143;p18"/>
          <p:cNvSpPr/>
          <p:nvPr/>
        </p:nvSpPr>
        <p:spPr>
          <a:xfrm>
            <a:off x="3574001" y="6108431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44" name="Google Shape;144;p18"/>
          <p:cNvSpPr/>
          <p:nvPr/>
        </p:nvSpPr>
        <p:spPr>
          <a:xfrm>
            <a:off x="3631468" y="3725564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145" name="Google Shape;145;p18"/>
          <p:cNvSpPr/>
          <p:nvPr/>
        </p:nvSpPr>
        <p:spPr>
          <a:xfrm rot="10800000" flipH="1">
            <a:off x="3752069" y="6108453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grpSp>
        <p:nvGrpSpPr>
          <p:cNvPr id="146" name="Google Shape;146;p18"/>
          <p:cNvGrpSpPr/>
          <p:nvPr/>
        </p:nvGrpSpPr>
        <p:grpSpPr>
          <a:xfrm>
            <a:off x="795351" y="1269665"/>
            <a:ext cx="12255403" cy="5334936"/>
            <a:chOff x="1096287" y="-324524"/>
            <a:chExt cx="5664357" cy="7055549"/>
          </a:xfrm>
        </p:grpSpPr>
        <p:grpSp>
          <p:nvGrpSpPr>
            <p:cNvPr id="147" name="Google Shape;147;p18"/>
            <p:cNvGrpSpPr/>
            <p:nvPr/>
          </p:nvGrpSpPr>
          <p:grpSpPr>
            <a:xfrm>
              <a:off x="2517049" y="506554"/>
              <a:ext cx="1422086" cy="1037349"/>
              <a:chOff x="3071457" y="2013875"/>
              <a:chExt cx="1944600" cy="1569600"/>
            </a:xfrm>
          </p:grpSpPr>
          <p:sp>
            <p:nvSpPr>
              <p:cNvPr id="148" name="Google Shape;148;p18"/>
              <p:cNvSpPr/>
              <p:nvPr/>
            </p:nvSpPr>
            <p:spPr>
              <a:xfrm rot="10800000" flipH="1">
                <a:off x="3071457" y="2013875"/>
                <a:ext cx="1944600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149" name="Google Shape;149;p18"/>
              <p:cNvSpPr txBox="1"/>
              <p:nvPr/>
            </p:nvSpPr>
            <p:spPr>
              <a:xfrm>
                <a:off x="3320995" y="2383605"/>
                <a:ext cx="1451700" cy="830100"/>
              </a:xfrm>
              <a:prstGeom prst="rect">
                <a:avLst/>
              </a:pr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2133" b="1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Meat</a:t>
                </a:r>
                <a:endParaRPr sz="2133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50" name="Google Shape;150;p18"/>
            <p:cNvGrpSpPr/>
            <p:nvPr/>
          </p:nvGrpSpPr>
          <p:grpSpPr>
            <a:xfrm>
              <a:off x="1096709" y="506554"/>
              <a:ext cx="1422086" cy="1037349"/>
              <a:chOff x="1126863" y="2013875"/>
              <a:chExt cx="1944600" cy="1569600"/>
            </a:xfrm>
          </p:grpSpPr>
          <p:sp>
            <p:nvSpPr>
              <p:cNvPr id="151" name="Google Shape;151;p18"/>
              <p:cNvSpPr/>
              <p:nvPr/>
            </p:nvSpPr>
            <p:spPr>
              <a:xfrm>
                <a:off x="1126863" y="2013875"/>
                <a:ext cx="1944600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152" name="Google Shape;152;p18"/>
              <p:cNvSpPr txBox="1"/>
              <p:nvPr/>
            </p:nvSpPr>
            <p:spPr>
              <a:xfrm>
                <a:off x="1373327" y="2271153"/>
                <a:ext cx="1451700" cy="459900"/>
              </a:xfrm>
              <a:prstGeom prst="rect">
                <a:avLst/>
              </a:pr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2133" b="1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Store Owners</a:t>
                </a:r>
                <a:endParaRPr sz="2133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53" name="Google Shape;153;p18"/>
            <p:cNvGrpSpPr/>
            <p:nvPr/>
          </p:nvGrpSpPr>
          <p:grpSpPr>
            <a:xfrm>
              <a:off x="3937306" y="506554"/>
              <a:ext cx="2194778" cy="1037349"/>
              <a:chOff x="5015938" y="2013875"/>
              <a:chExt cx="3001200" cy="1569600"/>
            </a:xfrm>
          </p:grpSpPr>
          <p:sp>
            <p:nvSpPr>
              <p:cNvPr id="154" name="Google Shape;154;p18"/>
              <p:cNvSpPr/>
              <p:nvPr/>
            </p:nvSpPr>
            <p:spPr>
              <a:xfrm>
                <a:off x="5015938" y="2013875"/>
                <a:ext cx="3001200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  <a:p>
                <a:endParaRPr sz="2133"/>
              </a:p>
              <a:p>
                <a:endParaRPr sz="2133"/>
              </a:p>
              <a:p>
                <a:endParaRPr sz="2133"/>
              </a:p>
            </p:txBody>
          </p:sp>
          <p:sp>
            <p:nvSpPr>
              <p:cNvPr id="155" name="Google Shape;155;p18"/>
              <p:cNvSpPr txBox="1"/>
              <p:nvPr/>
            </p:nvSpPr>
            <p:spPr>
              <a:xfrm>
                <a:off x="5307979" y="2334157"/>
                <a:ext cx="2417100" cy="459900"/>
              </a:xfrm>
              <a:prstGeom prst="rect">
                <a:avLst/>
              </a:pr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2133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Stores</a:t>
                </a:r>
                <a:endParaRPr sz="2133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156" name="Google Shape;156;p18"/>
            <p:cNvSpPr/>
            <p:nvPr/>
          </p:nvSpPr>
          <p:spPr>
            <a:xfrm>
              <a:off x="3842296" y="960878"/>
              <a:ext cx="190500" cy="172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133"/>
            </a:p>
          </p:txBody>
        </p:sp>
        <p:grpSp>
          <p:nvGrpSpPr>
            <p:cNvPr id="157" name="Google Shape;157;p18"/>
            <p:cNvGrpSpPr/>
            <p:nvPr/>
          </p:nvGrpSpPr>
          <p:grpSpPr>
            <a:xfrm>
              <a:off x="3876399" y="-324524"/>
              <a:ext cx="2884245" cy="2596132"/>
              <a:chOff x="7254502" y="278444"/>
              <a:chExt cx="4772080" cy="4752209"/>
            </a:xfrm>
          </p:grpSpPr>
          <p:sp>
            <p:nvSpPr>
              <p:cNvPr id="158" name="Google Shape;158;p18"/>
              <p:cNvSpPr/>
              <p:nvPr/>
            </p:nvSpPr>
            <p:spPr>
              <a:xfrm>
                <a:off x="11632382" y="278444"/>
                <a:ext cx="394200" cy="765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159" name="Google Shape;159;p18"/>
              <p:cNvSpPr/>
              <p:nvPr/>
            </p:nvSpPr>
            <p:spPr>
              <a:xfrm rot="10800000" flipH="1">
                <a:off x="7254502" y="4265654"/>
                <a:ext cx="209700" cy="765000"/>
              </a:xfrm>
              <a:prstGeom prst="rightArrow">
                <a:avLst>
                  <a:gd name="adj1" fmla="val 32020"/>
                  <a:gd name="adj2" fmla="val 66970"/>
                </a:avLst>
              </a:prstGeom>
              <a:solidFill>
                <a:srgbClr val="0D5D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br>
                  <a:rPr lang="en" sz="2133"/>
                </a:br>
                <a:endParaRPr sz="2133"/>
              </a:p>
            </p:txBody>
          </p:sp>
        </p:grpSp>
        <p:grpSp>
          <p:nvGrpSpPr>
            <p:cNvPr id="160" name="Google Shape;160;p18"/>
            <p:cNvGrpSpPr/>
            <p:nvPr/>
          </p:nvGrpSpPr>
          <p:grpSpPr>
            <a:xfrm>
              <a:off x="2517049" y="1543976"/>
              <a:ext cx="1422086" cy="1037349"/>
              <a:chOff x="3071457" y="2013875"/>
              <a:chExt cx="1944600" cy="1569600"/>
            </a:xfrm>
          </p:grpSpPr>
          <p:sp>
            <p:nvSpPr>
              <p:cNvPr id="161" name="Google Shape;161;p18"/>
              <p:cNvSpPr/>
              <p:nvPr/>
            </p:nvSpPr>
            <p:spPr>
              <a:xfrm rot="10800000" flipH="1">
                <a:off x="3071457" y="2013875"/>
                <a:ext cx="1944600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3D85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162" name="Google Shape;162;p18"/>
              <p:cNvSpPr txBox="1"/>
              <p:nvPr/>
            </p:nvSpPr>
            <p:spPr>
              <a:xfrm>
                <a:off x="3321046" y="2501653"/>
                <a:ext cx="1451700" cy="459900"/>
              </a:xfrm>
              <a:prstGeom prst="rect">
                <a:avLst/>
              </a:prstGeom>
              <a:solidFill>
                <a:srgbClr val="3D85C6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2133" b="1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Meat</a:t>
                </a:r>
                <a:endParaRPr sz="2133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63" name="Google Shape;163;p18"/>
            <p:cNvGrpSpPr/>
            <p:nvPr/>
          </p:nvGrpSpPr>
          <p:grpSpPr>
            <a:xfrm>
              <a:off x="1096709" y="1543976"/>
              <a:ext cx="1422086" cy="1037349"/>
              <a:chOff x="1126863" y="2013875"/>
              <a:chExt cx="1944600" cy="1569600"/>
            </a:xfrm>
          </p:grpSpPr>
          <p:sp>
            <p:nvSpPr>
              <p:cNvPr id="164" name="Google Shape;164;p18"/>
              <p:cNvSpPr/>
              <p:nvPr/>
            </p:nvSpPr>
            <p:spPr>
              <a:xfrm>
                <a:off x="1126863" y="2013875"/>
                <a:ext cx="1944600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9FC5E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165" name="Google Shape;165;p18"/>
              <p:cNvSpPr txBox="1"/>
              <p:nvPr/>
            </p:nvSpPr>
            <p:spPr>
              <a:xfrm>
                <a:off x="1188815" y="2205692"/>
                <a:ext cx="1820700" cy="459900"/>
              </a:xfrm>
              <a:prstGeom prst="rect">
                <a:avLst/>
              </a:prstGeom>
              <a:solidFill>
                <a:srgbClr val="9FC5E8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2133" b="1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Restaurant Owners</a:t>
                </a:r>
                <a:endParaRPr sz="2133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66" name="Google Shape;166;p18"/>
            <p:cNvGrpSpPr/>
            <p:nvPr/>
          </p:nvGrpSpPr>
          <p:grpSpPr>
            <a:xfrm>
              <a:off x="3937306" y="1543976"/>
              <a:ext cx="2194778" cy="1037349"/>
              <a:chOff x="5015938" y="2013875"/>
              <a:chExt cx="3001200" cy="1569600"/>
            </a:xfrm>
          </p:grpSpPr>
          <p:sp>
            <p:nvSpPr>
              <p:cNvPr id="167" name="Google Shape;167;p18"/>
              <p:cNvSpPr/>
              <p:nvPr/>
            </p:nvSpPr>
            <p:spPr>
              <a:xfrm>
                <a:off x="5015938" y="2013875"/>
                <a:ext cx="3001200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  <a:p>
                <a:endParaRPr sz="2133"/>
              </a:p>
              <a:p>
                <a:endParaRPr sz="2133"/>
              </a:p>
              <a:p>
                <a:endParaRPr sz="2133"/>
              </a:p>
            </p:txBody>
          </p:sp>
          <p:sp>
            <p:nvSpPr>
              <p:cNvPr id="168" name="Google Shape;168;p18"/>
              <p:cNvSpPr txBox="1"/>
              <p:nvPr/>
            </p:nvSpPr>
            <p:spPr>
              <a:xfrm>
                <a:off x="5376328" y="2310680"/>
                <a:ext cx="2417100" cy="459900"/>
              </a:xfrm>
              <a:prstGeom prst="rect">
                <a:avLst/>
              </a:prstGeom>
              <a:solidFill>
                <a:srgbClr val="0B5394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2133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Restaurants</a:t>
                </a:r>
                <a:endParaRPr sz="2133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69" name="Google Shape;169;p18"/>
            <p:cNvGrpSpPr/>
            <p:nvPr/>
          </p:nvGrpSpPr>
          <p:grpSpPr>
            <a:xfrm>
              <a:off x="3841424" y="1998300"/>
              <a:ext cx="191257" cy="172084"/>
              <a:chOff x="4858109" y="2631368"/>
              <a:chExt cx="316442" cy="315000"/>
            </a:xfrm>
          </p:grpSpPr>
          <p:sp>
            <p:nvSpPr>
              <p:cNvPr id="170" name="Google Shape;170;p18"/>
              <p:cNvSpPr/>
              <p:nvPr/>
            </p:nvSpPr>
            <p:spPr>
              <a:xfrm>
                <a:off x="4859551" y="2631368"/>
                <a:ext cx="315000" cy="315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171" name="Google Shape;171;p18"/>
              <p:cNvSpPr/>
              <p:nvPr/>
            </p:nvSpPr>
            <p:spPr>
              <a:xfrm>
                <a:off x="4858109" y="2739300"/>
                <a:ext cx="239100" cy="99000"/>
              </a:xfrm>
              <a:prstGeom prst="rightArrow">
                <a:avLst>
                  <a:gd name="adj1" fmla="val 32020"/>
                  <a:gd name="adj2" fmla="val 66970"/>
                </a:avLst>
              </a:prstGeom>
              <a:solidFill>
                <a:srgbClr val="0D5D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br>
                  <a:rPr lang="en" sz="2133"/>
                </a:br>
                <a:endParaRPr sz="2133"/>
              </a:p>
            </p:txBody>
          </p:sp>
        </p:grpSp>
        <p:grpSp>
          <p:nvGrpSpPr>
            <p:cNvPr id="172" name="Google Shape;172;p18"/>
            <p:cNvGrpSpPr/>
            <p:nvPr/>
          </p:nvGrpSpPr>
          <p:grpSpPr>
            <a:xfrm>
              <a:off x="2428020" y="1998300"/>
              <a:ext cx="191257" cy="172084"/>
              <a:chOff x="4858109" y="2631368"/>
              <a:chExt cx="316442" cy="315000"/>
            </a:xfrm>
          </p:grpSpPr>
          <p:sp>
            <p:nvSpPr>
              <p:cNvPr id="173" name="Google Shape;173;p18"/>
              <p:cNvSpPr/>
              <p:nvPr/>
            </p:nvSpPr>
            <p:spPr>
              <a:xfrm>
                <a:off x="4859551" y="2631368"/>
                <a:ext cx="315000" cy="315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174" name="Google Shape;174;p18"/>
              <p:cNvSpPr/>
              <p:nvPr/>
            </p:nvSpPr>
            <p:spPr>
              <a:xfrm>
                <a:off x="4858109" y="2739300"/>
                <a:ext cx="239100" cy="99000"/>
              </a:xfrm>
              <a:prstGeom prst="rightArrow">
                <a:avLst>
                  <a:gd name="adj1" fmla="val 32020"/>
                  <a:gd name="adj2" fmla="val 66970"/>
                </a:avLst>
              </a:prstGeom>
              <a:solidFill>
                <a:srgbClr val="0D5D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br>
                  <a:rPr lang="en" sz="2133"/>
                </a:br>
                <a:endParaRPr sz="2133"/>
              </a:p>
            </p:txBody>
          </p:sp>
        </p:grpSp>
        <p:grpSp>
          <p:nvGrpSpPr>
            <p:cNvPr id="175" name="Google Shape;175;p18"/>
            <p:cNvGrpSpPr/>
            <p:nvPr/>
          </p:nvGrpSpPr>
          <p:grpSpPr>
            <a:xfrm>
              <a:off x="2517049" y="2581398"/>
              <a:ext cx="1422086" cy="1037349"/>
              <a:chOff x="3071457" y="2013875"/>
              <a:chExt cx="1944600" cy="1569600"/>
            </a:xfrm>
          </p:grpSpPr>
          <p:sp>
            <p:nvSpPr>
              <p:cNvPr id="176" name="Google Shape;176;p18"/>
              <p:cNvSpPr/>
              <p:nvPr/>
            </p:nvSpPr>
            <p:spPr>
              <a:xfrm rot="10800000" flipH="1">
                <a:off x="3071457" y="2013875"/>
                <a:ext cx="1944600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45818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177" name="Google Shape;177;p18"/>
              <p:cNvSpPr txBox="1"/>
              <p:nvPr/>
            </p:nvSpPr>
            <p:spPr>
              <a:xfrm>
                <a:off x="3316102" y="2256385"/>
                <a:ext cx="1451700" cy="459900"/>
              </a:xfrm>
              <a:prstGeom prst="rect">
                <a:avLst/>
              </a:prstGeom>
              <a:solidFill>
                <a:srgbClr val="45818E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2133" b="1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Economy boost</a:t>
                </a:r>
                <a:endParaRPr sz="2133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78" name="Google Shape;178;p18"/>
            <p:cNvGrpSpPr/>
            <p:nvPr/>
          </p:nvGrpSpPr>
          <p:grpSpPr>
            <a:xfrm>
              <a:off x="1096287" y="2581398"/>
              <a:ext cx="1422508" cy="1037349"/>
              <a:chOff x="1126286" y="2013875"/>
              <a:chExt cx="1945177" cy="1569600"/>
            </a:xfrm>
          </p:grpSpPr>
          <p:sp>
            <p:nvSpPr>
              <p:cNvPr id="179" name="Google Shape;179;p18"/>
              <p:cNvSpPr/>
              <p:nvPr/>
            </p:nvSpPr>
            <p:spPr>
              <a:xfrm>
                <a:off x="1126863" y="2013875"/>
                <a:ext cx="1944600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180" name="Google Shape;180;p18"/>
              <p:cNvSpPr txBox="1"/>
              <p:nvPr/>
            </p:nvSpPr>
            <p:spPr>
              <a:xfrm>
                <a:off x="1126286" y="2468864"/>
                <a:ext cx="1944600" cy="459900"/>
              </a:xfrm>
              <a:prstGeom prst="rect">
                <a:avLst/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2133" b="1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Government</a:t>
                </a:r>
                <a:endParaRPr sz="2133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81" name="Google Shape;181;p18"/>
            <p:cNvGrpSpPr/>
            <p:nvPr/>
          </p:nvGrpSpPr>
          <p:grpSpPr>
            <a:xfrm>
              <a:off x="3937306" y="2581398"/>
              <a:ext cx="2194778" cy="1037349"/>
              <a:chOff x="5015938" y="2013875"/>
              <a:chExt cx="3001200" cy="1569600"/>
            </a:xfrm>
          </p:grpSpPr>
          <p:sp>
            <p:nvSpPr>
              <p:cNvPr id="182" name="Google Shape;182;p18"/>
              <p:cNvSpPr/>
              <p:nvPr/>
            </p:nvSpPr>
            <p:spPr>
              <a:xfrm>
                <a:off x="5015938" y="2013875"/>
                <a:ext cx="3001200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134F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  <a:p>
                <a:endParaRPr sz="2133"/>
              </a:p>
              <a:p>
                <a:endParaRPr sz="2133"/>
              </a:p>
              <a:p>
                <a:endParaRPr sz="2133"/>
              </a:p>
            </p:txBody>
          </p:sp>
          <p:sp>
            <p:nvSpPr>
              <p:cNvPr id="183" name="Google Shape;183;p18"/>
              <p:cNvSpPr txBox="1"/>
              <p:nvPr/>
            </p:nvSpPr>
            <p:spPr>
              <a:xfrm>
                <a:off x="5307991" y="2290643"/>
                <a:ext cx="2417100" cy="459900"/>
              </a:xfrm>
              <a:prstGeom prst="rect">
                <a:avLst/>
              </a:prstGeom>
              <a:solidFill>
                <a:srgbClr val="134F5C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2133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Consumers</a:t>
                </a:r>
                <a:endParaRPr sz="2133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84" name="Google Shape;184;p18"/>
            <p:cNvGrpSpPr/>
            <p:nvPr/>
          </p:nvGrpSpPr>
          <p:grpSpPr>
            <a:xfrm>
              <a:off x="3841424" y="3035722"/>
              <a:ext cx="191257" cy="172085"/>
              <a:chOff x="4858109" y="2631368"/>
              <a:chExt cx="316442" cy="315000"/>
            </a:xfrm>
          </p:grpSpPr>
          <p:sp>
            <p:nvSpPr>
              <p:cNvPr id="185" name="Google Shape;185;p18"/>
              <p:cNvSpPr/>
              <p:nvPr/>
            </p:nvSpPr>
            <p:spPr>
              <a:xfrm>
                <a:off x="4859551" y="2631368"/>
                <a:ext cx="315000" cy="315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186" name="Google Shape;186;p18"/>
              <p:cNvSpPr/>
              <p:nvPr/>
            </p:nvSpPr>
            <p:spPr>
              <a:xfrm>
                <a:off x="4858109" y="2739300"/>
                <a:ext cx="239100" cy="99000"/>
              </a:xfrm>
              <a:prstGeom prst="rightArrow">
                <a:avLst>
                  <a:gd name="adj1" fmla="val 32020"/>
                  <a:gd name="adj2" fmla="val 66970"/>
                </a:avLst>
              </a:prstGeom>
              <a:solidFill>
                <a:srgbClr val="0D5D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br>
                  <a:rPr lang="en" sz="2133"/>
                </a:br>
                <a:endParaRPr sz="2133"/>
              </a:p>
            </p:txBody>
          </p:sp>
        </p:grpSp>
        <p:grpSp>
          <p:nvGrpSpPr>
            <p:cNvPr id="187" name="Google Shape;187;p18"/>
            <p:cNvGrpSpPr/>
            <p:nvPr/>
          </p:nvGrpSpPr>
          <p:grpSpPr>
            <a:xfrm>
              <a:off x="2428020" y="3035722"/>
              <a:ext cx="191257" cy="172085"/>
              <a:chOff x="4858109" y="2631368"/>
              <a:chExt cx="316442" cy="315000"/>
            </a:xfrm>
          </p:grpSpPr>
          <p:sp>
            <p:nvSpPr>
              <p:cNvPr id="188" name="Google Shape;188;p18"/>
              <p:cNvSpPr/>
              <p:nvPr/>
            </p:nvSpPr>
            <p:spPr>
              <a:xfrm>
                <a:off x="4859551" y="2631368"/>
                <a:ext cx="315000" cy="315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189" name="Google Shape;189;p18"/>
              <p:cNvSpPr/>
              <p:nvPr/>
            </p:nvSpPr>
            <p:spPr>
              <a:xfrm>
                <a:off x="4858109" y="2739300"/>
                <a:ext cx="239100" cy="99000"/>
              </a:xfrm>
              <a:prstGeom prst="rightArrow">
                <a:avLst>
                  <a:gd name="adj1" fmla="val 32020"/>
                  <a:gd name="adj2" fmla="val 66970"/>
                </a:avLst>
              </a:prstGeom>
              <a:solidFill>
                <a:srgbClr val="0D5D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br>
                  <a:rPr lang="en" sz="2133"/>
                </a:br>
                <a:endParaRPr sz="2133"/>
              </a:p>
            </p:txBody>
          </p:sp>
        </p:grpSp>
        <p:grpSp>
          <p:nvGrpSpPr>
            <p:cNvPr id="190" name="Google Shape;190;p18"/>
            <p:cNvGrpSpPr/>
            <p:nvPr/>
          </p:nvGrpSpPr>
          <p:grpSpPr>
            <a:xfrm>
              <a:off x="2517049" y="3618820"/>
              <a:ext cx="1422086" cy="1037349"/>
              <a:chOff x="3071457" y="2013875"/>
              <a:chExt cx="1944600" cy="1569600"/>
            </a:xfrm>
          </p:grpSpPr>
          <p:sp>
            <p:nvSpPr>
              <p:cNvPr id="191" name="Google Shape;191;p18"/>
              <p:cNvSpPr/>
              <p:nvPr/>
            </p:nvSpPr>
            <p:spPr>
              <a:xfrm rot="10800000" flipH="1">
                <a:off x="3071457" y="2013875"/>
                <a:ext cx="1944600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192" name="Google Shape;192;p18"/>
              <p:cNvSpPr txBox="1"/>
              <p:nvPr/>
            </p:nvSpPr>
            <p:spPr>
              <a:xfrm>
                <a:off x="3324427" y="2135140"/>
                <a:ext cx="1451700" cy="459900"/>
              </a:xfrm>
              <a:prstGeom prst="rect">
                <a:avLst/>
              </a:pr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2133" b="1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Money</a:t>
                </a:r>
                <a:endParaRPr sz="2133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93" name="Google Shape;193;p18"/>
            <p:cNvGrpSpPr/>
            <p:nvPr/>
          </p:nvGrpSpPr>
          <p:grpSpPr>
            <a:xfrm>
              <a:off x="1096709" y="3618820"/>
              <a:ext cx="1422086" cy="1037349"/>
              <a:chOff x="1126863" y="2013875"/>
              <a:chExt cx="1944600" cy="1569600"/>
            </a:xfrm>
          </p:grpSpPr>
          <p:sp>
            <p:nvSpPr>
              <p:cNvPr id="194" name="Google Shape;194;p18"/>
              <p:cNvSpPr/>
              <p:nvPr/>
            </p:nvSpPr>
            <p:spPr>
              <a:xfrm>
                <a:off x="1126863" y="2013875"/>
                <a:ext cx="1944600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195" name="Google Shape;195;p18"/>
              <p:cNvSpPr txBox="1"/>
              <p:nvPr/>
            </p:nvSpPr>
            <p:spPr>
              <a:xfrm>
                <a:off x="1147910" y="2256393"/>
                <a:ext cx="1921200" cy="459900"/>
              </a:xfrm>
              <a:prstGeom prst="rect">
                <a:avLst/>
              </a:pr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2133" b="1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Equipment/Services</a:t>
                </a:r>
                <a:endParaRPr sz="2133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96" name="Google Shape;196;p18"/>
            <p:cNvGrpSpPr/>
            <p:nvPr/>
          </p:nvGrpSpPr>
          <p:grpSpPr>
            <a:xfrm>
              <a:off x="3937306" y="3618816"/>
              <a:ext cx="2194778" cy="1037347"/>
              <a:chOff x="5015938" y="2013875"/>
              <a:chExt cx="3001200" cy="1569600"/>
            </a:xfrm>
          </p:grpSpPr>
          <p:sp>
            <p:nvSpPr>
              <p:cNvPr id="197" name="Google Shape;197;p18"/>
              <p:cNvSpPr/>
              <p:nvPr/>
            </p:nvSpPr>
            <p:spPr>
              <a:xfrm>
                <a:off x="5015938" y="2013875"/>
                <a:ext cx="3001200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  <a:p>
                <a:endParaRPr sz="2133"/>
              </a:p>
              <a:p>
                <a:endParaRPr sz="2133"/>
              </a:p>
              <a:p>
                <a:endParaRPr sz="2133"/>
              </a:p>
            </p:txBody>
          </p:sp>
          <p:sp>
            <p:nvSpPr>
              <p:cNvPr id="198" name="Google Shape;198;p18"/>
              <p:cNvSpPr txBox="1"/>
              <p:nvPr/>
            </p:nvSpPr>
            <p:spPr>
              <a:xfrm>
                <a:off x="5153772" y="2068653"/>
                <a:ext cx="2800200" cy="1150196"/>
              </a:xfrm>
              <a:prstGeom prst="rect">
                <a:avLst/>
              </a:pr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2000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Organic Protein LLC (indirectly from consumers)</a:t>
                </a:r>
                <a:endParaRPr sz="20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99" name="Google Shape;199;p18"/>
            <p:cNvGrpSpPr/>
            <p:nvPr/>
          </p:nvGrpSpPr>
          <p:grpSpPr>
            <a:xfrm>
              <a:off x="3841424" y="4073144"/>
              <a:ext cx="191257" cy="172084"/>
              <a:chOff x="4858109" y="2631368"/>
              <a:chExt cx="316442" cy="315000"/>
            </a:xfrm>
          </p:grpSpPr>
          <p:sp>
            <p:nvSpPr>
              <p:cNvPr id="200" name="Google Shape;200;p18"/>
              <p:cNvSpPr/>
              <p:nvPr/>
            </p:nvSpPr>
            <p:spPr>
              <a:xfrm>
                <a:off x="4859551" y="2631368"/>
                <a:ext cx="315000" cy="315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201" name="Google Shape;201;p18"/>
              <p:cNvSpPr/>
              <p:nvPr/>
            </p:nvSpPr>
            <p:spPr>
              <a:xfrm>
                <a:off x="4858109" y="2739300"/>
                <a:ext cx="239100" cy="99000"/>
              </a:xfrm>
              <a:prstGeom prst="rightArrow">
                <a:avLst>
                  <a:gd name="adj1" fmla="val 32020"/>
                  <a:gd name="adj2" fmla="val 66970"/>
                </a:avLst>
              </a:prstGeom>
              <a:solidFill>
                <a:srgbClr val="0D5D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br>
                  <a:rPr lang="en" sz="2133"/>
                </a:br>
                <a:endParaRPr sz="2133"/>
              </a:p>
            </p:txBody>
          </p:sp>
        </p:grpSp>
        <p:grpSp>
          <p:nvGrpSpPr>
            <p:cNvPr id="202" name="Google Shape;202;p18"/>
            <p:cNvGrpSpPr/>
            <p:nvPr/>
          </p:nvGrpSpPr>
          <p:grpSpPr>
            <a:xfrm>
              <a:off x="2428020" y="4073144"/>
              <a:ext cx="191257" cy="172084"/>
              <a:chOff x="4858109" y="2631368"/>
              <a:chExt cx="316442" cy="315000"/>
            </a:xfrm>
          </p:grpSpPr>
          <p:sp>
            <p:nvSpPr>
              <p:cNvPr id="203" name="Google Shape;203;p18"/>
              <p:cNvSpPr/>
              <p:nvPr/>
            </p:nvSpPr>
            <p:spPr>
              <a:xfrm>
                <a:off x="4859551" y="2631368"/>
                <a:ext cx="315000" cy="315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204" name="Google Shape;204;p18"/>
              <p:cNvSpPr/>
              <p:nvPr/>
            </p:nvSpPr>
            <p:spPr>
              <a:xfrm>
                <a:off x="4858109" y="2739300"/>
                <a:ext cx="239100" cy="99000"/>
              </a:xfrm>
              <a:prstGeom prst="rightArrow">
                <a:avLst>
                  <a:gd name="adj1" fmla="val 32020"/>
                  <a:gd name="adj2" fmla="val 66970"/>
                </a:avLst>
              </a:prstGeom>
              <a:solidFill>
                <a:srgbClr val="0D5D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br>
                  <a:rPr lang="en" sz="2133"/>
                </a:br>
                <a:endParaRPr sz="2133"/>
              </a:p>
            </p:txBody>
          </p:sp>
        </p:grpSp>
        <p:grpSp>
          <p:nvGrpSpPr>
            <p:cNvPr id="205" name="Google Shape;205;p18"/>
            <p:cNvGrpSpPr/>
            <p:nvPr/>
          </p:nvGrpSpPr>
          <p:grpSpPr>
            <a:xfrm>
              <a:off x="2517046" y="4656258"/>
              <a:ext cx="1422086" cy="1037349"/>
              <a:chOff x="3071457" y="2013875"/>
              <a:chExt cx="1944600" cy="1569600"/>
            </a:xfrm>
          </p:grpSpPr>
          <p:sp>
            <p:nvSpPr>
              <p:cNvPr id="206" name="Google Shape;206;p18"/>
              <p:cNvSpPr/>
              <p:nvPr/>
            </p:nvSpPr>
            <p:spPr>
              <a:xfrm rot="10800000" flipH="1">
                <a:off x="3071457" y="2013875"/>
                <a:ext cx="1944600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207" name="Google Shape;207;p18"/>
              <p:cNvSpPr txBox="1"/>
              <p:nvPr/>
            </p:nvSpPr>
            <p:spPr>
              <a:xfrm>
                <a:off x="3211247" y="2304711"/>
                <a:ext cx="1561500" cy="459900"/>
              </a:xfrm>
              <a:prstGeom prst="rect">
                <a:avLst/>
              </a:pr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2133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Education</a:t>
                </a:r>
                <a:endParaRPr sz="2133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208" name="Google Shape;208;p18"/>
            <p:cNvGrpSpPr/>
            <p:nvPr/>
          </p:nvGrpSpPr>
          <p:grpSpPr>
            <a:xfrm>
              <a:off x="1096705" y="4656258"/>
              <a:ext cx="1422086" cy="1037349"/>
              <a:chOff x="1126863" y="2013875"/>
              <a:chExt cx="1944600" cy="1569600"/>
            </a:xfrm>
          </p:grpSpPr>
          <p:sp>
            <p:nvSpPr>
              <p:cNvPr id="209" name="Google Shape;209;p18"/>
              <p:cNvSpPr/>
              <p:nvPr/>
            </p:nvSpPr>
            <p:spPr>
              <a:xfrm>
                <a:off x="1126863" y="2013875"/>
                <a:ext cx="1944600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210" name="Google Shape;210;p18"/>
              <p:cNvSpPr txBox="1"/>
              <p:nvPr/>
            </p:nvSpPr>
            <p:spPr>
              <a:xfrm>
                <a:off x="1251839" y="2312661"/>
                <a:ext cx="1573200" cy="459900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2133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Students</a:t>
                </a:r>
                <a:endParaRPr sz="2133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211" name="Google Shape;211;p18"/>
            <p:cNvGrpSpPr/>
            <p:nvPr/>
          </p:nvGrpSpPr>
          <p:grpSpPr>
            <a:xfrm>
              <a:off x="3937303" y="4656258"/>
              <a:ext cx="2194778" cy="1037349"/>
              <a:chOff x="5015938" y="2013875"/>
              <a:chExt cx="3001200" cy="1569600"/>
            </a:xfrm>
          </p:grpSpPr>
          <p:sp>
            <p:nvSpPr>
              <p:cNvPr id="212" name="Google Shape;212;p18"/>
              <p:cNvSpPr/>
              <p:nvPr/>
            </p:nvSpPr>
            <p:spPr>
              <a:xfrm>
                <a:off x="5015938" y="2013875"/>
                <a:ext cx="3001200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  <a:p>
                <a:endParaRPr sz="2133"/>
              </a:p>
              <a:p>
                <a:endParaRPr sz="2133"/>
              </a:p>
              <a:p>
                <a:endParaRPr sz="2133"/>
              </a:p>
            </p:txBody>
          </p:sp>
          <p:sp>
            <p:nvSpPr>
              <p:cNvPr id="213" name="Google Shape;213;p18"/>
              <p:cNvSpPr txBox="1"/>
              <p:nvPr/>
            </p:nvSpPr>
            <p:spPr>
              <a:xfrm>
                <a:off x="5307994" y="2355118"/>
                <a:ext cx="2417100" cy="459900"/>
              </a:xfrm>
              <a:prstGeom prst="rect">
                <a:avLst/>
              </a:pr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2133" b="1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Organic Protein LLC</a:t>
                </a:r>
                <a:endParaRPr sz="2133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214" name="Google Shape;214;p18"/>
            <p:cNvGrpSpPr/>
            <p:nvPr/>
          </p:nvGrpSpPr>
          <p:grpSpPr>
            <a:xfrm>
              <a:off x="1096705" y="5693676"/>
              <a:ext cx="1422086" cy="1037349"/>
              <a:chOff x="1126863" y="2013875"/>
              <a:chExt cx="1944600" cy="1569600"/>
            </a:xfrm>
          </p:grpSpPr>
          <p:sp>
            <p:nvSpPr>
              <p:cNvPr id="215" name="Google Shape;215;p18"/>
              <p:cNvSpPr/>
              <p:nvPr/>
            </p:nvSpPr>
            <p:spPr>
              <a:xfrm>
                <a:off x="1126863" y="2013875"/>
                <a:ext cx="1944600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216" name="Google Shape;216;p18"/>
              <p:cNvSpPr txBox="1"/>
              <p:nvPr/>
            </p:nvSpPr>
            <p:spPr>
              <a:xfrm>
                <a:off x="1351627" y="2256385"/>
                <a:ext cx="1451700" cy="459900"/>
              </a:xfrm>
              <a:prstGeom prst="rect">
                <a:avLst/>
              </a:prstGeom>
              <a:solidFill>
                <a:srgbClr val="F6B26B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2133" b="1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Health Groups</a:t>
                </a:r>
                <a:endParaRPr sz="2133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217" name="Google Shape;217;p18"/>
            <p:cNvGrpSpPr/>
            <p:nvPr/>
          </p:nvGrpSpPr>
          <p:grpSpPr>
            <a:xfrm>
              <a:off x="3937302" y="5693676"/>
              <a:ext cx="2204280" cy="1037349"/>
              <a:chOff x="5015938" y="2013875"/>
              <a:chExt cx="3014193" cy="1569600"/>
            </a:xfrm>
          </p:grpSpPr>
          <p:sp>
            <p:nvSpPr>
              <p:cNvPr id="218" name="Google Shape;218;p18"/>
              <p:cNvSpPr/>
              <p:nvPr/>
            </p:nvSpPr>
            <p:spPr>
              <a:xfrm>
                <a:off x="5015938" y="2013875"/>
                <a:ext cx="3001200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B45F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  <a:p>
                <a:endParaRPr sz="2133"/>
              </a:p>
              <a:p>
                <a:endParaRPr sz="2133"/>
              </a:p>
              <a:p>
                <a:endParaRPr sz="2133"/>
              </a:p>
            </p:txBody>
          </p:sp>
          <p:sp>
            <p:nvSpPr>
              <p:cNvPr id="219" name="Google Shape;219;p18"/>
              <p:cNvSpPr txBox="1"/>
              <p:nvPr/>
            </p:nvSpPr>
            <p:spPr>
              <a:xfrm>
                <a:off x="5189298" y="2243868"/>
                <a:ext cx="2840833" cy="5630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2000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Consuming from Restaurants and Stores</a:t>
                </a:r>
                <a:endParaRPr sz="20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220" name="Google Shape;220;p18"/>
            <p:cNvGrpSpPr/>
            <p:nvPr/>
          </p:nvGrpSpPr>
          <p:grpSpPr>
            <a:xfrm>
              <a:off x="2428020" y="5088949"/>
              <a:ext cx="191257" cy="172085"/>
              <a:chOff x="4858109" y="2631368"/>
              <a:chExt cx="316442" cy="315000"/>
            </a:xfrm>
          </p:grpSpPr>
          <p:sp>
            <p:nvSpPr>
              <p:cNvPr id="221" name="Google Shape;221;p18"/>
              <p:cNvSpPr/>
              <p:nvPr/>
            </p:nvSpPr>
            <p:spPr>
              <a:xfrm>
                <a:off x="4859551" y="2631368"/>
                <a:ext cx="315000" cy="315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222" name="Google Shape;222;p18"/>
              <p:cNvSpPr/>
              <p:nvPr/>
            </p:nvSpPr>
            <p:spPr>
              <a:xfrm>
                <a:off x="4858109" y="2739300"/>
                <a:ext cx="239100" cy="99000"/>
              </a:xfrm>
              <a:prstGeom prst="rightArrow">
                <a:avLst>
                  <a:gd name="adj1" fmla="val 32020"/>
                  <a:gd name="adj2" fmla="val 66970"/>
                </a:avLst>
              </a:prstGeom>
              <a:solidFill>
                <a:srgbClr val="0D5D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br>
                  <a:rPr lang="en" sz="2133"/>
                </a:br>
                <a:endParaRPr sz="2133"/>
              </a:p>
            </p:txBody>
          </p:sp>
        </p:grpSp>
        <p:grpSp>
          <p:nvGrpSpPr>
            <p:cNvPr id="223" name="Google Shape;223;p18"/>
            <p:cNvGrpSpPr/>
            <p:nvPr/>
          </p:nvGrpSpPr>
          <p:grpSpPr>
            <a:xfrm>
              <a:off x="3841435" y="5088949"/>
              <a:ext cx="191257" cy="172085"/>
              <a:chOff x="4858109" y="2631368"/>
              <a:chExt cx="316442" cy="315000"/>
            </a:xfrm>
          </p:grpSpPr>
          <p:sp>
            <p:nvSpPr>
              <p:cNvPr id="224" name="Google Shape;224;p18"/>
              <p:cNvSpPr/>
              <p:nvPr/>
            </p:nvSpPr>
            <p:spPr>
              <a:xfrm>
                <a:off x="4859551" y="2631368"/>
                <a:ext cx="315000" cy="315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225" name="Google Shape;225;p18"/>
              <p:cNvSpPr/>
              <p:nvPr/>
            </p:nvSpPr>
            <p:spPr>
              <a:xfrm>
                <a:off x="4858109" y="2739300"/>
                <a:ext cx="239100" cy="99000"/>
              </a:xfrm>
              <a:prstGeom prst="rightArrow">
                <a:avLst>
                  <a:gd name="adj1" fmla="val 32020"/>
                  <a:gd name="adj2" fmla="val 66970"/>
                </a:avLst>
              </a:prstGeom>
              <a:solidFill>
                <a:srgbClr val="0D5D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br>
                  <a:rPr lang="en" sz="2133"/>
                </a:br>
                <a:endParaRPr sz="2133"/>
              </a:p>
            </p:txBody>
          </p:sp>
        </p:grpSp>
        <p:grpSp>
          <p:nvGrpSpPr>
            <p:cNvPr id="226" name="Google Shape;226;p18"/>
            <p:cNvGrpSpPr/>
            <p:nvPr/>
          </p:nvGrpSpPr>
          <p:grpSpPr>
            <a:xfrm>
              <a:off x="2428020" y="6147996"/>
              <a:ext cx="191257" cy="172085"/>
              <a:chOff x="4858109" y="2631368"/>
              <a:chExt cx="316442" cy="315000"/>
            </a:xfrm>
          </p:grpSpPr>
          <p:sp>
            <p:nvSpPr>
              <p:cNvPr id="227" name="Google Shape;227;p18"/>
              <p:cNvSpPr/>
              <p:nvPr/>
            </p:nvSpPr>
            <p:spPr>
              <a:xfrm>
                <a:off x="4859551" y="2631368"/>
                <a:ext cx="315000" cy="315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228" name="Google Shape;228;p18"/>
              <p:cNvSpPr/>
              <p:nvPr/>
            </p:nvSpPr>
            <p:spPr>
              <a:xfrm>
                <a:off x="4858109" y="2739300"/>
                <a:ext cx="239100" cy="99000"/>
              </a:xfrm>
              <a:prstGeom prst="rightArrow">
                <a:avLst>
                  <a:gd name="adj1" fmla="val 32020"/>
                  <a:gd name="adj2" fmla="val 66970"/>
                </a:avLst>
              </a:prstGeom>
              <a:solidFill>
                <a:srgbClr val="0D5D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br>
                  <a:rPr lang="en" sz="2133"/>
                </a:br>
                <a:endParaRPr sz="2133"/>
              </a:p>
            </p:txBody>
          </p:sp>
        </p:grpSp>
        <p:grpSp>
          <p:nvGrpSpPr>
            <p:cNvPr id="229" name="Google Shape;229;p18"/>
            <p:cNvGrpSpPr/>
            <p:nvPr/>
          </p:nvGrpSpPr>
          <p:grpSpPr>
            <a:xfrm>
              <a:off x="3841435" y="6104779"/>
              <a:ext cx="191257" cy="172085"/>
              <a:chOff x="4858109" y="2631368"/>
              <a:chExt cx="316442" cy="315000"/>
            </a:xfrm>
          </p:grpSpPr>
          <p:sp>
            <p:nvSpPr>
              <p:cNvPr id="230" name="Google Shape;230;p18"/>
              <p:cNvSpPr/>
              <p:nvPr/>
            </p:nvSpPr>
            <p:spPr>
              <a:xfrm>
                <a:off x="4859551" y="2631368"/>
                <a:ext cx="315000" cy="315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231" name="Google Shape;231;p18"/>
              <p:cNvSpPr/>
              <p:nvPr/>
            </p:nvSpPr>
            <p:spPr>
              <a:xfrm>
                <a:off x="4858109" y="2739300"/>
                <a:ext cx="239100" cy="99000"/>
              </a:xfrm>
              <a:prstGeom prst="rightArrow">
                <a:avLst>
                  <a:gd name="adj1" fmla="val 32020"/>
                  <a:gd name="adj2" fmla="val 66970"/>
                </a:avLst>
              </a:prstGeom>
              <a:solidFill>
                <a:srgbClr val="0D5D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br>
                  <a:rPr lang="en" sz="2133"/>
                </a:br>
                <a:endParaRPr sz="2133"/>
              </a:p>
            </p:txBody>
          </p:sp>
        </p:grpSp>
        <p:sp>
          <p:nvSpPr>
            <p:cNvPr id="232" name="Google Shape;232;p18"/>
            <p:cNvSpPr txBox="1"/>
            <p:nvPr/>
          </p:nvSpPr>
          <p:spPr>
            <a:xfrm>
              <a:off x="1104226" y="2349"/>
              <a:ext cx="5019900" cy="40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sz="2400" b="1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233" name="Google Shape;233;p18"/>
            <p:cNvGrpSpPr/>
            <p:nvPr/>
          </p:nvGrpSpPr>
          <p:grpSpPr>
            <a:xfrm>
              <a:off x="2517046" y="5693676"/>
              <a:ext cx="1422086" cy="1037349"/>
              <a:chOff x="3071457" y="2013875"/>
              <a:chExt cx="1944600" cy="1569600"/>
            </a:xfrm>
          </p:grpSpPr>
          <p:sp>
            <p:nvSpPr>
              <p:cNvPr id="234" name="Google Shape;234;p18"/>
              <p:cNvSpPr/>
              <p:nvPr/>
            </p:nvSpPr>
            <p:spPr>
              <a:xfrm rot="10800000" flipH="1">
                <a:off x="3071457" y="2013875"/>
                <a:ext cx="1944600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133"/>
              </a:p>
            </p:txBody>
          </p:sp>
          <p:sp>
            <p:nvSpPr>
              <p:cNvPr id="235" name="Google Shape;235;p18"/>
              <p:cNvSpPr txBox="1"/>
              <p:nvPr/>
            </p:nvSpPr>
            <p:spPr>
              <a:xfrm>
                <a:off x="3275959" y="2178130"/>
                <a:ext cx="1451700" cy="459900"/>
              </a:xfrm>
              <a:prstGeom prst="rect">
                <a:avLst/>
              </a:prstGeom>
              <a:solidFill>
                <a:srgbClr val="E69138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2133" b="1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Healthier Lifestyle</a:t>
                </a:r>
                <a:endParaRPr sz="2133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236" name="Google Shape;236;p18"/>
          <p:cNvSpPr/>
          <p:nvPr/>
        </p:nvSpPr>
        <p:spPr>
          <a:xfrm>
            <a:off x="6665251" y="6044131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237" name="Google Shape;237;p18"/>
          <p:cNvSpPr/>
          <p:nvPr/>
        </p:nvSpPr>
        <p:spPr>
          <a:xfrm>
            <a:off x="6689017" y="2147931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238" name="Google Shape;238;p18"/>
          <p:cNvSpPr/>
          <p:nvPr/>
        </p:nvSpPr>
        <p:spPr>
          <a:xfrm>
            <a:off x="3631451" y="2186897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239" name="Google Shape;239;p18"/>
          <p:cNvSpPr/>
          <p:nvPr/>
        </p:nvSpPr>
        <p:spPr>
          <a:xfrm>
            <a:off x="3631451" y="2950764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240" name="Google Shape;240;p18"/>
          <p:cNvSpPr/>
          <p:nvPr/>
        </p:nvSpPr>
        <p:spPr>
          <a:xfrm>
            <a:off x="3631451" y="5296197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241" name="Google Shape;241;p18"/>
          <p:cNvSpPr/>
          <p:nvPr/>
        </p:nvSpPr>
        <p:spPr>
          <a:xfrm>
            <a:off x="3631451" y="4483948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242" name="Google Shape;242;p18"/>
          <p:cNvSpPr/>
          <p:nvPr/>
        </p:nvSpPr>
        <p:spPr>
          <a:xfrm rot="10800000" flipH="1">
            <a:off x="3752069" y="2186887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243" name="Google Shape;243;p18"/>
          <p:cNvSpPr/>
          <p:nvPr/>
        </p:nvSpPr>
        <p:spPr>
          <a:xfrm rot="10800000" flipH="1">
            <a:off x="6809636" y="3729636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244" name="Google Shape;244;p18"/>
          <p:cNvSpPr/>
          <p:nvPr/>
        </p:nvSpPr>
        <p:spPr>
          <a:xfrm rot="10800000" flipH="1">
            <a:off x="3752069" y="3717353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247" name="Google Shape;247;p18"/>
          <p:cNvSpPr/>
          <p:nvPr/>
        </p:nvSpPr>
        <p:spPr>
          <a:xfrm rot="10800000" flipH="1">
            <a:off x="3752069" y="2945287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248" name="Google Shape;248;p18"/>
          <p:cNvSpPr/>
          <p:nvPr/>
        </p:nvSpPr>
        <p:spPr>
          <a:xfrm>
            <a:off x="6689035" y="2947881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249" name="Google Shape;249;p18"/>
          <p:cNvSpPr/>
          <p:nvPr/>
        </p:nvSpPr>
        <p:spPr>
          <a:xfrm>
            <a:off x="3631468" y="3717364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250" name="Google Shape;250;p18"/>
          <p:cNvSpPr/>
          <p:nvPr/>
        </p:nvSpPr>
        <p:spPr>
          <a:xfrm>
            <a:off x="6689035" y="3716064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252" name="Google Shape;252;p18"/>
          <p:cNvSpPr/>
          <p:nvPr/>
        </p:nvSpPr>
        <p:spPr>
          <a:xfrm>
            <a:off x="6689035" y="4506015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253" name="Google Shape;253;p18"/>
          <p:cNvSpPr/>
          <p:nvPr/>
        </p:nvSpPr>
        <p:spPr>
          <a:xfrm>
            <a:off x="6665268" y="5275064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254" name="Google Shape;254;p18"/>
          <p:cNvSpPr/>
          <p:nvPr/>
        </p:nvSpPr>
        <p:spPr>
          <a:xfrm>
            <a:off x="3574001" y="6108431"/>
            <a:ext cx="515600" cy="316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133"/>
          </a:p>
        </p:txBody>
      </p:sp>
      <p:sp>
        <p:nvSpPr>
          <p:cNvPr id="255" name="Google Shape;255;p18"/>
          <p:cNvSpPr/>
          <p:nvPr/>
        </p:nvSpPr>
        <p:spPr>
          <a:xfrm rot="10800000" flipH="1">
            <a:off x="3752069" y="3741536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256" name="Google Shape;256;p18"/>
          <p:cNvSpPr/>
          <p:nvPr/>
        </p:nvSpPr>
        <p:spPr>
          <a:xfrm rot="10800000" flipH="1">
            <a:off x="6809636" y="2947869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257" name="Google Shape;257;p18"/>
          <p:cNvSpPr/>
          <p:nvPr/>
        </p:nvSpPr>
        <p:spPr>
          <a:xfrm rot="10800000" flipH="1">
            <a:off x="6809636" y="6044120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258" name="Google Shape;258;p18"/>
          <p:cNvSpPr/>
          <p:nvPr/>
        </p:nvSpPr>
        <p:spPr>
          <a:xfrm rot="10800000" flipH="1">
            <a:off x="3752069" y="5296203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259" name="Google Shape;259;p18"/>
          <p:cNvSpPr/>
          <p:nvPr/>
        </p:nvSpPr>
        <p:spPr>
          <a:xfrm rot="10800000" flipH="1">
            <a:off x="3752069" y="6108420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260" name="Google Shape;260;p18"/>
          <p:cNvSpPr/>
          <p:nvPr/>
        </p:nvSpPr>
        <p:spPr>
          <a:xfrm rot="10800000" flipH="1">
            <a:off x="6809636" y="3729636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261" name="Google Shape;261;p18"/>
          <p:cNvSpPr/>
          <p:nvPr/>
        </p:nvSpPr>
        <p:spPr>
          <a:xfrm rot="10800000" flipH="1">
            <a:off x="6809636" y="2166087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262" name="Google Shape;262;p18"/>
          <p:cNvSpPr/>
          <p:nvPr/>
        </p:nvSpPr>
        <p:spPr>
          <a:xfrm rot="10800000" flipH="1">
            <a:off x="6809636" y="4511436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263" name="Google Shape;263;p18"/>
          <p:cNvSpPr/>
          <p:nvPr/>
        </p:nvSpPr>
        <p:spPr>
          <a:xfrm rot="10800000" flipH="1">
            <a:off x="6785869" y="5275053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  <p:sp>
        <p:nvSpPr>
          <p:cNvPr id="264" name="Google Shape;264;p18"/>
          <p:cNvSpPr/>
          <p:nvPr/>
        </p:nvSpPr>
        <p:spPr>
          <a:xfrm rot="10800000" flipH="1">
            <a:off x="3752069" y="4494869"/>
            <a:ext cx="274400" cy="316000"/>
          </a:xfrm>
          <a:prstGeom prst="rightArrow">
            <a:avLst>
              <a:gd name="adj1" fmla="val 32020"/>
              <a:gd name="adj2" fmla="val 6697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2133"/>
            </a:br>
            <a:endParaRPr sz="2133"/>
          </a:p>
        </p:txBody>
      </p:sp>
    </p:spTree>
    <p:extLst>
      <p:ext uri="{BB962C8B-B14F-4D97-AF65-F5344CB8AC3E}">
        <p14:creationId xmlns:p14="http://schemas.microsoft.com/office/powerpoint/2010/main" val="3380571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93D540-95B4-404D-A3CF-14AA30ADB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274" y="1549971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11BA38-2662-EE43-87D6-89AE698E3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5274" y="2437531"/>
            <a:ext cx="6801126" cy="258520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Framework for Business Model Canvas</a:t>
            </a:r>
          </a:p>
          <a:p>
            <a:pPr>
              <a:spcAft>
                <a:spcPts val="1200"/>
              </a:spcAft>
            </a:pPr>
            <a:r>
              <a:rPr lang="en-US" dirty="0"/>
              <a:t>Used for investors and funding opportunities</a:t>
            </a:r>
          </a:p>
          <a:p>
            <a:pPr>
              <a:spcAft>
                <a:spcPts val="1200"/>
              </a:spcAft>
            </a:pPr>
            <a:r>
              <a:rPr lang="en-US" dirty="0"/>
              <a:t>Informed recommendations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A43BC-0F64-EF4E-BF27-B6A08022C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46" y="588140"/>
            <a:ext cx="4368027" cy="568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25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E05B179-4E77-410C-9ED9-0BDBBF7CE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68" y="-106891"/>
            <a:ext cx="8857873" cy="1600200"/>
          </a:xfrm>
        </p:spPr>
        <p:txBody>
          <a:bodyPr>
            <a:normAutofit/>
          </a:bodyPr>
          <a:lstStyle/>
          <a:p>
            <a:r>
              <a:rPr lang="en-US" sz="4400" dirty="0"/>
              <a:t>Case study: </a:t>
            </a:r>
            <a:br>
              <a:rPr lang="en-US" sz="4400" dirty="0"/>
            </a:br>
            <a:r>
              <a:rPr lang="en-US" sz="4000" dirty="0"/>
              <a:t>Crop-Wash Station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917A0F-5991-45C4-B2B1-515545324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73437" y="1493309"/>
            <a:ext cx="8700039" cy="381158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/>
              <a:t>Client</a:t>
            </a:r>
            <a:r>
              <a:rPr lang="en-US" sz="2800" dirty="0"/>
              <a:t>: International Rescue Committee</a:t>
            </a:r>
          </a:p>
          <a:p>
            <a:pPr>
              <a:spcAft>
                <a:spcPts val="1200"/>
              </a:spcAft>
            </a:pPr>
            <a:r>
              <a:rPr lang="en-US" sz="2800" b="1" dirty="0"/>
              <a:t>Location: </a:t>
            </a:r>
            <a:r>
              <a:rPr lang="en-US" sz="2800" dirty="0"/>
              <a:t>Sacramento, CA, USA</a:t>
            </a:r>
          </a:p>
          <a:p>
            <a:pPr>
              <a:spcAft>
                <a:spcPts val="1200"/>
              </a:spcAft>
            </a:pPr>
            <a:r>
              <a:rPr lang="en-US" sz="2800" b="1" dirty="0"/>
              <a:t>Project</a:t>
            </a:r>
            <a:r>
              <a:rPr lang="en-US" sz="2800" dirty="0"/>
              <a:t> Statement: “Evaluate alternative methods to recycle water from a crop wash station while promoting food safety at the New Roots farm in West Sacramento.”</a:t>
            </a:r>
            <a:endParaRPr lang="en-US" sz="4000" dirty="0"/>
          </a:p>
          <a:p>
            <a:endParaRPr lang="en-US" sz="2800" dirty="0"/>
          </a:p>
        </p:txBody>
      </p:sp>
      <p:pic>
        <p:nvPicPr>
          <p:cNvPr id="10" name="Google Shape;86;p17">
            <a:extLst>
              <a:ext uri="{FF2B5EF4-FFF2-40B4-BE49-F238E27FC236}">
                <a16:creationId xmlns:a16="http://schemas.microsoft.com/office/drawing/2014/main" id="{A1813882-A4B7-4856-B6A2-F4EC52D37C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8115" b="47045"/>
          <a:stretch/>
        </p:blipFill>
        <p:spPr>
          <a:xfrm>
            <a:off x="0" y="4438012"/>
            <a:ext cx="12192000" cy="241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5;p15">
            <a:extLst>
              <a:ext uri="{FF2B5EF4-FFF2-40B4-BE49-F238E27FC236}">
                <a16:creationId xmlns:a16="http://schemas.microsoft.com/office/drawing/2014/main" id="{09439C64-6E49-4C9E-97C8-9BC6CFB9A3A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268" y="1682221"/>
            <a:ext cx="2120636" cy="2419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856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415600" y="426900"/>
            <a:ext cx="4990400" cy="1087200"/>
          </a:xfrm>
          <a:prstGeom prst="rect">
            <a:avLst/>
          </a:prstGeom>
          <a:solidFill>
            <a:srgbClr val="D9D9D9">
              <a:alpha val="70380"/>
            </a:srgbClr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1">
                <a:latin typeface="Calibri"/>
                <a:ea typeface="Calibri"/>
                <a:cs typeface="Calibri"/>
                <a:sym typeface="Calibri"/>
              </a:rPr>
              <a:t>Methodology 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415601" y="1371400"/>
            <a:ext cx="4827951" cy="4595741"/>
          </a:xfrm>
          <a:prstGeom prst="rect">
            <a:avLst/>
          </a:prstGeom>
          <a:solidFill>
            <a:srgbClr val="D9D9D9">
              <a:alpha val="70380"/>
            </a:srgbClr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507987">
              <a:buClr>
                <a:srgbClr val="000000"/>
              </a:buClr>
              <a:buSzPts val="2400"/>
              <a:buFont typeface="Calibri"/>
              <a:buChar char="❖"/>
            </a:pPr>
            <a:r>
              <a:rPr lang="en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Research 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7987">
              <a:spcBef>
                <a:spcPts val="1333"/>
              </a:spcBef>
              <a:buClr>
                <a:srgbClr val="000000"/>
              </a:buClr>
              <a:buSzPts val="2400"/>
              <a:buFont typeface="Calibri"/>
              <a:buChar char="❖"/>
            </a:pPr>
            <a:r>
              <a:rPr lang="en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design criteria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7987">
              <a:spcBef>
                <a:spcPts val="1333"/>
              </a:spcBef>
              <a:buClr>
                <a:srgbClr val="000000"/>
              </a:buClr>
              <a:buSzPts val="2400"/>
              <a:buFont typeface="Calibri"/>
              <a:buChar char="❖"/>
            </a:pPr>
            <a:r>
              <a:rPr lang="en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Select five alternatives 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7987">
              <a:spcBef>
                <a:spcPts val="1333"/>
              </a:spcBef>
              <a:buClr>
                <a:srgbClr val="000000"/>
              </a:buClr>
              <a:buSzPts val="2400"/>
              <a:buFont typeface="Calibri"/>
              <a:buChar char="❖"/>
            </a:pPr>
            <a:r>
              <a:rPr lang="en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Process diagrams + SWOT analysis 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7987">
              <a:spcBef>
                <a:spcPts val="1333"/>
              </a:spcBef>
              <a:spcAft>
                <a:spcPts val="1333"/>
              </a:spcAft>
              <a:buClr>
                <a:srgbClr val="000000"/>
              </a:buClr>
              <a:buSzPts val="2400"/>
              <a:buFont typeface="Calibri"/>
              <a:buChar char="❖"/>
            </a:pPr>
            <a:r>
              <a:rPr lang="en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Decision matrix 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t>16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415600" y="3994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4800" b="1">
                <a:latin typeface="Calibri"/>
                <a:ea typeface="Calibri"/>
                <a:cs typeface="Calibri"/>
                <a:sym typeface="Calibri"/>
              </a:rPr>
              <a:t>Research Methodology</a:t>
            </a:r>
            <a:endParaRPr sz="4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2"/>
          </p:nvPr>
        </p:nvSpPr>
        <p:spPr>
          <a:xfrm>
            <a:off x="5620488" y="1536629"/>
            <a:ext cx="5333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507987">
              <a:buSzPts val="2400"/>
              <a:buChar char="❖"/>
            </a:pPr>
            <a:r>
              <a:rPr lang="en" sz="3200" dirty="0"/>
              <a:t>Site Visits</a:t>
            </a:r>
            <a:endParaRPr sz="3200" dirty="0"/>
          </a:p>
          <a:p>
            <a:pPr indent="-507987">
              <a:spcBef>
                <a:spcPts val="1333"/>
              </a:spcBef>
              <a:buSzPts val="2400"/>
              <a:buChar char="❖"/>
            </a:pPr>
            <a:r>
              <a:rPr lang="en" sz="3200" dirty="0"/>
              <a:t>Sector Papers</a:t>
            </a:r>
            <a:endParaRPr sz="3200" dirty="0"/>
          </a:p>
          <a:p>
            <a:pPr lvl="1" indent="-507987">
              <a:spcBef>
                <a:spcPts val="1333"/>
              </a:spcBef>
              <a:buSzPts val="2400"/>
              <a:buChar char="➢"/>
            </a:pPr>
            <a:r>
              <a:rPr lang="en" sz="3200" dirty="0"/>
              <a:t>Food safety</a:t>
            </a:r>
            <a:endParaRPr sz="3200" dirty="0"/>
          </a:p>
          <a:p>
            <a:pPr lvl="1" indent="-507987">
              <a:spcBef>
                <a:spcPts val="1333"/>
              </a:spcBef>
              <a:buSzPts val="2400"/>
              <a:buChar char="➢"/>
            </a:pPr>
            <a:r>
              <a:rPr lang="en" sz="3200" dirty="0"/>
              <a:t>Sediment Removal</a:t>
            </a:r>
            <a:endParaRPr sz="3200" dirty="0"/>
          </a:p>
          <a:p>
            <a:pPr lvl="1" indent="-507987">
              <a:spcBef>
                <a:spcPts val="1333"/>
              </a:spcBef>
              <a:buSzPts val="2400"/>
              <a:buChar char="➢"/>
            </a:pPr>
            <a:r>
              <a:rPr lang="en" sz="3200" dirty="0"/>
              <a:t>UV Purification</a:t>
            </a:r>
            <a:endParaRPr sz="3200" dirty="0"/>
          </a:p>
          <a:p>
            <a:pPr indent="-507987">
              <a:spcBef>
                <a:spcPts val="1333"/>
              </a:spcBef>
              <a:buSzPts val="2400"/>
              <a:buChar char="❖"/>
            </a:pPr>
            <a:r>
              <a:rPr lang="en" sz="3200" dirty="0"/>
              <a:t>Water quality testing</a:t>
            </a:r>
            <a:endParaRPr sz="3200" dirty="0"/>
          </a:p>
          <a:p>
            <a:pPr indent="-507987">
              <a:spcBef>
                <a:spcPts val="1333"/>
              </a:spcBef>
              <a:spcAft>
                <a:spcPts val="1333"/>
              </a:spcAft>
              <a:buSzPts val="2400"/>
              <a:buChar char="❖"/>
            </a:pPr>
            <a:r>
              <a:rPr lang="en" sz="3200" dirty="0"/>
              <a:t>Prior Art </a:t>
            </a:r>
            <a:endParaRPr sz="3200" dirty="0"/>
          </a:p>
        </p:txBody>
      </p:sp>
      <p:sp>
        <p:nvSpPr>
          <p:cNvPr id="91" name="Google Shape;91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fld id="{00000000-1234-1234-1234-123412341234}" type="slidenum">
              <a:rPr lang="en"/>
              <a:pPr>
                <a:buClr>
                  <a:srgbClr val="000000"/>
                </a:buClr>
                <a:buSzPts val="1100"/>
              </a:pPr>
              <a:t>17</a:t>
            </a:fld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531" y="1829965"/>
            <a:ext cx="3968532" cy="3968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941C-F009-414E-8B2F-5B8E3B37D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4800" b="0" dirty="0">
                <a:solidFill>
                  <a:schemeClr val="bg1"/>
                </a:solidFill>
                <a:effectLst/>
              </a:rPr>
            </a:br>
            <a:r>
              <a:rPr lang="en-US" sz="4800" b="0" dirty="0">
                <a:solidFill>
                  <a:schemeClr val="bg1"/>
                </a:solidFill>
                <a:effectLst/>
              </a:rPr>
              <a:t>Four-Lens Design Criteria</a:t>
            </a:r>
            <a:endParaRPr lang="en-US" sz="4800" dirty="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57608EC-0DBD-4C46-A4B6-62E91D7CFB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575924"/>
              </p:ext>
            </p:extLst>
          </p:nvPr>
        </p:nvGraphicFramePr>
        <p:xfrm>
          <a:off x="259493" y="1825625"/>
          <a:ext cx="11738918" cy="3524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5887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>
            <a:spLocks noGrp="1"/>
          </p:cNvSpPr>
          <p:nvPr>
            <p:ph type="title"/>
          </p:nvPr>
        </p:nvSpPr>
        <p:spPr>
          <a:xfrm>
            <a:off x="264160" y="520079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Results: Decision Matrix</a:t>
            </a:r>
            <a:endParaRPr dirty="0"/>
          </a:p>
        </p:txBody>
      </p:sp>
      <p:sp>
        <p:nvSpPr>
          <p:cNvPr id="222" name="Google Shape;222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fld id="{00000000-1234-1234-1234-123412341234}" type="slidenum">
              <a:rPr lang="en"/>
              <a:pPr>
                <a:buClr>
                  <a:srgbClr val="000000"/>
                </a:buClr>
                <a:buSzPts val="1100"/>
              </a:pPr>
              <a:t>19</a:t>
            </a:fld>
            <a:endParaRPr/>
          </a:p>
        </p:txBody>
      </p:sp>
      <p:sp>
        <p:nvSpPr>
          <p:cNvPr id="223" name="Google Shape;223;p25"/>
          <p:cNvSpPr txBox="1"/>
          <p:nvPr/>
        </p:nvSpPr>
        <p:spPr>
          <a:xfrm>
            <a:off x="442467" y="6401733"/>
            <a:ext cx="35200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D5077D7-AAD5-4D7F-960C-F62BEDB9F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878919"/>
              </p:ext>
            </p:extLst>
          </p:nvPr>
        </p:nvGraphicFramePr>
        <p:xfrm>
          <a:off x="264160" y="1567542"/>
          <a:ext cx="11764055" cy="37867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2751">
                  <a:extLst>
                    <a:ext uri="{9D8B030D-6E8A-4147-A177-3AD203B41FA5}">
                      <a16:colId xmlns:a16="http://schemas.microsoft.com/office/drawing/2014/main" val="356925662"/>
                    </a:ext>
                  </a:extLst>
                </a:gridCol>
                <a:gridCol w="942165">
                  <a:extLst>
                    <a:ext uri="{9D8B030D-6E8A-4147-A177-3AD203B41FA5}">
                      <a16:colId xmlns:a16="http://schemas.microsoft.com/office/drawing/2014/main" val="1987534659"/>
                    </a:ext>
                  </a:extLst>
                </a:gridCol>
                <a:gridCol w="374741">
                  <a:extLst>
                    <a:ext uri="{9D8B030D-6E8A-4147-A177-3AD203B41FA5}">
                      <a16:colId xmlns:a16="http://schemas.microsoft.com/office/drawing/2014/main" val="668728439"/>
                    </a:ext>
                  </a:extLst>
                </a:gridCol>
                <a:gridCol w="1137212">
                  <a:extLst>
                    <a:ext uri="{9D8B030D-6E8A-4147-A177-3AD203B41FA5}">
                      <a16:colId xmlns:a16="http://schemas.microsoft.com/office/drawing/2014/main" val="2291584291"/>
                    </a:ext>
                  </a:extLst>
                </a:gridCol>
                <a:gridCol w="431987">
                  <a:extLst>
                    <a:ext uri="{9D8B030D-6E8A-4147-A177-3AD203B41FA5}">
                      <a16:colId xmlns:a16="http://schemas.microsoft.com/office/drawing/2014/main" val="744855166"/>
                    </a:ext>
                  </a:extLst>
                </a:gridCol>
                <a:gridCol w="812900">
                  <a:extLst>
                    <a:ext uri="{9D8B030D-6E8A-4147-A177-3AD203B41FA5}">
                      <a16:colId xmlns:a16="http://schemas.microsoft.com/office/drawing/2014/main" val="3074962180"/>
                    </a:ext>
                  </a:extLst>
                </a:gridCol>
                <a:gridCol w="432446">
                  <a:extLst>
                    <a:ext uri="{9D8B030D-6E8A-4147-A177-3AD203B41FA5}">
                      <a16:colId xmlns:a16="http://schemas.microsoft.com/office/drawing/2014/main" val="998611460"/>
                    </a:ext>
                  </a:extLst>
                </a:gridCol>
                <a:gridCol w="1221396">
                  <a:extLst>
                    <a:ext uri="{9D8B030D-6E8A-4147-A177-3AD203B41FA5}">
                      <a16:colId xmlns:a16="http://schemas.microsoft.com/office/drawing/2014/main" val="1245148044"/>
                    </a:ext>
                  </a:extLst>
                </a:gridCol>
                <a:gridCol w="508915">
                  <a:extLst>
                    <a:ext uri="{9D8B030D-6E8A-4147-A177-3AD203B41FA5}">
                      <a16:colId xmlns:a16="http://schemas.microsoft.com/office/drawing/2014/main" val="2954335705"/>
                    </a:ext>
                  </a:extLst>
                </a:gridCol>
                <a:gridCol w="916048">
                  <a:extLst>
                    <a:ext uri="{9D8B030D-6E8A-4147-A177-3AD203B41FA5}">
                      <a16:colId xmlns:a16="http://schemas.microsoft.com/office/drawing/2014/main" val="2228836814"/>
                    </a:ext>
                  </a:extLst>
                </a:gridCol>
                <a:gridCol w="508915">
                  <a:extLst>
                    <a:ext uri="{9D8B030D-6E8A-4147-A177-3AD203B41FA5}">
                      <a16:colId xmlns:a16="http://schemas.microsoft.com/office/drawing/2014/main" val="1996141909"/>
                    </a:ext>
                  </a:extLst>
                </a:gridCol>
                <a:gridCol w="1017832">
                  <a:extLst>
                    <a:ext uri="{9D8B030D-6E8A-4147-A177-3AD203B41FA5}">
                      <a16:colId xmlns:a16="http://schemas.microsoft.com/office/drawing/2014/main" val="2393892157"/>
                    </a:ext>
                  </a:extLst>
                </a:gridCol>
                <a:gridCol w="508915">
                  <a:extLst>
                    <a:ext uri="{9D8B030D-6E8A-4147-A177-3AD203B41FA5}">
                      <a16:colId xmlns:a16="http://schemas.microsoft.com/office/drawing/2014/main" val="3962635482"/>
                    </a:ext>
                  </a:extLst>
                </a:gridCol>
                <a:gridCol w="1017832">
                  <a:extLst>
                    <a:ext uri="{9D8B030D-6E8A-4147-A177-3AD203B41FA5}">
                      <a16:colId xmlns:a16="http://schemas.microsoft.com/office/drawing/2014/main" val="1027462016"/>
                    </a:ext>
                  </a:extLst>
                </a:gridCol>
              </a:tblGrid>
              <a:tr h="10435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Option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Safety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Ease of use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Cost to</a:t>
                      </a:r>
                      <a:endParaRPr lang="en-US" sz="24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Implement</a:t>
                      </a:r>
                      <a:endParaRPr lang="en-US" sz="4000" dirty="0"/>
                    </a:p>
                  </a:txBody>
                  <a:tcPr marL="79570" marR="79570" marT="79570" marB="7957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Learning Opportunity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Value added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Ease of installation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extLst>
                  <a:ext uri="{0D108BD9-81ED-4DB2-BD59-A6C34878D82A}">
                    <a16:rowId xmlns:a16="http://schemas.microsoft.com/office/drawing/2014/main" val="2525484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Dispose directly*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367" marR="11367" marT="90937" marB="90937" anchor="ctr"/>
                </a:tc>
                <a:extLst>
                  <a:ext uri="{0D108BD9-81ED-4DB2-BD59-A6C34878D82A}">
                    <a16:rowId xmlns:a16="http://schemas.microsoft.com/office/drawing/2014/main" val="224010945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Crop wash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367" marR="11367" marT="90937" marB="90937" anchor="ctr"/>
                </a:tc>
                <a:extLst>
                  <a:ext uri="{0D108BD9-81ED-4DB2-BD59-A6C34878D82A}">
                    <a16:rowId xmlns:a16="http://schemas.microsoft.com/office/drawing/2014/main" val="19098815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Drip Irrigation*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367" marR="11367" marT="90937" marB="90937" anchor="ctr"/>
                </a:tc>
                <a:extLst>
                  <a:ext uri="{0D108BD9-81ED-4DB2-BD59-A6C34878D82A}">
                    <a16:rowId xmlns:a16="http://schemas.microsoft.com/office/drawing/2014/main" val="124586903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Furrow Irrigation*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367" marR="11367" marT="90937" marB="90937" anchor="ctr"/>
                </a:tc>
                <a:extLst>
                  <a:ext uri="{0D108BD9-81ED-4DB2-BD59-A6C34878D82A}">
                    <a16:rowId xmlns:a16="http://schemas.microsoft.com/office/drawing/2014/main" val="272036979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Rain garden*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367" marR="11367" marT="90937" marB="90937" anchor="ctr"/>
                </a:tc>
                <a:extLst>
                  <a:ext uri="{0D108BD9-81ED-4DB2-BD59-A6C34878D82A}">
                    <a16:rowId xmlns:a16="http://schemas.microsoft.com/office/drawing/2014/main" val="26479377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Hand wash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9570" marR="79570" marT="79570" marB="7957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367" marR="11367" marT="11367" marB="79570" anchor="ctr"/>
                </a:tc>
                <a:extLst>
                  <a:ext uri="{0D108BD9-81ED-4DB2-BD59-A6C34878D82A}">
                    <a16:rowId xmlns:a16="http://schemas.microsoft.com/office/drawing/2014/main" val="287572528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B51950-681D-4DF9-B02C-484E4C66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24714"/>
            <a:ext cx="3932237" cy="1600200"/>
          </a:xfrm>
        </p:spPr>
        <p:txBody>
          <a:bodyPr/>
          <a:lstStyle/>
          <a:p>
            <a:r>
              <a:rPr lang="en-US" dirty="0"/>
              <a:t>Feasibility Studies Course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4E05B1A-9BF2-47B2-A0A1-3CCCD9E451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19976" y="1047059"/>
            <a:ext cx="3935411" cy="4873625"/>
          </a:xfrm>
        </p:spPr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750D76-9256-44BD-BBB9-8959C23D9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6166493" cy="43434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/>
              <a:t>Objectives: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dirty="0"/>
              <a:t>Students provide a valuable consulting experience for a real client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dirty="0"/>
              <a:t>Students develop creative and innovative thinking skills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800" dirty="0"/>
              <a:t>Students employ the design process to solve a problem</a:t>
            </a:r>
          </a:p>
        </p:txBody>
      </p:sp>
    </p:spTree>
    <p:extLst>
      <p:ext uri="{BB962C8B-B14F-4D97-AF65-F5344CB8AC3E}">
        <p14:creationId xmlns:p14="http://schemas.microsoft.com/office/powerpoint/2010/main" val="3363406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71CFE-71B4-447B-9235-D56DB942C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5F7BBD-B397-4E44-8B4C-7B4EC9EF3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646" y="0"/>
            <a:ext cx="6588354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B0A7B7-F3E4-45CF-A2EF-5F1B858EA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446" y="1536633"/>
            <a:ext cx="5333200" cy="4555200"/>
          </a:xfrm>
        </p:spPr>
        <p:txBody>
          <a:bodyPr>
            <a:normAutofit/>
          </a:bodyPr>
          <a:lstStyle/>
          <a:p>
            <a:pPr marL="186262" indent="0">
              <a:buNone/>
            </a:pPr>
            <a:r>
              <a:rPr lang="en-US" sz="2800" dirty="0"/>
              <a:t>Client was able to make an informed decision and had resources to implement solution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EB975-59CA-443A-930F-0FD19F16DD0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93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674A8-7F78-4D1D-8050-03D6772F8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0641" y="1041400"/>
            <a:ext cx="10490718" cy="2387600"/>
          </a:xfrm>
        </p:spPr>
        <p:txBody>
          <a:bodyPr>
            <a:normAutofit/>
          </a:bodyPr>
          <a:lstStyle/>
          <a:p>
            <a:r>
              <a:rPr lang="en-US" sz="9600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919182-F2A5-44DF-8D26-7E0C30868D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Thank you for your time!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8FB6E-B164-4E97-BD27-89CF84DBB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0" y="5257800"/>
            <a:ext cx="468630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7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749F180-9C59-47FB-AEC8-C2ACB769C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99" y="452554"/>
            <a:ext cx="728266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Framework: </a:t>
            </a:r>
            <a:br>
              <a:rPr lang="en-US" dirty="0"/>
            </a:br>
            <a:r>
              <a:rPr lang="en-US" dirty="0"/>
              <a:t>Four Lenses of Sustainability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E3B019-FF94-4F29-912B-8776F620E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599" y="1971577"/>
            <a:ext cx="11360800" cy="36012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Technical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Environmental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Economic 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Social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2B6EF49-F451-4B7D-96DC-3444EFC12577}"/>
              </a:ext>
            </a:extLst>
          </p:cNvPr>
          <p:cNvGrpSpPr/>
          <p:nvPr/>
        </p:nvGrpSpPr>
        <p:grpSpPr>
          <a:xfrm>
            <a:off x="6095998" y="1828193"/>
            <a:ext cx="5198488" cy="4436440"/>
            <a:chOff x="5906056" y="1446492"/>
            <a:chExt cx="5198488" cy="4436440"/>
          </a:xfrm>
        </p:grpSpPr>
        <p:pic>
          <p:nvPicPr>
            <p:cNvPr id="8" name="Content Placeholder 3" descr="Environment_Icon_4Lenses.png">
              <a:extLst>
                <a:ext uri="{FF2B5EF4-FFF2-40B4-BE49-F238E27FC236}">
                  <a16:creationId xmlns:a16="http://schemas.microsoft.com/office/drawing/2014/main" id="{E05C34CD-2D71-48DF-9407-2BE38D1EE8C4}"/>
                </a:ext>
              </a:extLst>
            </p:cNvPr>
            <p:cNvPicPr>
              <a:picLocks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0718" y="1446492"/>
              <a:ext cx="1906496" cy="1872341"/>
            </a:xfrm>
            <a:prstGeom prst="rect">
              <a:avLst/>
            </a:prstGeom>
            <a:noFill/>
          </p:spPr>
        </p:pic>
        <p:pic>
          <p:nvPicPr>
            <p:cNvPr id="9" name="Picture 8" descr="Finance_Icon_4Lenses.png">
              <a:extLst>
                <a:ext uri="{FF2B5EF4-FFF2-40B4-BE49-F238E27FC236}">
                  <a16:creationId xmlns:a16="http://schemas.microsoft.com/office/drawing/2014/main" id="{A0C7BE85-0880-4006-A800-1360EB42BC69}"/>
                </a:ext>
              </a:extLst>
            </p:cNvPr>
            <p:cNvPicPr/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057" y="4010591"/>
              <a:ext cx="1906496" cy="1872341"/>
            </a:xfrm>
            <a:prstGeom prst="rect">
              <a:avLst/>
            </a:prstGeom>
            <a:noFill/>
          </p:spPr>
        </p:pic>
        <p:pic>
          <p:nvPicPr>
            <p:cNvPr id="10" name="Picture 9" descr="Technology_Icon_4Lenses.png">
              <a:extLst>
                <a:ext uri="{FF2B5EF4-FFF2-40B4-BE49-F238E27FC236}">
                  <a16:creationId xmlns:a16="http://schemas.microsoft.com/office/drawing/2014/main" id="{25284154-E0AB-4914-932C-39AC1D19921D}"/>
                </a:ext>
              </a:extLst>
            </p:cNvPr>
            <p:cNvPicPr/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056" y="1506948"/>
              <a:ext cx="1906495" cy="1872340"/>
            </a:xfrm>
            <a:prstGeom prst="rect">
              <a:avLst/>
            </a:prstGeom>
            <a:noFill/>
          </p:spPr>
        </p:pic>
        <p:pic>
          <p:nvPicPr>
            <p:cNvPr id="11" name="Picture 10" descr="Society_Icon_4Lense.png">
              <a:extLst>
                <a:ext uri="{FF2B5EF4-FFF2-40B4-BE49-F238E27FC236}">
                  <a16:creationId xmlns:a16="http://schemas.microsoft.com/office/drawing/2014/main" id="{FE8B92AF-5A49-4E4E-9FE9-EB7F485D6665}"/>
                </a:ext>
              </a:extLst>
            </p:cNvPr>
            <p:cNvPicPr/>
            <p:nvPr/>
          </p:nvPicPr>
          <p:blipFill>
            <a:blip r:embed="rId8" r:link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8048" y="4010591"/>
              <a:ext cx="1906496" cy="187234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653109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ciety_Icon_4Lense.png">
            <a:extLst>
              <a:ext uri="{FF2B5EF4-FFF2-40B4-BE49-F238E27FC236}">
                <a16:creationId xmlns:a16="http://schemas.microsoft.com/office/drawing/2014/main" id="{F50463C9-95E6-44C0-B3FF-B680329B50AC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105" y="2356966"/>
            <a:ext cx="2304288" cy="2322576"/>
          </a:xfrm>
          <a:prstGeom prst="rect">
            <a:avLst/>
          </a:prstGeom>
          <a:noFill/>
        </p:spPr>
      </p:pic>
      <p:pic>
        <p:nvPicPr>
          <p:cNvPr id="5" name="Content Placeholder 3" descr="Environment_Icon_4Lenses.png">
            <a:extLst>
              <a:ext uri="{FF2B5EF4-FFF2-40B4-BE49-F238E27FC236}">
                <a16:creationId xmlns:a16="http://schemas.microsoft.com/office/drawing/2014/main" id="{89D86A14-C047-448C-9AC9-01F90AECA20D}"/>
              </a:ext>
            </a:extLst>
          </p:cNvPr>
          <p:cNvPicPr>
            <a:picLocks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39" y="2360155"/>
            <a:ext cx="2301991" cy="2319387"/>
          </a:xfrm>
          <a:prstGeom prst="rect">
            <a:avLst/>
          </a:prstGeom>
          <a:noFill/>
        </p:spPr>
      </p:pic>
      <p:pic>
        <p:nvPicPr>
          <p:cNvPr id="6" name="Picture 5" descr="Finance_Icon_4Lenses.png">
            <a:extLst>
              <a:ext uri="{FF2B5EF4-FFF2-40B4-BE49-F238E27FC236}">
                <a16:creationId xmlns:a16="http://schemas.microsoft.com/office/drawing/2014/main" id="{283DE47E-1D19-4A86-AFAE-44C29E69FAF3}"/>
              </a:ext>
            </a:extLst>
          </p:cNvPr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222" y="2356966"/>
            <a:ext cx="2304288" cy="2322576"/>
          </a:xfrm>
          <a:prstGeom prst="rect">
            <a:avLst/>
          </a:prstGeom>
          <a:noFill/>
        </p:spPr>
      </p:pic>
      <p:pic>
        <p:nvPicPr>
          <p:cNvPr id="7" name="Picture 6" descr="Technology_Icon_4Lenses.png">
            <a:extLst>
              <a:ext uri="{FF2B5EF4-FFF2-40B4-BE49-F238E27FC236}">
                <a16:creationId xmlns:a16="http://schemas.microsoft.com/office/drawing/2014/main" id="{FC3A3326-36A8-4EBA-9C76-1744EA95A119}"/>
              </a:ext>
            </a:extLst>
          </p:cNvPr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59" y="2360155"/>
            <a:ext cx="2304288" cy="2322576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625444-40F8-4F11-9CD5-26A844C84C4F}"/>
              </a:ext>
            </a:extLst>
          </p:cNvPr>
          <p:cNvSpPr txBox="1"/>
          <p:nvPr/>
        </p:nvSpPr>
        <p:spPr>
          <a:xfrm>
            <a:off x="404095" y="1684445"/>
            <a:ext cx="2681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8E6E2"/>
                </a:solidFill>
              </a:rPr>
              <a:t>Technical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24F491-F0F0-45D1-86A5-2E6A533C09AA}"/>
              </a:ext>
            </a:extLst>
          </p:cNvPr>
          <p:cNvSpPr txBox="1"/>
          <p:nvPr/>
        </p:nvSpPr>
        <p:spPr>
          <a:xfrm>
            <a:off x="3503969" y="1695331"/>
            <a:ext cx="2681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8E6E2"/>
                </a:solidFill>
              </a:rPr>
              <a:t>Environmental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6055ED-D42E-4B78-8A58-A8D2AE701644}"/>
              </a:ext>
            </a:extLst>
          </p:cNvPr>
          <p:cNvSpPr txBox="1"/>
          <p:nvPr/>
        </p:nvSpPr>
        <p:spPr>
          <a:xfrm>
            <a:off x="6297388" y="1695331"/>
            <a:ext cx="2681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8E6E2"/>
                </a:solidFill>
              </a:rPr>
              <a:t>Economic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303CFC-6323-4F12-8DC4-1D20D37CE4E2}"/>
              </a:ext>
            </a:extLst>
          </p:cNvPr>
          <p:cNvSpPr txBox="1"/>
          <p:nvPr/>
        </p:nvSpPr>
        <p:spPr>
          <a:xfrm>
            <a:off x="9090807" y="1695331"/>
            <a:ext cx="2681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E8E6E2"/>
                </a:solidFill>
              </a:rPr>
              <a:t>Social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3DF6EE-5CC8-40B9-947A-F24FEBECA622}"/>
              </a:ext>
            </a:extLst>
          </p:cNvPr>
          <p:cNvSpPr txBox="1"/>
          <p:nvPr/>
        </p:nvSpPr>
        <p:spPr>
          <a:xfrm>
            <a:off x="3526388" y="4943372"/>
            <a:ext cx="2411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8E6E2"/>
                </a:solidFill>
              </a:rPr>
              <a:t>Local Pollutants</a:t>
            </a:r>
          </a:p>
          <a:p>
            <a:pPr algn="ctr"/>
            <a:r>
              <a:rPr lang="en-US" dirty="0">
                <a:solidFill>
                  <a:srgbClr val="E8E6E2"/>
                </a:solidFill>
              </a:rPr>
              <a:t>GHG Emissions</a:t>
            </a:r>
          </a:p>
          <a:p>
            <a:pPr algn="ctr"/>
            <a:r>
              <a:rPr lang="en-US" dirty="0">
                <a:solidFill>
                  <a:srgbClr val="E8E6E2"/>
                </a:solidFill>
              </a:rPr>
              <a:t>Water/Resource Use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752D46-CC97-4FA9-91BE-76116CDEFBFC}"/>
              </a:ext>
            </a:extLst>
          </p:cNvPr>
          <p:cNvSpPr txBox="1"/>
          <p:nvPr/>
        </p:nvSpPr>
        <p:spPr>
          <a:xfrm>
            <a:off x="539127" y="5001897"/>
            <a:ext cx="2411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8E6E2"/>
                </a:solidFill>
              </a:rPr>
              <a:t>Performance</a:t>
            </a:r>
          </a:p>
          <a:p>
            <a:pPr algn="ctr"/>
            <a:r>
              <a:rPr lang="en-US" dirty="0">
                <a:solidFill>
                  <a:srgbClr val="E8E6E2"/>
                </a:solidFill>
              </a:rPr>
              <a:t>Available Materials </a:t>
            </a:r>
          </a:p>
          <a:p>
            <a:pPr algn="ctr"/>
            <a:r>
              <a:rPr lang="en-US" dirty="0">
                <a:solidFill>
                  <a:srgbClr val="E8E6E2"/>
                </a:solidFill>
              </a:rPr>
              <a:t>Capacity Requirements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0B42A0-2D8B-4B95-84B9-CBCC65CD410E}"/>
              </a:ext>
            </a:extLst>
          </p:cNvPr>
          <p:cNvSpPr txBox="1"/>
          <p:nvPr/>
        </p:nvSpPr>
        <p:spPr>
          <a:xfrm>
            <a:off x="6432420" y="4943372"/>
            <a:ext cx="2411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8E6E2"/>
                </a:solidFill>
              </a:rPr>
              <a:t>Cost/Benefit Analysis</a:t>
            </a:r>
          </a:p>
          <a:p>
            <a:pPr algn="ctr"/>
            <a:r>
              <a:rPr lang="en-US" dirty="0">
                <a:solidFill>
                  <a:srgbClr val="E8E6E2"/>
                </a:solidFill>
              </a:rPr>
              <a:t>Business Model</a:t>
            </a:r>
          </a:p>
          <a:p>
            <a:pPr algn="ctr"/>
            <a:r>
              <a:rPr lang="en-US" dirty="0">
                <a:solidFill>
                  <a:srgbClr val="E8E6E2"/>
                </a:solidFill>
              </a:rPr>
              <a:t>Return on Investment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D2D45B-DB59-4BE2-876B-1F52CD66C864}"/>
              </a:ext>
            </a:extLst>
          </p:cNvPr>
          <p:cNvSpPr txBox="1"/>
          <p:nvPr/>
        </p:nvSpPr>
        <p:spPr>
          <a:xfrm>
            <a:off x="9337303" y="4943372"/>
            <a:ext cx="2411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8E6E2"/>
                </a:solidFill>
              </a:rPr>
              <a:t>Key Stakeholders</a:t>
            </a:r>
          </a:p>
          <a:p>
            <a:pPr algn="ctr"/>
            <a:r>
              <a:rPr lang="en-US" dirty="0">
                <a:solidFill>
                  <a:srgbClr val="E8E6E2"/>
                </a:solidFill>
              </a:rPr>
              <a:t>Community Ownership</a:t>
            </a:r>
          </a:p>
          <a:p>
            <a:pPr algn="ctr"/>
            <a:r>
              <a:rPr lang="en-US" dirty="0">
                <a:solidFill>
                  <a:srgbClr val="E8E6E2"/>
                </a:solidFill>
              </a:rPr>
              <a:t>Gender Equity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17480E-FD44-490F-8BD5-896A7637C943}"/>
              </a:ext>
            </a:extLst>
          </p:cNvPr>
          <p:cNvSpPr txBox="1"/>
          <p:nvPr/>
        </p:nvSpPr>
        <p:spPr>
          <a:xfrm>
            <a:off x="411666" y="227780"/>
            <a:ext cx="8567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 Lenses of Sustainability: </a:t>
            </a:r>
          </a:p>
          <a:p>
            <a:r>
              <a:rPr lang="en-US" sz="3600" b="1" dirty="0"/>
              <a:t>Project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396962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03E126-EDCC-4ED6-AB44-09784FFF1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04" y="160362"/>
            <a:ext cx="10515600" cy="1325563"/>
          </a:xfrm>
        </p:spPr>
        <p:txBody>
          <a:bodyPr/>
          <a:lstStyle/>
          <a:p>
            <a:r>
              <a:rPr lang="en-US" dirty="0"/>
              <a:t>Feasibility Studies Course Outline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E6938-CE91-4295-98A9-E2842AC4A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282" y="1793615"/>
            <a:ext cx="5157787" cy="3578460"/>
          </a:xfrm>
        </p:spPr>
        <p:txBody>
          <a:bodyPr anchor="t">
            <a:normAutofit/>
          </a:bodyPr>
          <a:lstStyle/>
          <a:p>
            <a:endParaRPr lang="en-US" sz="3200" dirty="0"/>
          </a:p>
          <a:p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C85274-6E4F-4052-B460-514D9B6EEEC7}"/>
              </a:ext>
            </a:extLst>
          </p:cNvPr>
          <p:cNvSpPr/>
          <p:nvPr/>
        </p:nvSpPr>
        <p:spPr>
          <a:xfrm>
            <a:off x="706311" y="1348771"/>
            <a:ext cx="715258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Introductory project briefs and project selection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 framing A: Initial project statement and 4 lens broad overview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 Framing B: Research and 4 lens analysis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 Framing C: 4 lens Specification of Analytical Tools, Objective functions, and Target Values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Depth Research: Sector Paper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Presentation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Review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Final Presentation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Final Report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DF189-A4C6-4998-B33F-EA6397A3B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" y="51699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Course Organization</a:t>
            </a:r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2D78965-9709-43CC-9864-E4ED393CE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1185"/>
            <a:ext cx="12192000" cy="35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28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FE64B-942A-4994-8D98-D180A3DD6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681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1F4D"/>
                </a:solidFill>
              </a:rPr>
              <a:t>Analytical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010D5-0A80-4584-9230-DC615B2DC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52378"/>
            <a:ext cx="6197600" cy="5002421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1F4D"/>
                </a:solidFill>
                <a:latin typeface="+mn-lt"/>
              </a:rPr>
              <a:t>Stakeholder analysis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1F4D"/>
                </a:solidFill>
                <a:latin typeface="+mn-lt"/>
              </a:rPr>
              <a:t>SWOT Analysis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1F4D"/>
                </a:solidFill>
                <a:latin typeface="+mn-lt"/>
              </a:rPr>
              <a:t>Canvas Business Model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1F4D"/>
                </a:solidFill>
                <a:latin typeface="+mn-lt"/>
              </a:rPr>
              <a:t>Economic analysis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1F4D"/>
                </a:solidFill>
                <a:latin typeface="+mn-lt"/>
              </a:rPr>
              <a:t>Policy ID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1F4D"/>
                </a:solidFill>
                <a:latin typeface="+mn-lt"/>
              </a:rPr>
              <a:t>Decision Matrix </a:t>
            </a:r>
          </a:p>
          <a:p>
            <a:endParaRPr lang="en-US" sz="2000" dirty="0">
              <a:solidFill>
                <a:srgbClr val="001F4D"/>
              </a:solidFill>
              <a:latin typeface="+mn-lt"/>
            </a:endParaRPr>
          </a:p>
          <a:p>
            <a:pPr marL="0" indent="0">
              <a:buNone/>
            </a:pPr>
            <a:endParaRPr lang="en-US" sz="2000" dirty="0">
              <a:solidFill>
                <a:srgbClr val="001F4D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D1C00D-DCFE-401F-804B-F6CA790F7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07" r="7278" b="-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3666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E05B179-4E77-410C-9ED9-0BDBBF7CE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58" y="188912"/>
            <a:ext cx="6376970" cy="1600200"/>
          </a:xfrm>
        </p:spPr>
        <p:txBody>
          <a:bodyPr>
            <a:normAutofit/>
          </a:bodyPr>
          <a:lstStyle/>
          <a:p>
            <a:r>
              <a:rPr lang="en-US" sz="4400"/>
              <a:t>Case study: </a:t>
            </a:r>
            <a:br>
              <a:rPr lang="en-US" sz="4400"/>
            </a:br>
            <a:r>
              <a:rPr lang="en-US" sz="4000"/>
              <a:t>Mongolia Poultry Farm</a:t>
            </a:r>
            <a:endParaRPr lang="en-US" sz="40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917A0F-5991-45C4-B2B1-515545324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1958" y="2041902"/>
            <a:ext cx="6376969" cy="381158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/>
              <a:t>Client</a:t>
            </a:r>
            <a:r>
              <a:rPr lang="en-US" sz="2400" dirty="0"/>
              <a:t>: Organic Protein LLC</a:t>
            </a:r>
          </a:p>
          <a:p>
            <a:pPr>
              <a:spcAft>
                <a:spcPts val="1200"/>
              </a:spcAft>
            </a:pPr>
            <a:r>
              <a:rPr lang="en-US" sz="2400" b="1" dirty="0"/>
              <a:t>Location: </a:t>
            </a:r>
            <a:r>
              <a:rPr lang="en-US" sz="2400" dirty="0" err="1"/>
              <a:t>Dornod</a:t>
            </a:r>
            <a:r>
              <a:rPr lang="en-US" sz="2400" dirty="0"/>
              <a:t> Province, Mongolia</a:t>
            </a:r>
          </a:p>
          <a:p>
            <a:pPr>
              <a:spcAft>
                <a:spcPts val="1200"/>
              </a:spcAft>
            </a:pPr>
            <a:r>
              <a:rPr lang="en-US" sz="2400" b="1" dirty="0"/>
              <a:t>Project</a:t>
            </a:r>
            <a:r>
              <a:rPr lang="en-US" sz="2400" dirty="0"/>
              <a:t> Statement: “Evaluate the feasibility of a poultry farm start-up in the </a:t>
            </a:r>
            <a:r>
              <a:rPr lang="en-US" sz="2400" dirty="0" err="1"/>
              <a:t>Dornod</a:t>
            </a:r>
            <a:r>
              <a:rPr lang="en-US" sz="2400" dirty="0"/>
              <a:t> Province of Mongolia and evaluate funding opportunities.”</a:t>
            </a:r>
            <a:endParaRPr lang="en-US" sz="36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D2057B-3FC6-9644-A6C2-D1B20234A9B0}"/>
              </a:ext>
            </a:extLst>
          </p:cNvPr>
          <p:cNvSpPr/>
          <p:nvPr/>
        </p:nvSpPr>
        <p:spPr>
          <a:xfrm>
            <a:off x="6958741" y="1948914"/>
            <a:ext cx="6126480" cy="612648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5DF905-632F-2743-94C9-469D65863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689" y="2431944"/>
            <a:ext cx="5231969" cy="523196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7329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Methodology</a:t>
            </a:r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415600" y="1560200"/>
            <a:ext cx="52280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Canvas-Business model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Large poultry farm business</a:t>
            </a:r>
            <a:endParaRPr dirty="0"/>
          </a:p>
          <a:p>
            <a:r>
              <a:rPr lang="en" dirty="0"/>
              <a:t>Stakeholder Analysis</a:t>
            </a:r>
            <a:endParaRPr dirty="0"/>
          </a:p>
          <a:p>
            <a:r>
              <a:rPr lang="en" dirty="0"/>
              <a:t>S.W.OT. Analysis</a:t>
            </a:r>
            <a:endParaRPr dirty="0"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6548400" y="1560200"/>
            <a:ext cx="52280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Policy Analysis</a:t>
            </a:r>
            <a:endParaRPr dirty="0"/>
          </a:p>
          <a:p>
            <a:r>
              <a:rPr lang="en" dirty="0"/>
              <a:t>Financial Opportunities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Funding research</a:t>
            </a:r>
            <a:endParaRPr dirty="0"/>
          </a:p>
          <a:p>
            <a:pPr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pic>
        <p:nvPicPr>
          <p:cNvPr id="90" name="Google Shape;90;p16" descr="Image result for methodology"/>
          <p:cNvPicPr preferRelativeResize="0"/>
          <p:nvPr/>
        </p:nvPicPr>
        <p:blipFill rotWithShape="1">
          <a:blip r:embed="rId3">
            <a:alphaModFix/>
          </a:blip>
          <a:srcRect l="93694" t="44988" b="23063"/>
          <a:stretch/>
        </p:blipFill>
        <p:spPr>
          <a:xfrm>
            <a:off x="0" y="4215538"/>
            <a:ext cx="12192000" cy="264246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6" descr="Image result for methodology"/>
          <p:cNvPicPr preferRelativeResize="0"/>
          <p:nvPr/>
        </p:nvPicPr>
        <p:blipFill rotWithShape="1">
          <a:blip r:embed="rId3">
            <a:alphaModFix/>
          </a:blip>
          <a:srcRect t="27605" b="23062"/>
          <a:stretch/>
        </p:blipFill>
        <p:spPr>
          <a:xfrm>
            <a:off x="831121" y="4215538"/>
            <a:ext cx="10040558" cy="26424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7F120D-0548-1147-8CB9-D814CAC7B3E8}"/>
              </a:ext>
            </a:extLst>
          </p:cNvPr>
          <p:cNvSpPr/>
          <p:nvPr/>
        </p:nvSpPr>
        <p:spPr>
          <a:xfrm>
            <a:off x="5969202" y="3244334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3459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323F4F"/>
      </a:dk2>
      <a:lt2>
        <a:srgbClr val="E7E6E6"/>
      </a:lt2>
      <a:accent1>
        <a:srgbClr val="4472C4"/>
      </a:accent1>
      <a:accent2>
        <a:srgbClr val="53813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oolkit 1">
      <a:majorFont>
        <a:latin typeface="Aharoni"/>
        <a:ea typeface=""/>
        <a:cs typeface=""/>
      </a:majorFont>
      <a:minorFont>
        <a:latin typeface="Abad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A7DD267-D994-49CF-AF75-564C65B2BB21}" vid="{5C5C2247-E1FC-478F-A83D-BB588ECE664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A7DD267-D994-49CF-AF75-564C65B2BB21}" vid="{010E8EDC-2700-452C-883F-861AE511AF5B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868</Words>
  <Application>Microsoft Office PowerPoint</Application>
  <PresentationFormat>Widescreen</PresentationFormat>
  <Paragraphs>323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Abadi</vt:lpstr>
      <vt:lpstr>Abadi Extra Light</vt:lpstr>
      <vt:lpstr>Aharoni</vt:lpstr>
      <vt:lpstr>Arial</vt:lpstr>
      <vt:lpstr>Calibri</vt:lpstr>
      <vt:lpstr>Calibri Light</vt:lpstr>
      <vt:lpstr>Roboto</vt:lpstr>
      <vt:lpstr>Times New Roman</vt:lpstr>
      <vt:lpstr>Wingdings</vt:lpstr>
      <vt:lpstr>Office Theme</vt:lpstr>
      <vt:lpstr>Custom Design</vt:lpstr>
      <vt:lpstr>Simple Light</vt:lpstr>
      <vt:lpstr>Managing Resources: Feasibility Studies</vt:lpstr>
      <vt:lpstr>Feasibility Studies Course</vt:lpstr>
      <vt:lpstr>Framework:  Four Lenses of Sustainability</vt:lpstr>
      <vt:lpstr>PowerPoint Presentation</vt:lpstr>
      <vt:lpstr>Feasibility Studies Course Outline</vt:lpstr>
      <vt:lpstr>Course Organization</vt:lpstr>
      <vt:lpstr>Analytical Tools</vt:lpstr>
      <vt:lpstr>Case study:  Mongolia Poultry Farm</vt:lpstr>
      <vt:lpstr>Methodology</vt:lpstr>
      <vt:lpstr>Osterwalder’s Canvas Business Model</vt:lpstr>
      <vt:lpstr>SWOT Analysis </vt:lpstr>
      <vt:lpstr>Stakeholder Analysis</vt:lpstr>
      <vt:lpstr>PowerPoint Presentation</vt:lpstr>
      <vt:lpstr>Results:</vt:lpstr>
      <vt:lpstr>Case study:  Crop-Wash Station</vt:lpstr>
      <vt:lpstr>Methodology </vt:lpstr>
      <vt:lpstr>Research Methodology</vt:lpstr>
      <vt:lpstr> Four-Lens Design Criteria</vt:lpstr>
      <vt:lpstr>Results: Decision Matrix</vt:lpstr>
      <vt:lpstr>Results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Thinking for Problem Solving </dc:title>
  <dc:creator>Margaret Slattery</dc:creator>
  <cp:lastModifiedBy>Margaret Slattery</cp:lastModifiedBy>
  <cp:revision>10</cp:revision>
  <dcterms:created xsi:type="dcterms:W3CDTF">2019-03-24T18:44:15Z</dcterms:created>
  <dcterms:modified xsi:type="dcterms:W3CDTF">2019-03-25T11:38:46Z</dcterms:modified>
</cp:coreProperties>
</file>