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61" r:id="rId5"/>
    <p:sldId id="264" r:id="rId6"/>
    <p:sldId id="260" r:id="rId7"/>
    <p:sldId id="263" r:id="rId8"/>
    <p:sldId id="278" r:id="rId9"/>
    <p:sldId id="259" r:id="rId10"/>
    <p:sldId id="265" r:id="rId11"/>
    <p:sldId id="266" r:id="rId12"/>
    <p:sldId id="268" r:id="rId13"/>
    <p:sldId id="277" r:id="rId14"/>
    <p:sldId id="267" r:id="rId15"/>
    <p:sldId id="276" r:id="rId16"/>
    <p:sldId id="269" r:id="rId17"/>
    <p:sldId id="270" r:id="rId18"/>
    <p:sldId id="272" r:id="rId19"/>
    <p:sldId id="273"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66FF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212" autoAdjust="0"/>
  </p:normalViewPr>
  <p:slideViewPr>
    <p:cSldViewPr snapToGrid="0">
      <p:cViewPr varScale="1">
        <p:scale>
          <a:sx n="63" d="100"/>
          <a:sy n="63" d="100"/>
        </p:scale>
        <p:origin x="1426"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376BC7-DAB6-4381-8A8C-9E7BD2B92314}" type="datetimeFigureOut">
              <a:rPr lang="en-US" smtClean="0"/>
              <a:t>02-Jun-20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E643D-013B-4E65-A9B8-60EFB823BA3A}" type="slidenum">
              <a:rPr lang="en-US" smtClean="0"/>
              <a:t>‹#›</a:t>
            </a:fld>
            <a:endParaRPr lang="en-US"/>
          </a:p>
        </p:txBody>
      </p:sp>
    </p:spTree>
    <p:extLst>
      <p:ext uri="{BB962C8B-B14F-4D97-AF65-F5344CB8AC3E}">
        <p14:creationId xmlns:p14="http://schemas.microsoft.com/office/powerpoint/2010/main" val="560360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err="1"/>
              <a:t>Hello</a:t>
            </a:r>
            <a:r>
              <a:rPr lang="es-MX" dirty="0"/>
              <a:t> </a:t>
            </a:r>
            <a:r>
              <a:rPr lang="es-MX" dirty="0" err="1"/>
              <a:t>everybody</a:t>
            </a:r>
            <a:r>
              <a:rPr lang="es-MX" dirty="0"/>
              <a:t>, </a:t>
            </a:r>
            <a:r>
              <a:rPr lang="en-US" u="none" dirty="0">
                <a:solidFill>
                  <a:schemeClr val="hlink"/>
                </a:solidFill>
              </a:rPr>
              <a:t>we are the Low-Carbon Residence Roadmap team, integrated by Yasmin, </a:t>
            </a:r>
            <a:r>
              <a:rPr lang="en-US" u="none" dirty="0" err="1">
                <a:solidFill>
                  <a:schemeClr val="hlink"/>
                </a:solidFill>
              </a:rPr>
              <a:t>Gandhar</a:t>
            </a:r>
            <a:r>
              <a:rPr lang="en-US" u="none" dirty="0">
                <a:solidFill>
                  <a:schemeClr val="hlink"/>
                </a:solidFill>
              </a:rPr>
              <a:t>, and myself, Armando. And we will share with you today the outcome of our project.</a:t>
            </a:r>
            <a:endParaRPr lang="en-US" dirty="0"/>
          </a:p>
        </p:txBody>
      </p:sp>
      <p:sp>
        <p:nvSpPr>
          <p:cNvPr id="4" name="Slide Number Placeholder 3"/>
          <p:cNvSpPr>
            <a:spLocks noGrp="1"/>
          </p:cNvSpPr>
          <p:nvPr>
            <p:ph type="sldNum" sz="quarter" idx="5"/>
          </p:nvPr>
        </p:nvSpPr>
        <p:spPr/>
        <p:txBody>
          <a:bodyPr/>
          <a:lstStyle/>
          <a:p>
            <a:fld id="{5AAE643D-013B-4E65-A9B8-60EFB823BA3A}" type="slidenum">
              <a:rPr lang="en-US" smtClean="0"/>
              <a:t>1</a:t>
            </a:fld>
            <a:endParaRPr lang="en-US"/>
          </a:p>
        </p:txBody>
      </p:sp>
    </p:spTree>
    <p:extLst>
      <p:ext uri="{BB962C8B-B14F-4D97-AF65-F5344CB8AC3E}">
        <p14:creationId xmlns:p14="http://schemas.microsoft.com/office/powerpoint/2010/main" val="2581966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information that we will obtain through interviewing Davis homeowners with our templates is shown in this slide.</a:t>
            </a:r>
          </a:p>
          <a:p>
            <a:endParaRPr lang="en-US" dirty="0"/>
          </a:p>
          <a:p>
            <a:r>
              <a:rPr lang="en-US" dirty="0"/>
              <a:t>Firstly, both templates ask questions to characterize the home, such as its dimensions and year of construction; followed by questions about their home appliances, HVAC systems, and lighting.</a:t>
            </a:r>
          </a:p>
          <a:p>
            <a:endParaRPr lang="en-US" dirty="0"/>
          </a:p>
          <a:p>
            <a:r>
              <a:rPr lang="en-US" dirty="0"/>
              <a:t>Next, the templates asked particular questions depending on the type of home.</a:t>
            </a:r>
          </a:p>
          <a:p>
            <a:endParaRPr lang="en-US" dirty="0"/>
          </a:p>
          <a:p>
            <a:r>
              <a:rPr lang="en-US" dirty="0"/>
              <a:t>For Non-ZNE homes, the distinguishing questions are </a:t>
            </a:r>
          </a:p>
          <a:p>
            <a:pPr marL="171450" indent="-171450">
              <a:buFontTx/>
              <a:buChar char="-"/>
            </a:pPr>
            <a:r>
              <a:rPr lang="en-US" dirty="0"/>
              <a:t>Motivation to become ZNE</a:t>
            </a:r>
          </a:p>
          <a:p>
            <a:pPr marL="171450" indent="-171450">
              <a:buFontTx/>
              <a:buChar char="-"/>
            </a:pPr>
            <a:r>
              <a:rPr lang="en-US" dirty="0"/>
              <a:t>Perceived thermal comfort</a:t>
            </a:r>
          </a:p>
          <a:p>
            <a:pPr marL="171450" indent="-171450">
              <a:buFontTx/>
              <a:buChar char="-"/>
            </a:pPr>
            <a:r>
              <a:rPr lang="en-US" dirty="0"/>
              <a:t>Perceived toughest challenges</a:t>
            </a:r>
          </a:p>
          <a:p>
            <a:pPr marL="171450" indent="-171450">
              <a:buFontTx/>
              <a:buChar char="-"/>
            </a:pPr>
            <a:r>
              <a:rPr lang="en-US" dirty="0"/>
              <a:t>Self-searched resources and guidelines (if applicable)</a:t>
            </a:r>
          </a:p>
          <a:p>
            <a:pPr marL="171450" indent="-171450">
              <a:buFontTx/>
              <a:buChar char="-"/>
            </a:pPr>
            <a:endParaRPr lang="en-US" dirty="0"/>
          </a:p>
          <a:p>
            <a:pPr marL="0" indent="0">
              <a:buFontTx/>
              <a:buNone/>
            </a:pPr>
            <a:r>
              <a:rPr lang="en-US" dirty="0"/>
              <a:t>For ZNE homes:</a:t>
            </a:r>
          </a:p>
          <a:p>
            <a:pPr marL="171450" indent="-171450">
              <a:buFontTx/>
              <a:buChar char="-"/>
            </a:pPr>
            <a:r>
              <a:rPr lang="en-US" dirty="0"/>
              <a:t>The first steps taken, and guidelines used</a:t>
            </a:r>
          </a:p>
          <a:p>
            <a:pPr marL="171450" indent="-171450">
              <a:buFontTx/>
              <a:buChar char="-"/>
            </a:pPr>
            <a:r>
              <a:rPr lang="en-US" dirty="0"/>
              <a:t>Estimated energy and emissions savings</a:t>
            </a:r>
          </a:p>
          <a:p>
            <a:pPr marL="171450" indent="-171450">
              <a:buFontTx/>
              <a:buChar char="-"/>
            </a:pPr>
            <a:r>
              <a:rPr lang="en-US" dirty="0"/>
              <a:t>Home and lifestyle overall change</a:t>
            </a:r>
          </a:p>
          <a:p>
            <a:pPr marL="171450" indent="-171450">
              <a:buFontTx/>
              <a:buChar char="-"/>
            </a:pPr>
            <a:r>
              <a:rPr lang="en-US" dirty="0"/>
              <a:t>And very importantly, their expertise and advice they would give to non-ZNE homeowners</a:t>
            </a:r>
          </a:p>
          <a:p>
            <a:pPr marL="171450" indent="-171450">
              <a:buFontTx/>
              <a:buChar char="-"/>
            </a:pPr>
            <a:endParaRPr lang="en-US" dirty="0"/>
          </a:p>
          <a:p>
            <a:pPr marL="0" indent="0">
              <a:buFontTx/>
              <a:buNone/>
            </a:pPr>
            <a:r>
              <a:rPr lang="en-US" dirty="0"/>
              <a:t>As a reminder, all this information is relevant to our overall objective, which the development of a ZNE roadmap, which we will now talk about in the next stage.</a:t>
            </a:r>
          </a:p>
          <a:p>
            <a:pPr marL="0" indent="0">
              <a:buFontTx/>
              <a:buNone/>
            </a:pPr>
            <a:endParaRPr lang="en-US" dirty="0"/>
          </a:p>
          <a:p>
            <a:endParaRPr lang="en-US" dirty="0"/>
          </a:p>
        </p:txBody>
      </p:sp>
      <p:sp>
        <p:nvSpPr>
          <p:cNvPr id="4" name="Slide Number Placeholder 3"/>
          <p:cNvSpPr>
            <a:spLocks noGrp="1"/>
          </p:cNvSpPr>
          <p:nvPr>
            <p:ph type="sldNum" sz="quarter" idx="5"/>
          </p:nvPr>
        </p:nvSpPr>
        <p:spPr/>
        <p:txBody>
          <a:bodyPr/>
          <a:lstStyle/>
          <a:p>
            <a:fld id="{5AAE643D-013B-4E65-A9B8-60EFB823BA3A}" type="slidenum">
              <a:rPr lang="en-US" smtClean="0"/>
              <a:t>10</a:t>
            </a:fld>
            <a:endParaRPr lang="en-US"/>
          </a:p>
        </p:txBody>
      </p:sp>
    </p:spTree>
    <p:extLst>
      <p:ext uri="{BB962C8B-B14F-4D97-AF65-F5344CB8AC3E}">
        <p14:creationId xmlns:p14="http://schemas.microsoft.com/office/powerpoint/2010/main" val="806888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(pause slightly)</a:t>
            </a:r>
            <a:endParaRPr dirty="0"/>
          </a:p>
        </p:txBody>
      </p:sp>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576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Apart from our literature review, the key design of our roadmap came from our client’s preexisting resources. Particularly this Home Checklist they had already developed that addresses the changes homes need to make to become ZNE. </a:t>
            </a:r>
          </a:p>
          <a:p>
            <a:endParaRPr lang="en-US" dirty="0"/>
          </a:p>
          <a:p>
            <a:r>
              <a:rPr lang="en-US" dirty="0"/>
              <a:t>As you can see in the figure, it is divided by four categories:</a:t>
            </a:r>
          </a:p>
          <a:p>
            <a:pPr marL="171450" indent="-171450">
              <a:buFontTx/>
              <a:buChar char="-"/>
            </a:pPr>
            <a:r>
              <a:rPr lang="en-US" dirty="0"/>
              <a:t>Transportation</a:t>
            </a:r>
          </a:p>
          <a:p>
            <a:pPr marL="171450" indent="-171450">
              <a:buFontTx/>
              <a:buChar char="-"/>
            </a:pPr>
            <a:r>
              <a:rPr lang="en-US" dirty="0"/>
              <a:t>Consumption</a:t>
            </a:r>
          </a:p>
          <a:p>
            <a:pPr marL="171450" indent="-171450">
              <a:buFontTx/>
              <a:buChar char="-"/>
            </a:pPr>
            <a:r>
              <a:rPr lang="en-US" dirty="0"/>
              <a:t>Home Energy Systems</a:t>
            </a:r>
          </a:p>
          <a:p>
            <a:pPr marL="171450" indent="-171450">
              <a:buFontTx/>
              <a:buChar char="-"/>
            </a:pPr>
            <a:r>
              <a:rPr lang="en-US" dirty="0"/>
              <a:t>And Home Energy</a:t>
            </a:r>
          </a:p>
          <a:p>
            <a:endParaRPr lang="en-US" dirty="0"/>
          </a:p>
        </p:txBody>
      </p:sp>
      <p:sp>
        <p:nvSpPr>
          <p:cNvPr id="4" name="Slide Number Placeholder 3"/>
          <p:cNvSpPr>
            <a:spLocks noGrp="1"/>
          </p:cNvSpPr>
          <p:nvPr>
            <p:ph type="sldNum" sz="quarter" idx="5"/>
          </p:nvPr>
        </p:nvSpPr>
        <p:spPr/>
        <p:txBody>
          <a:bodyPr/>
          <a:lstStyle/>
          <a:p>
            <a:fld id="{5AAE643D-013B-4E65-A9B8-60EFB823BA3A}" type="slidenum">
              <a:rPr lang="en-US" smtClean="0"/>
              <a:t>12</a:t>
            </a:fld>
            <a:endParaRPr lang="en-US"/>
          </a:p>
        </p:txBody>
      </p:sp>
    </p:spTree>
    <p:extLst>
      <p:ext uri="{BB962C8B-B14F-4D97-AF65-F5344CB8AC3E}">
        <p14:creationId xmlns:p14="http://schemas.microsoft.com/office/powerpoint/2010/main" val="1537509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AE643D-013B-4E65-A9B8-60EFB823BA3A}" type="slidenum">
              <a:rPr lang="en-US" smtClean="0"/>
              <a:t>13</a:t>
            </a:fld>
            <a:endParaRPr lang="en-US"/>
          </a:p>
        </p:txBody>
      </p:sp>
    </p:spTree>
    <p:extLst>
      <p:ext uri="{BB962C8B-B14F-4D97-AF65-F5344CB8AC3E}">
        <p14:creationId xmlns:p14="http://schemas.microsoft.com/office/powerpoint/2010/main" val="3693022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our project, only the categories related to Home Energy were within our scope.</a:t>
            </a:r>
          </a:p>
          <a:p>
            <a:r>
              <a:rPr lang="en-US" dirty="0"/>
              <a:t>As you can see, both checklists cover 4 main topics. Naming them in order of complexity to implement, we have:</a:t>
            </a:r>
          </a:p>
          <a:p>
            <a:pPr marL="171450" indent="-171450">
              <a:buFontTx/>
              <a:buChar char="-"/>
            </a:pPr>
            <a:r>
              <a:rPr lang="en-US" dirty="0"/>
              <a:t>Change in Habits and Change in Settings, which involve no cost and immediate changes</a:t>
            </a:r>
          </a:p>
          <a:p>
            <a:pPr marL="171450" indent="-171450">
              <a:buFontTx/>
              <a:buChar char="-"/>
            </a:pPr>
            <a:r>
              <a:rPr lang="en-US" dirty="0"/>
              <a:t>Change in Products, which involves transitioning home appliances to energy star certified products, and lighting to high efficiency bulbs such as LED</a:t>
            </a:r>
          </a:p>
          <a:p>
            <a:pPr marL="171450" indent="-171450">
              <a:buFontTx/>
              <a:buChar char="-"/>
            </a:pPr>
            <a:r>
              <a:rPr lang="en-US" dirty="0"/>
              <a:t>And finally, change in Systems, which involves more sophisticated changes, such as insulation reinstallation, HVAC system tune ups, and the possibility of installing solar panels.</a:t>
            </a:r>
          </a:p>
          <a:p>
            <a:pPr marL="171450" indent="-171450">
              <a:buFontTx/>
              <a:buChar char="-"/>
            </a:pPr>
            <a:endParaRPr lang="en-US" dirty="0"/>
          </a:p>
          <a:p>
            <a:pPr marL="0" indent="0">
              <a:buFontTx/>
              <a:buNone/>
            </a:pPr>
            <a:r>
              <a:rPr lang="en-US" dirty="0"/>
              <a:t>With the help of our client’s preexisting resources and our literature review, we were able to design various roadmaps, prioritized by the categories just mentioned, and addressing each item of the checklist.</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AAE643D-013B-4E65-A9B8-60EFB823BA3A}" type="slidenum">
              <a:rPr lang="en-US" smtClean="0"/>
              <a:t>14</a:t>
            </a:fld>
            <a:endParaRPr lang="en-US"/>
          </a:p>
        </p:txBody>
      </p:sp>
    </p:spTree>
    <p:extLst>
      <p:ext uri="{BB962C8B-B14F-4D97-AF65-F5344CB8AC3E}">
        <p14:creationId xmlns:p14="http://schemas.microsoft.com/office/powerpoint/2010/main" val="123534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we have various singular roadmaps that together build the whole roadmap, so we will only show you one example in our next slide.</a:t>
            </a:r>
          </a:p>
        </p:txBody>
      </p:sp>
      <p:sp>
        <p:nvSpPr>
          <p:cNvPr id="4" name="Slide Number Placeholder 3"/>
          <p:cNvSpPr>
            <a:spLocks noGrp="1"/>
          </p:cNvSpPr>
          <p:nvPr>
            <p:ph type="sldNum" sz="quarter" idx="5"/>
          </p:nvPr>
        </p:nvSpPr>
        <p:spPr/>
        <p:txBody>
          <a:bodyPr/>
          <a:lstStyle/>
          <a:p>
            <a:fld id="{5AAE643D-013B-4E65-A9B8-60EFB823BA3A}" type="slidenum">
              <a:rPr lang="en-US" smtClean="0"/>
              <a:t>15</a:t>
            </a:fld>
            <a:endParaRPr lang="en-US"/>
          </a:p>
        </p:txBody>
      </p:sp>
    </p:spTree>
    <p:extLst>
      <p:ext uri="{BB962C8B-B14F-4D97-AF65-F5344CB8AC3E}">
        <p14:creationId xmlns:p14="http://schemas.microsoft.com/office/powerpoint/2010/main" val="2131191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roadmap belongs to the change in products category.</a:t>
            </a:r>
          </a:p>
          <a:p>
            <a:endParaRPr lang="en-US" dirty="0"/>
          </a:p>
          <a:p>
            <a:r>
              <a:rPr lang="en-US" dirty="0"/>
              <a:t>The roadmap here is evaluating a home appliance of the user, in this case, a refrigerator.</a:t>
            </a:r>
          </a:p>
          <a:p>
            <a:endParaRPr lang="en-US" dirty="0"/>
          </a:p>
          <a:p>
            <a:r>
              <a:rPr lang="en-US" dirty="0"/>
              <a:t>Depending on the answers of the user, the roadmap will first evaluate if the size of refrigerator is appropriate to the home, since too large refrigerators consume unnecessary energy.</a:t>
            </a:r>
          </a:p>
          <a:p>
            <a:endParaRPr lang="en-US" dirty="0"/>
          </a:p>
          <a:p>
            <a:r>
              <a:rPr lang="en-US" dirty="0"/>
              <a:t>Next, the roadmap will evaluate if there are any current malfunctions with the refrigerator. The malfunctions we chose are key indicators of an inefficient refrigerator. The roadmap will also consider the life expectancy of the refrigerator.</a:t>
            </a:r>
          </a:p>
          <a:p>
            <a:endParaRPr lang="en-US" dirty="0"/>
          </a:p>
          <a:p>
            <a:r>
              <a:rPr lang="en-US" dirty="0"/>
              <a:t>Finally, before recommending the purchase of an energy start product, the roadmap will ask the user if the refrigerator can be fixed.</a:t>
            </a:r>
          </a:p>
          <a:p>
            <a:endParaRPr lang="en-US" dirty="0"/>
          </a:p>
          <a:p>
            <a:r>
              <a:rPr lang="en-US" dirty="0"/>
              <a:t>This is the structure we have implemented in all our roadmaps, so it can cover any particular situation as possible.</a:t>
            </a:r>
          </a:p>
        </p:txBody>
      </p:sp>
      <p:sp>
        <p:nvSpPr>
          <p:cNvPr id="4" name="Slide Number Placeholder 3"/>
          <p:cNvSpPr>
            <a:spLocks noGrp="1"/>
          </p:cNvSpPr>
          <p:nvPr>
            <p:ph type="sldNum" sz="quarter" idx="5"/>
          </p:nvPr>
        </p:nvSpPr>
        <p:spPr/>
        <p:txBody>
          <a:bodyPr/>
          <a:lstStyle/>
          <a:p>
            <a:fld id="{5AAE643D-013B-4E65-A9B8-60EFB823BA3A}" type="slidenum">
              <a:rPr lang="en-US" smtClean="0"/>
              <a:t>16</a:t>
            </a:fld>
            <a:endParaRPr lang="en-US"/>
          </a:p>
        </p:txBody>
      </p:sp>
    </p:spTree>
    <p:extLst>
      <p:ext uri="{BB962C8B-B14F-4D97-AF65-F5344CB8AC3E}">
        <p14:creationId xmlns:p14="http://schemas.microsoft.com/office/powerpoint/2010/main" val="1237088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Finally, we move to our last stage, the Future Directions of the project.</a:t>
            </a:r>
            <a:endParaRPr dirty="0"/>
          </a:p>
        </p:txBody>
      </p:sp>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7309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err="1"/>
              <a:t>Our</a:t>
            </a:r>
            <a:r>
              <a:rPr lang="es-MX" dirty="0"/>
              <a:t> Project </a:t>
            </a:r>
            <a:r>
              <a:rPr lang="es-MX" dirty="0" err="1"/>
              <a:t>covered</a:t>
            </a:r>
            <a:r>
              <a:rPr lang="es-MX" dirty="0"/>
              <a:t> </a:t>
            </a:r>
            <a:r>
              <a:rPr lang="es-MX" dirty="0" err="1"/>
              <a:t>the</a:t>
            </a:r>
            <a:r>
              <a:rPr lang="es-MX" dirty="0"/>
              <a:t> </a:t>
            </a:r>
            <a:r>
              <a:rPr lang="es-MX" dirty="0" err="1"/>
              <a:t>development</a:t>
            </a:r>
            <a:r>
              <a:rPr lang="es-MX" dirty="0"/>
              <a:t> of </a:t>
            </a:r>
            <a:r>
              <a:rPr lang="es-MX" dirty="0" err="1"/>
              <a:t>the</a:t>
            </a:r>
            <a:r>
              <a:rPr lang="es-MX" dirty="0"/>
              <a:t> interview </a:t>
            </a:r>
            <a:r>
              <a:rPr lang="es-MX" dirty="0" err="1"/>
              <a:t>templates</a:t>
            </a:r>
            <a:r>
              <a:rPr lang="es-MX" dirty="0"/>
              <a:t> and </a:t>
            </a:r>
            <a:r>
              <a:rPr lang="es-MX" dirty="0" err="1"/>
              <a:t>the</a:t>
            </a:r>
            <a:r>
              <a:rPr lang="es-MX" dirty="0"/>
              <a:t> </a:t>
            </a:r>
            <a:r>
              <a:rPr lang="es-MX" dirty="0" err="1"/>
              <a:t>first</a:t>
            </a:r>
            <a:r>
              <a:rPr lang="es-MX" dirty="0"/>
              <a:t> </a:t>
            </a:r>
            <a:r>
              <a:rPr lang="es-MX" dirty="0" err="1"/>
              <a:t>design</a:t>
            </a:r>
            <a:r>
              <a:rPr lang="es-MX" dirty="0"/>
              <a:t> of </a:t>
            </a:r>
            <a:r>
              <a:rPr lang="es-MX" dirty="0" err="1"/>
              <a:t>the</a:t>
            </a:r>
            <a:r>
              <a:rPr lang="es-MX" dirty="0"/>
              <a:t> ZNE </a:t>
            </a:r>
            <a:r>
              <a:rPr lang="es-MX" dirty="0" err="1"/>
              <a:t>Roadmap</a:t>
            </a:r>
            <a:r>
              <a:rPr lang="es-MX" dirty="0"/>
              <a:t>. </a:t>
            </a:r>
            <a:r>
              <a:rPr lang="es-MX" dirty="0" err="1"/>
              <a:t>The</a:t>
            </a:r>
            <a:r>
              <a:rPr lang="es-MX" dirty="0"/>
              <a:t> </a:t>
            </a:r>
            <a:r>
              <a:rPr lang="es-MX" dirty="0" err="1"/>
              <a:t>nexts</a:t>
            </a:r>
            <a:r>
              <a:rPr lang="es-MX" dirty="0"/>
              <a:t> </a:t>
            </a:r>
            <a:r>
              <a:rPr lang="es-MX" dirty="0" err="1"/>
              <a:t>steps</a:t>
            </a:r>
            <a:r>
              <a:rPr lang="es-MX" dirty="0"/>
              <a:t> </a:t>
            </a:r>
            <a:r>
              <a:rPr lang="es-MX" dirty="0" err="1"/>
              <a:t>for</a:t>
            </a:r>
            <a:r>
              <a:rPr lang="es-MX" dirty="0"/>
              <a:t> </a:t>
            </a:r>
            <a:r>
              <a:rPr lang="es-MX" dirty="0" err="1"/>
              <a:t>this</a:t>
            </a:r>
            <a:r>
              <a:rPr lang="es-MX" dirty="0"/>
              <a:t> </a:t>
            </a:r>
            <a:r>
              <a:rPr lang="es-MX" dirty="0" err="1"/>
              <a:t>project</a:t>
            </a:r>
            <a:r>
              <a:rPr lang="es-MX" dirty="0"/>
              <a:t> </a:t>
            </a:r>
            <a:r>
              <a:rPr lang="es-MX" dirty="0" err="1"/>
              <a:t>involve</a:t>
            </a:r>
            <a:r>
              <a:rPr lang="es-MX" dirty="0"/>
              <a:t> </a:t>
            </a:r>
            <a:r>
              <a:rPr lang="es-MX" dirty="0" err="1"/>
              <a:t>putting</a:t>
            </a:r>
            <a:r>
              <a:rPr lang="es-MX" dirty="0"/>
              <a:t> </a:t>
            </a:r>
            <a:r>
              <a:rPr lang="es-MX" dirty="0" err="1"/>
              <a:t>these</a:t>
            </a:r>
            <a:r>
              <a:rPr lang="es-MX" dirty="0"/>
              <a:t> </a:t>
            </a:r>
            <a:r>
              <a:rPr lang="es-MX" dirty="0" err="1"/>
              <a:t>deliverables</a:t>
            </a:r>
            <a:r>
              <a:rPr lang="es-MX" dirty="0"/>
              <a:t> </a:t>
            </a:r>
            <a:r>
              <a:rPr lang="es-MX" dirty="0" err="1"/>
              <a:t>to</a:t>
            </a:r>
            <a:r>
              <a:rPr lang="es-MX" dirty="0"/>
              <a:t> </a:t>
            </a:r>
            <a:r>
              <a:rPr lang="es-MX" dirty="0" err="1"/>
              <a:t>the</a:t>
            </a:r>
            <a:r>
              <a:rPr lang="es-MX" dirty="0"/>
              <a:t> test and </a:t>
            </a:r>
            <a:r>
              <a:rPr lang="es-MX" dirty="0" err="1"/>
              <a:t>making</a:t>
            </a:r>
            <a:r>
              <a:rPr lang="es-MX" dirty="0"/>
              <a:t> </a:t>
            </a:r>
            <a:r>
              <a:rPr lang="es-MX" dirty="0" err="1"/>
              <a:t>the</a:t>
            </a:r>
            <a:r>
              <a:rPr lang="es-MX" dirty="0"/>
              <a:t> </a:t>
            </a:r>
            <a:r>
              <a:rPr lang="es-MX" dirty="0" err="1"/>
              <a:t>necessary</a:t>
            </a:r>
            <a:r>
              <a:rPr lang="es-MX" dirty="0"/>
              <a:t> </a:t>
            </a:r>
            <a:r>
              <a:rPr lang="es-MX" dirty="0" err="1"/>
              <a:t>adjustments</a:t>
            </a:r>
            <a:r>
              <a:rPr lang="es-MX" dirty="0"/>
              <a:t> </a:t>
            </a:r>
            <a:r>
              <a:rPr lang="es-MX" dirty="0" err="1"/>
              <a:t>until</a:t>
            </a:r>
            <a:r>
              <a:rPr lang="es-MX" dirty="0"/>
              <a:t> </a:t>
            </a:r>
            <a:r>
              <a:rPr lang="es-MX" dirty="0" err="1"/>
              <a:t>the</a:t>
            </a:r>
            <a:r>
              <a:rPr lang="es-MX" dirty="0"/>
              <a:t> </a:t>
            </a:r>
            <a:r>
              <a:rPr lang="es-MX" dirty="0" err="1"/>
              <a:t>roadmap</a:t>
            </a:r>
            <a:r>
              <a:rPr lang="es-MX" dirty="0"/>
              <a:t> </a:t>
            </a:r>
            <a:r>
              <a:rPr lang="es-MX" dirty="0" err="1"/>
              <a:t>is</a:t>
            </a:r>
            <a:r>
              <a:rPr lang="es-MX" dirty="0"/>
              <a:t> </a:t>
            </a:r>
            <a:r>
              <a:rPr lang="es-MX" dirty="0" err="1"/>
              <a:t>ready</a:t>
            </a:r>
            <a:r>
              <a:rPr lang="es-MX" dirty="0"/>
              <a:t> </a:t>
            </a:r>
            <a:r>
              <a:rPr lang="es-MX" dirty="0" err="1"/>
              <a:t>to</a:t>
            </a:r>
            <a:r>
              <a:rPr lang="es-MX" dirty="0"/>
              <a:t> be </a:t>
            </a:r>
            <a:r>
              <a:rPr lang="es-MX" dirty="0" err="1"/>
              <a:t>worked</a:t>
            </a:r>
            <a:r>
              <a:rPr lang="es-MX" dirty="0"/>
              <a:t> as a final versión.</a:t>
            </a:r>
          </a:p>
          <a:p>
            <a:endParaRPr lang="es-MX" dirty="0"/>
          </a:p>
          <a:p>
            <a:r>
              <a:rPr lang="es-MX" dirty="0" err="1"/>
              <a:t>By</a:t>
            </a:r>
            <a:r>
              <a:rPr lang="es-MX" dirty="0"/>
              <a:t> </a:t>
            </a:r>
            <a:r>
              <a:rPr lang="es-MX" dirty="0" err="1"/>
              <a:t>priority</a:t>
            </a:r>
            <a:r>
              <a:rPr lang="es-MX" dirty="0"/>
              <a:t>, </a:t>
            </a:r>
            <a:r>
              <a:rPr lang="es-MX" dirty="0" err="1"/>
              <a:t>the</a:t>
            </a:r>
            <a:r>
              <a:rPr lang="es-MX" dirty="0"/>
              <a:t> </a:t>
            </a:r>
            <a:r>
              <a:rPr lang="es-MX" dirty="0" err="1"/>
              <a:t>next</a:t>
            </a:r>
            <a:r>
              <a:rPr lang="es-MX" dirty="0"/>
              <a:t> </a:t>
            </a:r>
            <a:r>
              <a:rPr lang="es-MX" dirty="0" err="1"/>
              <a:t>steps</a:t>
            </a:r>
            <a:r>
              <a:rPr lang="es-MX" dirty="0"/>
              <a:t> </a:t>
            </a:r>
            <a:r>
              <a:rPr lang="es-MX" dirty="0" err="1"/>
              <a:t>we</a:t>
            </a:r>
            <a:r>
              <a:rPr lang="es-MX" dirty="0"/>
              <a:t> </a:t>
            </a:r>
            <a:r>
              <a:rPr lang="es-MX" dirty="0" err="1"/>
              <a:t>recommend</a:t>
            </a:r>
            <a:r>
              <a:rPr lang="es-MX" dirty="0"/>
              <a:t> are</a:t>
            </a:r>
            <a:r>
              <a:rPr lang="en-US" dirty="0"/>
              <a:t>:</a:t>
            </a:r>
          </a:p>
          <a:p>
            <a:pPr marL="171450" indent="-171450">
              <a:buFontTx/>
              <a:buChar char="-"/>
            </a:pPr>
            <a:r>
              <a:rPr lang="en-US" dirty="0"/>
              <a:t>First, to define and identify a representative sample of non-ZNE and ZNE homeowners in Davis</a:t>
            </a:r>
          </a:p>
          <a:p>
            <a:pPr marL="171450" indent="-171450">
              <a:buFontTx/>
              <a:buChar char="-"/>
            </a:pPr>
            <a:r>
              <a:rPr lang="en-US" dirty="0"/>
              <a:t>Followed by conducting the interviews to the selected homeowners</a:t>
            </a:r>
          </a:p>
          <a:p>
            <a:pPr marL="171450" indent="-171450">
              <a:buFontTx/>
              <a:buChar char="-"/>
            </a:pPr>
            <a:r>
              <a:rPr lang="en-US" dirty="0"/>
              <a:t>Then, use the information gained in the interviews to improve and adjust the roadmap.</a:t>
            </a:r>
          </a:p>
          <a:p>
            <a:pPr marL="171450" indent="-171450">
              <a:buFontTx/>
              <a:buChar char="-"/>
            </a:pPr>
            <a:r>
              <a:rPr lang="en-US" dirty="0"/>
              <a:t>Finally, to develop the roadmap into an online tool, and put it to the test before making available to the residents of Davis.</a:t>
            </a:r>
          </a:p>
          <a:p>
            <a:endParaRPr lang="es-MX" dirty="0"/>
          </a:p>
          <a:p>
            <a:endParaRPr lang="es-MX" dirty="0"/>
          </a:p>
          <a:p>
            <a:endParaRPr lang="en-US" dirty="0"/>
          </a:p>
        </p:txBody>
      </p:sp>
      <p:sp>
        <p:nvSpPr>
          <p:cNvPr id="4" name="Slide Number Placeholder 3"/>
          <p:cNvSpPr>
            <a:spLocks noGrp="1"/>
          </p:cNvSpPr>
          <p:nvPr>
            <p:ph type="sldNum" sz="quarter" idx="5"/>
          </p:nvPr>
        </p:nvSpPr>
        <p:spPr/>
        <p:txBody>
          <a:bodyPr/>
          <a:lstStyle/>
          <a:p>
            <a:fld id="{5AAE643D-013B-4E65-A9B8-60EFB823BA3A}" type="slidenum">
              <a:rPr lang="en-US" smtClean="0"/>
              <a:t>18</a:t>
            </a:fld>
            <a:endParaRPr lang="en-US"/>
          </a:p>
        </p:txBody>
      </p:sp>
    </p:spTree>
    <p:extLst>
      <p:ext uri="{BB962C8B-B14F-4D97-AF65-F5344CB8AC3E}">
        <p14:creationId xmlns:p14="http://schemas.microsoft.com/office/powerpoint/2010/main" val="2469361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all we have to share with you about our project, thank you for </a:t>
            </a:r>
            <a:r>
              <a:rPr lang="en-US"/>
              <a:t>your attention.</a:t>
            </a:r>
          </a:p>
        </p:txBody>
      </p:sp>
      <p:sp>
        <p:nvSpPr>
          <p:cNvPr id="4" name="Slide Number Placeholder 3"/>
          <p:cNvSpPr>
            <a:spLocks noGrp="1"/>
          </p:cNvSpPr>
          <p:nvPr>
            <p:ph type="sldNum" sz="quarter" idx="5"/>
          </p:nvPr>
        </p:nvSpPr>
        <p:spPr/>
        <p:txBody>
          <a:bodyPr/>
          <a:lstStyle/>
          <a:p>
            <a:fld id="{5AAE643D-013B-4E65-A9B8-60EFB823BA3A}" type="slidenum">
              <a:rPr lang="en-US" smtClean="0"/>
              <a:t>19</a:t>
            </a:fld>
            <a:endParaRPr lang="en-US"/>
          </a:p>
        </p:txBody>
      </p:sp>
    </p:spTree>
    <p:extLst>
      <p:ext uri="{BB962C8B-B14F-4D97-AF65-F5344CB8AC3E}">
        <p14:creationId xmlns:p14="http://schemas.microsoft.com/office/powerpoint/2010/main" val="2039175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In </a:t>
            </a:r>
            <a:r>
              <a:rPr lang="es-MX" dirty="0" err="1"/>
              <a:t>this</a:t>
            </a:r>
            <a:r>
              <a:rPr lang="es-MX" dirty="0"/>
              <a:t> </a:t>
            </a:r>
            <a:r>
              <a:rPr lang="es-MX" dirty="0" err="1"/>
              <a:t>presentation</a:t>
            </a:r>
            <a:r>
              <a:rPr lang="es-MX" dirty="0"/>
              <a:t> </a:t>
            </a:r>
            <a:r>
              <a:rPr lang="es-MX" dirty="0" err="1"/>
              <a:t>we</a:t>
            </a:r>
            <a:r>
              <a:rPr lang="es-MX" dirty="0"/>
              <a:t> </a:t>
            </a:r>
            <a:r>
              <a:rPr lang="es-MX" dirty="0" err="1"/>
              <a:t>will</a:t>
            </a:r>
            <a:r>
              <a:rPr lang="es-MX" dirty="0"/>
              <a:t> </a:t>
            </a:r>
            <a:r>
              <a:rPr lang="es-MX" dirty="0" err="1"/>
              <a:t>talk</a:t>
            </a:r>
            <a:r>
              <a:rPr lang="es-MX" dirty="0"/>
              <a:t> </a:t>
            </a:r>
            <a:r>
              <a:rPr lang="es-MX" dirty="0" err="1"/>
              <a:t>about</a:t>
            </a:r>
            <a:r>
              <a:rPr lang="es-MX" dirty="0"/>
              <a:t>:</a:t>
            </a:r>
          </a:p>
          <a:p>
            <a:pPr marL="171450" indent="-171450">
              <a:buFontTx/>
              <a:buChar char="-"/>
            </a:pPr>
            <a:r>
              <a:rPr lang="en-US" dirty="0"/>
              <a:t> A brief summary of the description of our project, including the final objective and scope agreed with our client</a:t>
            </a:r>
          </a:p>
          <a:p>
            <a:pPr marL="171450" indent="-171450">
              <a:buFontTx/>
              <a:buChar char="-"/>
            </a:pPr>
            <a:r>
              <a:rPr lang="en-US" dirty="0"/>
              <a:t>Our methodology as we move through the slides</a:t>
            </a:r>
          </a:p>
          <a:p>
            <a:pPr marL="171450" indent="-171450">
              <a:buFontTx/>
              <a:buChar char="-"/>
            </a:pPr>
            <a:r>
              <a:rPr lang="en-US" dirty="0"/>
              <a:t>Our two deliverables, which are the Zero Net Energy interview templates and roadmaps we designed for Davis residents</a:t>
            </a:r>
          </a:p>
          <a:p>
            <a:pPr marL="171450" indent="-171450">
              <a:buFontTx/>
              <a:buChar char="-"/>
            </a:pPr>
            <a:r>
              <a:rPr lang="en-US" dirty="0"/>
              <a:t>And finally, our view of the future steps of this project</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AAE643D-013B-4E65-A9B8-60EFB823BA3A}" type="slidenum">
              <a:rPr lang="en-US" smtClean="0"/>
              <a:t>2</a:t>
            </a:fld>
            <a:endParaRPr lang="en-US"/>
          </a:p>
        </p:txBody>
      </p:sp>
    </p:spTree>
    <p:extLst>
      <p:ext uri="{BB962C8B-B14F-4D97-AF65-F5344CB8AC3E}">
        <p14:creationId xmlns:p14="http://schemas.microsoft.com/office/powerpoint/2010/main" val="491777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talking about our project, we were given the following scenario:</a:t>
            </a:r>
          </a:p>
          <a:p>
            <a:r>
              <a:rPr lang="en-US" dirty="0"/>
              <a:t>Many homeowners in Davis, California are interested in converting their homes to Zero Net Energy, but do not have an easy guideline to do so.</a:t>
            </a:r>
          </a:p>
          <a:p>
            <a:endParaRPr lang="en-US" dirty="0"/>
          </a:p>
          <a:p>
            <a:r>
              <a:rPr lang="en-US" dirty="0"/>
              <a:t>Our client, Cool Davis, which is a non-profit organization that promotes sustainable living, asked us to develop a roadmap that would indicate the recommended step by step actions homeowners should take to convert to ZNE, based the input of their particular home.</a:t>
            </a:r>
          </a:p>
        </p:txBody>
      </p:sp>
      <p:sp>
        <p:nvSpPr>
          <p:cNvPr id="4" name="Slide Number Placeholder 3"/>
          <p:cNvSpPr>
            <a:spLocks noGrp="1"/>
          </p:cNvSpPr>
          <p:nvPr>
            <p:ph type="sldNum" sz="quarter" idx="5"/>
          </p:nvPr>
        </p:nvSpPr>
        <p:spPr/>
        <p:txBody>
          <a:bodyPr/>
          <a:lstStyle/>
          <a:p>
            <a:fld id="{5AAE643D-013B-4E65-A9B8-60EFB823BA3A}" type="slidenum">
              <a:rPr lang="en-US" smtClean="0"/>
              <a:t>3</a:t>
            </a:fld>
            <a:endParaRPr lang="en-US"/>
          </a:p>
        </p:txBody>
      </p:sp>
    </p:spTree>
    <p:extLst>
      <p:ext uri="{BB962C8B-B14F-4D97-AF65-F5344CB8AC3E}">
        <p14:creationId xmlns:p14="http://schemas.microsoft.com/office/powerpoint/2010/main" val="599231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previous said, we defined our objective as: To identify, compile, and prioritize the changes Davis homeowners should implement to convert their home to Zero Net Energy through a roadmap diagram.</a:t>
            </a:r>
          </a:p>
          <a:p>
            <a:endParaRPr lang="en-US" dirty="0"/>
          </a:p>
          <a:p>
            <a:r>
              <a:rPr lang="en-US" dirty="0"/>
              <a:t>And our scope limited to single-family households owned and lived in by Davis, California residents.</a:t>
            </a:r>
          </a:p>
        </p:txBody>
      </p:sp>
      <p:sp>
        <p:nvSpPr>
          <p:cNvPr id="4" name="Slide Number Placeholder 3"/>
          <p:cNvSpPr>
            <a:spLocks noGrp="1"/>
          </p:cNvSpPr>
          <p:nvPr>
            <p:ph type="sldNum" sz="quarter" idx="5"/>
          </p:nvPr>
        </p:nvSpPr>
        <p:spPr/>
        <p:txBody>
          <a:bodyPr/>
          <a:lstStyle/>
          <a:p>
            <a:fld id="{5AAE643D-013B-4E65-A9B8-60EFB823BA3A}" type="slidenum">
              <a:rPr lang="en-US" smtClean="0"/>
              <a:t>4</a:t>
            </a:fld>
            <a:endParaRPr lang="en-US"/>
          </a:p>
        </p:txBody>
      </p:sp>
    </p:spTree>
    <p:extLst>
      <p:ext uri="{BB962C8B-B14F-4D97-AF65-F5344CB8AC3E}">
        <p14:creationId xmlns:p14="http://schemas.microsoft.com/office/powerpoint/2010/main" val="1667007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We will now talk about our methodology as we move through our slides, starting by our Literature Review stage.</a:t>
            </a:r>
            <a:endParaRPr dirty="0"/>
          </a:p>
        </p:txBody>
      </p:sp>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1578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stage, we identified key information that would help us gain an understanding of Zero Net Energy Homes, and what aspects to consider when converting to them.</a:t>
            </a:r>
          </a:p>
          <a:p>
            <a:endParaRPr lang="en-US" dirty="0"/>
          </a:p>
          <a:p>
            <a:r>
              <a:rPr lang="en-US" dirty="0"/>
              <a:t>Here we show our most representative papers, which are about ZNE Home Research, Interview Strategies, which we used since the project involves contact with Davis residents, and finally Energy Audit guides.</a:t>
            </a:r>
          </a:p>
        </p:txBody>
      </p:sp>
      <p:sp>
        <p:nvSpPr>
          <p:cNvPr id="4" name="Slide Number Placeholder 3"/>
          <p:cNvSpPr>
            <a:spLocks noGrp="1"/>
          </p:cNvSpPr>
          <p:nvPr>
            <p:ph type="sldNum" sz="quarter" idx="5"/>
          </p:nvPr>
        </p:nvSpPr>
        <p:spPr/>
        <p:txBody>
          <a:bodyPr/>
          <a:lstStyle/>
          <a:p>
            <a:fld id="{5AAE643D-013B-4E65-A9B8-60EFB823BA3A}" type="slidenum">
              <a:rPr lang="en-US" smtClean="0"/>
              <a:t>6</a:t>
            </a:fld>
            <a:endParaRPr lang="en-US"/>
          </a:p>
        </p:txBody>
      </p:sp>
    </p:spTree>
    <p:extLst>
      <p:ext uri="{BB962C8B-B14F-4D97-AF65-F5344CB8AC3E}">
        <p14:creationId xmlns:p14="http://schemas.microsoft.com/office/powerpoint/2010/main" val="839612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the next stage, we developed our interview templates.</a:t>
            </a:r>
            <a:endParaRPr dirty="0"/>
          </a:p>
        </p:txBody>
      </p:sp>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4566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AE643D-013B-4E65-A9B8-60EFB823BA3A}" type="slidenum">
              <a:rPr lang="en-US" smtClean="0"/>
              <a:t>8</a:t>
            </a:fld>
            <a:endParaRPr lang="en-US"/>
          </a:p>
        </p:txBody>
      </p:sp>
    </p:spTree>
    <p:extLst>
      <p:ext uri="{BB962C8B-B14F-4D97-AF65-F5344CB8AC3E}">
        <p14:creationId xmlns:p14="http://schemas.microsoft.com/office/powerpoint/2010/main" val="2170205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developed two interview templates, one for non-ZNE homes and on for ZNE homes.</a:t>
            </a:r>
          </a:p>
          <a:p>
            <a:r>
              <a:rPr lang="en-US" dirty="0"/>
              <a:t>The templates have three purposes: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To help a non-ZNE homeowner to characterize his home to precede an energy audit.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To identify and document the characteristics of a ZNE home, and the expertise of its homeowner.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most importantly,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To identify and document new elements needed for the roadmap as a direct input from the interviews. </a:t>
            </a:r>
          </a:p>
          <a:p>
            <a:pPr marL="0" indent="0">
              <a:buFontTx/>
              <a:buNone/>
            </a:pPr>
            <a:endParaRPr lang="en-US" dirty="0"/>
          </a:p>
          <a:p>
            <a:endParaRPr lang="en-US" dirty="0"/>
          </a:p>
        </p:txBody>
      </p:sp>
      <p:sp>
        <p:nvSpPr>
          <p:cNvPr id="4" name="Slide Number Placeholder 3"/>
          <p:cNvSpPr>
            <a:spLocks noGrp="1"/>
          </p:cNvSpPr>
          <p:nvPr>
            <p:ph type="sldNum" sz="quarter" idx="5"/>
          </p:nvPr>
        </p:nvSpPr>
        <p:spPr/>
        <p:txBody>
          <a:bodyPr/>
          <a:lstStyle/>
          <a:p>
            <a:fld id="{5AAE643D-013B-4E65-A9B8-60EFB823BA3A}" type="slidenum">
              <a:rPr lang="en-US" smtClean="0"/>
              <a:t>9</a:t>
            </a:fld>
            <a:endParaRPr lang="en-US"/>
          </a:p>
        </p:txBody>
      </p:sp>
    </p:spTree>
    <p:extLst>
      <p:ext uri="{BB962C8B-B14F-4D97-AF65-F5344CB8AC3E}">
        <p14:creationId xmlns:p14="http://schemas.microsoft.com/office/powerpoint/2010/main" val="2742629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63B31717-FA60-4F46-93C7-50ECA24F6F34}" type="datetime1">
              <a:rPr lang="en-US" smtClean="0"/>
              <a:t>02-Jun-20</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F59438E5-7C71-44F5-976B-13338773BEA9}"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0224901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5E54CA-421A-4150-BBD7-5700DCC5B156}" type="datetime1">
              <a:rPr lang="en-US" smtClean="0"/>
              <a:t>02-Jun-20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438E5-7C71-44F5-976B-13338773BEA9}" type="slidenum">
              <a:rPr lang="en-US" smtClean="0"/>
              <a:t>‹#›</a:t>
            </a:fld>
            <a:endParaRPr lang="en-US"/>
          </a:p>
        </p:txBody>
      </p:sp>
    </p:spTree>
    <p:extLst>
      <p:ext uri="{BB962C8B-B14F-4D97-AF65-F5344CB8AC3E}">
        <p14:creationId xmlns:p14="http://schemas.microsoft.com/office/powerpoint/2010/main" val="3847007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52840A-7A7C-41BA-BCE7-8D22F12059DA}" type="datetime1">
              <a:rPr lang="en-US" smtClean="0"/>
              <a:t>02-Jun-20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438E5-7C71-44F5-976B-13338773BEA9}" type="slidenum">
              <a:rPr lang="en-US" smtClean="0"/>
              <a:t>‹#›</a:t>
            </a:fld>
            <a:endParaRPr lang="en-US"/>
          </a:p>
        </p:txBody>
      </p:sp>
    </p:spTree>
    <p:extLst>
      <p:ext uri="{BB962C8B-B14F-4D97-AF65-F5344CB8AC3E}">
        <p14:creationId xmlns:p14="http://schemas.microsoft.com/office/powerpoint/2010/main" val="3988969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17FE64-981A-4B7B-8C49-0CA86A0E94F4}" type="datetime1">
              <a:rPr lang="en-US" smtClean="0"/>
              <a:t>02-Jun-20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438E5-7C71-44F5-976B-13338773BEA9}" type="slidenum">
              <a:rPr lang="en-US" smtClean="0"/>
              <a:t>‹#›</a:t>
            </a:fld>
            <a:endParaRPr lang="en-US"/>
          </a:p>
        </p:txBody>
      </p:sp>
    </p:spTree>
    <p:extLst>
      <p:ext uri="{BB962C8B-B14F-4D97-AF65-F5344CB8AC3E}">
        <p14:creationId xmlns:p14="http://schemas.microsoft.com/office/powerpoint/2010/main" val="1278042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7AAE96-6669-41B6-B81B-B5DE72F77634}" type="datetime1">
              <a:rPr lang="en-US" smtClean="0"/>
              <a:t>02-Jun-20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438E5-7C71-44F5-976B-13338773BEA9}"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16073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36C69A-EA50-4DE8-AA3F-06C425186C52}" type="datetime1">
              <a:rPr lang="en-US" smtClean="0"/>
              <a:t>02-Jun-20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9438E5-7C71-44F5-976B-13338773BEA9}" type="slidenum">
              <a:rPr lang="en-US" smtClean="0"/>
              <a:t>‹#›</a:t>
            </a:fld>
            <a:endParaRPr lang="en-US"/>
          </a:p>
        </p:txBody>
      </p:sp>
    </p:spTree>
    <p:extLst>
      <p:ext uri="{BB962C8B-B14F-4D97-AF65-F5344CB8AC3E}">
        <p14:creationId xmlns:p14="http://schemas.microsoft.com/office/powerpoint/2010/main" val="1117507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63ABAF-B67D-45B7-A0A5-48D57BCB09EF}" type="datetime1">
              <a:rPr lang="en-US" smtClean="0"/>
              <a:t>02-Jun-20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9438E5-7C71-44F5-976B-13338773BEA9}" type="slidenum">
              <a:rPr lang="en-US" smtClean="0"/>
              <a:t>‹#›</a:t>
            </a:fld>
            <a:endParaRPr lang="en-US"/>
          </a:p>
        </p:txBody>
      </p:sp>
    </p:spTree>
    <p:extLst>
      <p:ext uri="{BB962C8B-B14F-4D97-AF65-F5344CB8AC3E}">
        <p14:creationId xmlns:p14="http://schemas.microsoft.com/office/powerpoint/2010/main" val="3715412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33E8E6-C26C-4236-BA3E-F07F7893A522}" type="datetime1">
              <a:rPr lang="en-US" smtClean="0"/>
              <a:t>02-Jun-20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9438E5-7C71-44F5-976B-13338773BEA9}" type="slidenum">
              <a:rPr lang="en-US" smtClean="0"/>
              <a:t>‹#›</a:t>
            </a:fld>
            <a:endParaRPr lang="en-US"/>
          </a:p>
        </p:txBody>
      </p:sp>
    </p:spTree>
    <p:extLst>
      <p:ext uri="{BB962C8B-B14F-4D97-AF65-F5344CB8AC3E}">
        <p14:creationId xmlns:p14="http://schemas.microsoft.com/office/powerpoint/2010/main" val="4142353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2D931-17FE-4E89-96C5-006CCE702DB6}" type="datetime1">
              <a:rPr lang="en-US" smtClean="0"/>
              <a:t>02-Jun-20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9438E5-7C71-44F5-976B-13338773BEA9}" type="slidenum">
              <a:rPr lang="en-US" smtClean="0"/>
              <a:t>‹#›</a:t>
            </a:fld>
            <a:endParaRPr lang="en-US"/>
          </a:p>
        </p:txBody>
      </p:sp>
    </p:spTree>
    <p:extLst>
      <p:ext uri="{BB962C8B-B14F-4D97-AF65-F5344CB8AC3E}">
        <p14:creationId xmlns:p14="http://schemas.microsoft.com/office/powerpoint/2010/main" val="1408011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EE2F50-2086-42DE-B004-D930C654A9BB}" type="datetime1">
              <a:rPr lang="en-US" smtClean="0"/>
              <a:t>02-Jun-20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9438E5-7C71-44F5-976B-13338773BEA9}" type="slidenum">
              <a:rPr lang="en-US" smtClean="0"/>
              <a:t>‹#›</a:t>
            </a:fld>
            <a:endParaRPr lang="en-US"/>
          </a:p>
        </p:txBody>
      </p:sp>
    </p:spTree>
    <p:extLst>
      <p:ext uri="{BB962C8B-B14F-4D97-AF65-F5344CB8AC3E}">
        <p14:creationId xmlns:p14="http://schemas.microsoft.com/office/powerpoint/2010/main" val="3918090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D3AE6C-804B-4A1D-A552-DBBD172EB7C7}" type="datetime1">
              <a:rPr lang="en-US" smtClean="0"/>
              <a:t>02-Jun-20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9438E5-7C71-44F5-976B-13338773BEA9}" type="slidenum">
              <a:rPr lang="en-US" smtClean="0"/>
              <a:t>‹#›</a:t>
            </a:fld>
            <a:endParaRPr lang="en-US"/>
          </a:p>
        </p:txBody>
      </p:sp>
    </p:spTree>
    <p:extLst>
      <p:ext uri="{BB962C8B-B14F-4D97-AF65-F5344CB8AC3E}">
        <p14:creationId xmlns:p14="http://schemas.microsoft.com/office/powerpoint/2010/main" val="50819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A83D090E-584D-4FF0-9969-BD929A66D757}" type="datetime1">
              <a:rPr lang="en-US" smtClean="0"/>
              <a:t>02-Jun-20</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F59438E5-7C71-44F5-976B-13338773BEA9}" type="slidenum">
              <a:rPr lang="en-US" smtClean="0"/>
              <a:t>‹#›</a:t>
            </a:fld>
            <a:endParaRPr lang="en-US"/>
          </a:p>
        </p:txBody>
      </p:sp>
    </p:spTree>
    <p:extLst>
      <p:ext uri="{BB962C8B-B14F-4D97-AF65-F5344CB8AC3E}">
        <p14:creationId xmlns:p14="http://schemas.microsoft.com/office/powerpoint/2010/main" val="2886724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ociology.fas.harvard.edu/files/sociology/files/interview_strategies.pdf" TargetMode="External"/><Relationship Id="rId2" Type="http://schemas.openxmlformats.org/officeDocument/2006/relationships/hyperlink" Target="https://doi.org/10.1016/j.renene.2016.10.016" TargetMode="External"/><Relationship Id="rId1" Type="http://schemas.openxmlformats.org/officeDocument/2006/relationships/slideLayout" Target="../slideLayouts/slideLayout2.xml"/><Relationship Id="rId5" Type="http://schemas.openxmlformats.org/officeDocument/2006/relationships/hyperlink" Target="http://maps.cityofdavis.org/davis/" TargetMode="External"/><Relationship Id="rId4" Type="http://schemas.openxmlformats.org/officeDocument/2006/relationships/hyperlink" Target="https://doi.org/10.2172/103499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EFFE664-A3F2-4977-A6E3-C38CF57A16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5618" y="0"/>
            <a:ext cx="728722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5C471A-7EB8-45A1-901F-B4BBC499F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12"/>
            <a:ext cx="4059079" cy="6860812"/>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0C88738-1014-45F9-8BB3-25551CD812C0}"/>
              </a:ext>
            </a:extLst>
          </p:cNvPr>
          <p:cNvSpPr>
            <a:spLocks noGrp="1"/>
          </p:cNvSpPr>
          <p:nvPr>
            <p:ph type="subTitle" idx="1"/>
          </p:nvPr>
        </p:nvSpPr>
        <p:spPr>
          <a:xfrm>
            <a:off x="477672" y="931862"/>
            <a:ext cx="3029803" cy="5087938"/>
          </a:xfrm>
          <a:noFill/>
        </p:spPr>
        <p:txBody>
          <a:bodyPr anchor="ctr">
            <a:normAutofit/>
          </a:bodyPr>
          <a:lstStyle/>
          <a:p>
            <a:pPr algn="r"/>
            <a:r>
              <a:rPr lang="en-US" sz="3600" dirty="0">
                <a:solidFill>
                  <a:srgbClr val="FFFFFF"/>
                </a:solidFill>
              </a:rPr>
              <a:t>Low-Carbon Residence Roadmap </a:t>
            </a:r>
            <a:br>
              <a:rPr lang="en-US" sz="2800" dirty="0">
                <a:solidFill>
                  <a:srgbClr val="FFFFFF"/>
                </a:solidFill>
              </a:rPr>
            </a:br>
            <a:br>
              <a:rPr lang="en-US" sz="2800" dirty="0">
                <a:solidFill>
                  <a:srgbClr val="FFFFFF"/>
                </a:solidFill>
              </a:rPr>
            </a:br>
            <a:r>
              <a:rPr lang="en-US" sz="1800" dirty="0">
                <a:solidFill>
                  <a:srgbClr val="FFFFFF"/>
                </a:solidFill>
              </a:rPr>
              <a:t>Davis Resident Zero-Net Energy Network</a:t>
            </a:r>
          </a:p>
          <a:p>
            <a:pPr algn="r"/>
            <a:endParaRPr lang="en-US" sz="1800" dirty="0">
              <a:solidFill>
                <a:srgbClr val="FFFFFF"/>
              </a:solidFill>
            </a:endParaRPr>
          </a:p>
          <a:p>
            <a:pPr algn="ctr"/>
            <a:r>
              <a:rPr lang="en-US" sz="1400" dirty="0">
                <a:solidFill>
                  <a:srgbClr val="FFFFFF"/>
                </a:solidFill>
              </a:rPr>
              <a:t>Yasmin Afshar</a:t>
            </a:r>
          </a:p>
          <a:p>
            <a:pPr algn="ctr"/>
            <a:r>
              <a:rPr lang="en-US" sz="1400" dirty="0">
                <a:solidFill>
                  <a:srgbClr val="FFFFFF"/>
                </a:solidFill>
              </a:rPr>
              <a:t>Armando Gomez</a:t>
            </a:r>
          </a:p>
          <a:p>
            <a:pPr algn="ctr"/>
            <a:r>
              <a:rPr lang="en-US" sz="1400" dirty="0" err="1">
                <a:solidFill>
                  <a:srgbClr val="FFFFFF"/>
                </a:solidFill>
              </a:rPr>
              <a:t>Gandhar</a:t>
            </a:r>
            <a:r>
              <a:rPr lang="en-US" sz="1400" dirty="0">
                <a:solidFill>
                  <a:srgbClr val="FFFFFF"/>
                </a:solidFill>
              </a:rPr>
              <a:t> Pandit</a:t>
            </a:r>
          </a:p>
        </p:txBody>
      </p:sp>
      <p:pic>
        <p:nvPicPr>
          <p:cNvPr id="4" name="Picture 3" descr="A large white house&#10;&#10;Description automatically generated">
            <a:extLst>
              <a:ext uri="{FF2B5EF4-FFF2-40B4-BE49-F238E27FC236}">
                <a16:creationId xmlns:a16="http://schemas.microsoft.com/office/drawing/2014/main" id="{B88205DA-71F7-44FB-8C6E-D889253AFB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9079" y="1014618"/>
            <a:ext cx="7233761" cy="4825952"/>
          </a:xfrm>
          <a:prstGeom prst="rect">
            <a:avLst/>
          </a:prstGeom>
        </p:spPr>
      </p:pic>
      <p:sp>
        <p:nvSpPr>
          <p:cNvPr id="5" name="Slide Number Placeholder 4">
            <a:extLst>
              <a:ext uri="{FF2B5EF4-FFF2-40B4-BE49-F238E27FC236}">
                <a16:creationId xmlns:a16="http://schemas.microsoft.com/office/drawing/2014/main" id="{67CD7DF9-76E9-4E34-A0C9-556FA54B86CB}"/>
              </a:ext>
            </a:extLst>
          </p:cNvPr>
          <p:cNvSpPr>
            <a:spLocks noGrp="1"/>
          </p:cNvSpPr>
          <p:nvPr>
            <p:ph type="sldNum" sz="quarter" idx="12"/>
          </p:nvPr>
        </p:nvSpPr>
        <p:spPr/>
        <p:txBody>
          <a:bodyPr>
            <a:normAutofit lnSpcReduction="10000"/>
          </a:bodyPr>
          <a:lstStyle/>
          <a:p>
            <a:fld id="{F59438E5-7C71-44F5-976B-13338773BEA9}" type="slidenum">
              <a:rPr lang="en-US" smtClean="0"/>
              <a:t>1</a:t>
            </a:fld>
            <a:endParaRPr lang="en-US"/>
          </a:p>
        </p:txBody>
      </p:sp>
      <p:sp>
        <p:nvSpPr>
          <p:cNvPr id="2" name="Rectangle 1">
            <a:extLst>
              <a:ext uri="{FF2B5EF4-FFF2-40B4-BE49-F238E27FC236}">
                <a16:creationId xmlns:a16="http://schemas.microsoft.com/office/drawing/2014/main" id="{1B88F350-9154-49C7-A637-3612F5C31BBD}"/>
              </a:ext>
            </a:extLst>
          </p:cNvPr>
          <p:cNvSpPr/>
          <p:nvPr/>
        </p:nvSpPr>
        <p:spPr>
          <a:xfrm>
            <a:off x="452751" y="6284396"/>
            <a:ext cx="1479892" cy="369332"/>
          </a:xfrm>
          <a:prstGeom prst="rect">
            <a:avLst/>
          </a:prstGeom>
        </p:spPr>
        <p:txBody>
          <a:bodyPr wrap="none">
            <a:spAutoFit/>
          </a:bodyPr>
          <a:lstStyle/>
          <a:p>
            <a:pPr algn="ctr"/>
            <a:r>
              <a:rPr lang="en-US" dirty="0">
                <a:solidFill>
                  <a:srgbClr val="FFFFFF"/>
                </a:solidFill>
              </a:rPr>
              <a:t>Spring 2020</a:t>
            </a:r>
          </a:p>
        </p:txBody>
      </p:sp>
    </p:spTree>
    <p:extLst>
      <p:ext uri="{BB962C8B-B14F-4D97-AF65-F5344CB8AC3E}">
        <p14:creationId xmlns:p14="http://schemas.microsoft.com/office/powerpoint/2010/main" val="4156336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0019460-9CD5-4144-8E78-ABA0D38D8822}"/>
              </a:ext>
            </a:extLst>
          </p:cNvPr>
          <p:cNvSpPr>
            <a:spLocks noGrp="1" noChangeAspect="1"/>
          </p:cNvSpPr>
          <p:nvPr>
            <p:ph type="body" idx="1"/>
          </p:nvPr>
        </p:nvSpPr>
        <p:spPr>
          <a:xfrm>
            <a:off x="3867847" y="1383405"/>
            <a:ext cx="3465511" cy="565797"/>
          </a:xfrm>
          <a:ln>
            <a:solidFill>
              <a:schemeClr val="tx1">
                <a:lumMod val="50000"/>
                <a:lumOff val="50000"/>
              </a:schemeClr>
            </a:solidFill>
          </a:ln>
        </p:spPr>
        <p:txBody>
          <a:bodyPr anchor="ctr"/>
          <a:lstStyle/>
          <a:p>
            <a:pPr algn="ctr"/>
            <a:r>
              <a:rPr lang="en-US" dirty="0">
                <a:solidFill>
                  <a:schemeClr val="tx1"/>
                </a:solidFill>
              </a:rPr>
              <a:t>Non-ZNE Homeowners</a:t>
            </a:r>
          </a:p>
        </p:txBody>
      </p:sp>
      <p:sp>
        <p:nvSpPr>
          <p:cNvPr id="4" name="Content Placeholder 3">
            <a:extLst>
              <a:ext uri="{FF2B5EF4-FFF2-40B4-BE49-F238E27FC236}">
                <a16:creationId xmlns:a16="http://schemas.microsoft.com/office/drawing/2014/main" id="{8BBD9D1F-6D8B-454F-99C0-68B4CE0D9711}"/>
              </a:ext>
            </a:extLst>
          </p:cNvPr>
          <p:cNvSpPr>
            <a:spLocks noGrp="1" noChangeAspect="1"/>
          </p:cNvSpPr>
          <p:nvPr>
            <p:ph sz="half" idx="2"/>
          </p:nvPr>
        </p:nvSpPr>
        <p:spPr>
          <a:xfrm>
            <a:off x="3867846" y="2094979"/>
            <a:ext cx="3465509" cy="4397260"/>
          </a:xfrm>
          <a:ln>
            <a:solidFill>
              <a:schemeClr val="tx1">
                <a:lumMod val="50000"/>
                <a:lumOff val="50000"/>
              </a:schemeClr>
            </a:solidFill>
          </a:ln>
        </p:spPr>
        <p:txBody>
          <a:bodyPr/>
          <a:lstStyle/>
          <a:p>
            <a:pPr>
              <a:buFont typeface="Wingdings" panose="05000000000000000000" pitchFamily="2" charset="2"/>
              <a:buChar char="§"/>
            </a:pPr>
            <a:r>
              <a:rPr lang="en-US" dirty="0"/>
              <a:t>Motivation to become ZNE</a:t>
            </a:r>
          </a:p>
          <a:p>
            <a:pPr>
              <a:buFont typeface="Wingdings" panose="05000000000000000000" pitchFamily="2" charset="2"/>
              <a:buChar char="§"/>
            </a:pPr>
            <a:r>
              <a:rPr lang="en-US" dirty="0"/>
              <a:t>Perceived thermal comfort</a:t>
            </a:r>
          </a:p>
          <a:p>
            <a:pPr>
              <a:buFont typeface="Wingdings" panose="05000000000000000000" pitchFamily="2" charset="2"/>
              <a:buChar char="§"/>
            </a:pPr>
            <a:r>
              <a:rPr lang="en-US" dirty="0"/>
              <a:t>Perceived toughest challenges</a:t>
            </a:r>
          </a:p>
          <a:p>
            <a:pPr>
              <a:buFont typeface="Wingdings" panose="05000000000000000000" pitchFamily="2" charset="2"/>
              <a:buChar char="§"/>
            </a:pPr>
            <a:r>
              <a:rPr lang="en-US" dirty="0"/>
              <a:t>Self-searched resources and guidelines (if applicable)</a:t>
            </a:r>
          </a:p>
          <a:p>
            <a:pPr marL="0" indent="0">
              <a:buNone/>
            </a:pPr>
            <a:endParaRPr lang="en-US" dirty="0"/>
          </a:p>
        </p:txBody>
      </p:sp>
      <p:sp>
        <p:nvSpPr>
          <p:cNvPr id="5" name="Text Placeholder 4">
            <a:extLst>
              <a:ext uri="{FF2B5EF4-FFF2-40B4-BE49-F238E27FC236}">
                <a16:creationId xmlns:a16="http://schemas.microsoft.com/office/drawing/2014/main" id="{D0B5A2CE-8FAC-47D7-B16C-9DE783F10F50}"/>
              </a:ext>
            </a:extLst>
          </p:cNvPr>
          <p:cNvSpPr>
            <a:spLocks noGrp="1" noChangeAspect="1"/>
          </p:cNvSpPr>
          <p:nvPr>
            <p:ph type="body" sz="quarter" idx="3"/>
          </p:nvPr>
        </p:nvSpPr>
        <p:spPr>
          <a:xfrm>
            <a:off x="7489001" y="1383405"/>
            <a:ext cx="3465511" cy="565797"/>
          </a:xfrm>
          <a:ln>
            <a:solidFill>
              <a:schemeClr val="tx1">
                <a:lumMod val="50000"/>
                <a:lumOff val="50000"/>
              </a:schemeClr>
            </a:solidFill>
          </a:ln>
        </p:spPr>
        <p:txBody>
          <a:bodyPr anchor="ctr"/>
          <a:lstStyle/>
          <a:p>
            <a:pPr algn="ctr"/>
            <a:r>
              <a:rPr lang="en-US" dirty="0">
                <a:solidFill>
                  <a:schemeClr val="tx1"/>
                </a:solidFill>
              </a:rPr>
              <a:t>ZNE Homeowners</a:t>
            </a:r>
          </a:p>
        </p:txBody>
      </p:sp>
      <p:sp>
        <p:nvSpPr>
          <p:cNvPr id="6" name="Content Placeholder 5">
            <a:extLst>
              <a:ext uri="{FF2B5EF4-FFF2-40B4-BE49-F238E27FC236}">
                <a16:creationId xmlns:a16="http://schemas.microsoft.com/office/drawing/2014/main" id="{8418E76C-27CE-4D10-B5E1-73F5720A77CE}"/>
              </a:ext>
            </a:extLst>
          </p:cNvPr>
          <p:cNvSpPr>
            <a:spLocks noGrp="1" noChangeAspect="1"/>
          </p:cNvSpPr>
          <p:nvPr>
            <p:ph sz="quarter" idx="4"/>
          </p:nvPr>
        </p:nvSpPr>
        <p:spPr>
          <a:xfrm>
            <a:off x="7488997" y="2094978"/>
            <a:ext cx="3465509" cy="4397260"/>
          </a:xfrm>
          <a:ln>
            <a:solidFill>
              <a:schemeClr val="tx1">
                <a:lumMod val="50000"/>
                <a:lumOff val="50000"/>
              </a:schemeClr>
            </a:solidFill>
          </a:ln>
        </p:spPr>
        <p:txBody>
          <a:bodyPr/>
          <a:lstStyle/>
          <a:p>
            <a:pPr>
              <a:buFont typeface="Wingdings" panose="05000000000000000000" pitchFamily="2" charset="2"/>
              <a:buChar char="§"/>
            </a:pPr>
            <a:r>
              <a:rPr lang="en-US" dirty="0"/>
              <a:t>First steps taken and guidelines used</a:t>
            </a:r>
          </a:p>
          <a:p>
            <a:pPr>
              <a:buFont typeface="Wingdings" panose="05000000000000000000" pitchFamily="2" charset="2"/>
              <a:buChar char="§"/>
            </a:pPr>
            <a:r>
              <a:rPr lang="en-US" dirty="0"/>
              <a:t>Estimated energy and emissions savings</a:t>
            </a:r>
          </a:p>
          <a:p>
            <a:pPr>
              <a:buFont typeface="Wingdings" panose="05000000000000000000" pitchFamily="2" charset="2"/>
              <a:buChar char="§"/>
            </a:pPr>
            <a:r>
              <a:rPr lang="en-US" dirty="0"/>
              <a:t>Home and lifestyle overall change</a:t>
            </a:r>
          </a:p>
          <a:p>
            <a:pPr>
              <a:buFont typeface="Wingdings" panose="05000000000000000000" pitchFamily="2" charset="2"/>
              <a:buChar char="§"/>
            </a:pPr>
            <a:r>
              <a:rPr lang="en-US" dirty="0"/>
              <a:t>Expertise and advice</a:t>
            </a:r>
          </a:p>
        </p:txBody>
      </p:sp>
      <p:sp>
        <p:nvSpPr>
          <p:cNvPr id="7" name="Title 1">
            <a:extLst>
              <a:ext uri="{FF2B5EF4-FFF2-40B4-BE49-F238E27FC236}">
                <a16:creationId xmlns:a16="http://schemas.microsoft.com/office/drawing/2014/main" id="{D9D9EB5D-5A4A-4E68-A883-342B08058047}"/>
              </a:ext>
            </a:extLst>
          </p:cNvPr>
          <p:cNvSpPr>
            <a:spLocks noGrp="1"/>
          </p:cNvSpPr>
          <p:nvPr>
            <p:ph type="title"/>
          </p:nvPr>
        </p:nvSpPr>
        <p:spPr>
          <a:xfrm>
            <a:off x="1261872" y="365760"/>
            <a:ext cx="9692640" cy="752921"/>
          </a:xfrm>
        </p:spPr>
        <p:txBody>
          <a:bodyPr anchor="t"/>
          <a:lstStyle/>
          <a:p>
            <a:r>
              <a:rPr lang="en-US" dirty="0"/>
              <a:t>Interview templates</a:t>
            </a:r>
          </a:p>
        </p:txBody>
      </p:sp>
      <p:sp>
        <p:nvSpPr>
          <p:cNvPr id="10" name="Text Placeholder 2">
            <a:extLst>
              <a:ext uri="{FF2B5EF4-FFF2-40B4-BE49-F238E27FC236}">
                <a16:creationId xmlns:a16="http://schemas.microsoft.com/office/drawing/2014/main" id="{FC6102BC-6A98-47D1-B843-D8D52901BC85}"/>
              </a:ext>
            </a:extLst>
          </p:cNvPr>
          <p:cNvSpPr txBox="1">
            <a:spLocks noChangeAspect="1"/>
          </p:cNvSpPr>
          <p:nvPr/>
        </p:nvSpPr>
        <p:spPr>
          <a:xfrm>
            <a:off x="246693" y="1383405"/>
            <a:ext cx="3465511" cy="565797"/>
          </a:xfrm>
          <a:prstGeom prst="rect">
            <a:avLst/>
          </a:prstGeom>
          <a:ln>
            <a:solidFill>
              <a:schemeClr val="tx1">
                <a:lumMod val="50000"/>
                <a:lumOff val="50000"/>
              </a:schemeClr>
            </a:solidFill>
          </a:ln>
        </p:spPr>
        <p:txBody>
          <a:bodyPr vert="horz" lIns="91440" tIns="45720" rIns="91440" bIns="45720" rtlCol="0" anchor="ctr">
            <a:normAutofit/>
          </a:bodyPr>
          <a:lstStyle>
            <a:lvl1pPr marL="0" indent="0" algn="l" defTabSz="914400" rtl="0" eaLnBrk="1" latinLnBrk="0" hangingPunct="1">
              <a:lnSpc>
                <a:spcPct val="95000"/>
              </a:lnSpc>
              <a:spcBef>
                <a:spcPts val="0"/>
              </a:spcBef>
              <a:spcAft>
                <a:spcPts val="200"/>
              </a:spcAft>
              <a:buClr>
                <a:schemeClr val="accent1"/>
              </a:buClr>
              <a:buSzPct val="80000"/>
              <a:buFont typeface="Arial" pitchFamily="34" charset="0"/>
              <a:buNone/>
              <a:defRPr sz="2000" b="0" kern="1200" spc="10" baseline="0">
                <a:solidFill>
                  <a:schemeClr val="tx2"/>
                </a:solidFill>
                <a:latin typeface="+mn-lt"/>
                <a:ea typeface="+mn-ea"/>
                <a:cs typeface="+mn-cs"/>
              </a:defRPr>
            </a:lvl1pPr>
            <a:lvl2pPr marL="457200" indent="0" algn="l" defTabSz="914400" rtl="0" eaLnBrk="1" latinLnBrk="0" hangingPunct="1">
              <a:lnSpc>
                <a:spcPct val="90000"/>
              </a:lnSpc>
              <a:spcBef>
                <a:spcPts val="300"/>
              </a:spcBef>
              <a:spcAft>
                <a:spcPts val="300"/>
              </a:spcAft>
              <a:buClr>
                <a:schemeClr val="accent1"/>
              </a:buClr>
              <a:buFont typeface="Wingdings 2" pitchFamily="18" charset="2"/>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lnSpc>
                <a:spcPct val="90000"/>
              </a:lnSpc>
              <a:spcBef>
                <a:spcPts val="300"/>
              </a:spcBef>
              <a:spcAft>
                <a:spcPts val="300"/>
              </a:spcAft>
              <a:buClr>
                <a:schemeClr val="accent1"/>
              </a:buClr>
              <a:buFont typeface="Wingdings 2" pitchFamily="18" charset="2"/>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lnSpc>
                <a:spcPct val="90000"/>
              </a:lnSpc>
              <a:spcBef>
                <a:spcPts val="300"/>
              </a:spcBef>
              <a:spcAft>
                <a:spcPts val="300"/>
              </a:spcAft>
              <a:buClr>
                <a:schemeClr val="accent1"/>
              </a:buClr>
              <a:buFont typeface="Wingdings 2" pitchFamily="18" charset="2"/>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lnSpc>
                <a:spcPct val="90000"/>
              </a:lnSpc>
              <a:spcBef>
                <a:spcPts val="300"/>
              </a:spcBef>
              <a:spcAft>
                <a:spcPts val="300"/>
              </a:spcAft>
              <a:buClr>
                <a:schemeClr val="accent1"/>
              </a:buClr>
              <a:buFont typeface="Wingdings 2" pitchFamily="18" charset="2"/>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lnSpc>
                <a:spcPct val="90000"/>
              </a:lnSpc>
              <a:spcBef>
                <a:spcPts val="300"/>
              </a:spcBef>
              <a:spcAft>
                <a:spcPts val="300"/>
              </a:spcAft>
              <a:buClr>
                <a:schemeClr val="accent1"/>
              </a:buClr>
              <a:buFont typeface="Wingdings 2" pitchFamily="18" charset="2"/>
              <a:buNone/>
              <a:defRPr sz="1600" b="1" kern="1200">
                <a:solidFill>
                  <a:schemeClr val="tx1">
                    <a:lumMod val="85000"/>
                    <a:lumOff val="15000"/>
                  </a:schemeClr>
                </a:solidFill>
                <a:latin typeface="+mn-lt"/>
                <a:ea typeface="+mn-ea"/>
                <a:cs typeface="+mn-cs"/>
              </a:defRPr>
            </a:lvl6pPr>
            <a:lvl7pPr marL="2743200" indent="0" algn="l" defTabSz="914400" rtl="0" eaLnBrk="1" latinLnBrk="0" hangingPunct="1">
              <a:lnSpc>
                <a:spcPct val="90000"/>
              </a:lnSpc>
              <a:spcBef>
                <a:spcPts val="300"/>
              </a:spcBef>
              <a:spcAft>
                <a:spcPts val="300"/>
              </a:spcAft>
              <a:buClr>
                <a:schemeClr val="accent1"/>
              </a:buClr>
              <a:buFont typeface="Wingdings 2" pitchFamily="18" charset="2"/>
              <a:buNone/>
              <a:defRPr sz="1600" b="1" kern="1200">
                <a:solidFill>
                  <a:schemeClr val="tx1">
                    <a:lumMod val="85000"/>
                    <a:lumOff val="15000"/>
                  </a:schemeClr>
                </a:solidFill>
                <a:latin typeface="+mn-lt"/>
                <a:ea typeface="+mn-ea"/>
                <a:cs typeface="+mn-cs"/>
              </a:defRPr>
            </a:lvl7pPr>
            <a:lvl8pPr marL="3200400" indent="0" algn="l" defTabSz="914400" rtl="0" eaLnBrk="1" latinLnBrk="0" hangingPunct="1">
              <a:lnSpc>
                <a:spcPct val="90000"/>
              </a:lnSpc>
              <a:spcBef>
                <a:spcPts val="300"/>
              </a:spcBef>
              <a:spcAft>
                <a:spcPts val="300"/>
              </a:spcAft>
              <a:buClr>
                <a:schemeClr val="accent1"/>
              </a:buClr>
              <a:buFont typeface="Wingdings 2" pitchFamily="18" charset="2"/>
              <a:buNone/>
              <a:defRPr sz="1600" b="1" kern="1200">
                <a:solidFill>
                  <a:schemeClr val="tx1">
                    <a:lumMod val="85000"/>
                    <a:lumOff val="15000"/>
                  </a:schemeClr>
                </a:solidFill>
                <a:latin typeface="+mn-lt"/>
                <a:ea typeface="+mn-ea"/>
                <a:cs typeface="+mn-cs"/>
              </a:defRPr>
            </a:lvl8pPr>
            <a:lvl9pPr marL="3657600" indent="0" algn="l" defTabSz="914400" rtl="0" eaLnBrk="1" latinLnBrk="0" hangingPunct="1">
              <a:lnSpc>
                <a:spcPct val="90000"/>
              </a:lnSpc>
              <a:spcBef>
                <a:spcPts val="300"/>
              </a:spcBef>
              <a:spcAft>
                <a:spcPts val="300"/>
              </a:spcAft>
              <a:buClr>
                <a:schemeClr val="accent1"/>
              </a:buClr>
              <a:buFont typeface="Wingdings 2" pitchFamily="18" charset="2"/>
              <a:buNone/>
              <a:defRPr sz="1600" b="1" kern="1200">
                <a:solidFill>
                  <a:schemeClr val="tx1">
                    <a:lumMod val="85000"/>
                    <a:lumOff val="15000"/>
                  </a:schemeClr>
                </a:solidFill>
                <a:latin typeface="+mn-lt"/>
                <a:ea typeface="+mn-ea"/>
                <a:cs typeface="+mn-cs"/>
              </a:defRPr>
            </a:lvl9pPr>
          </a:lstStyle>
          <a:p>
            <a:pPr algn="ctr"/>
            <a:r>
              <a:rPr lang="en-US" dirty="0">
                <a:solidFill>
                  <a:schemeClr val="tx1"/>
                </a:solidFill>
              </a:rPr>
              <a:t>Common Points</a:t>
            </a:r>
          </a:p>
        </p:txBody>
      </p:sp>
      <p:sp>
        <p:nvSpPr>
          <p:cNvPr id="11" name="Content Placeholder 3">
            <a:extLst>
              <a:ext uri="{FF2B5EF4-FFF2-40B4-BE49-F238E27FC236}">
                <a16:creationId xmlns:a16="http://schemas.microsoft.com/office/drawing/2014/main" id="{403C9011-D652-427C-AA52-5E8D651D0868}"/>
              </a:ext>
            </a:extLst>
          </p:cNvPr>
          <p:cNvSpPr txBox="1">
            <a:spLocks noChangeAspect="1"/>
          </p:cNvSpPr>
          <p:nvPr/>
        </p:nvSpPr>
        <p:spPr>
          <a:xfrm>
            <a:off x="246693" y="2094978"/>
            <a:ext cx="3465510" cy="4397261"/>
          </a:xfrm>
          <a:prstGeom prst="rect">
            <a:avLst/>
          </a:prstGeom>
          <a:ln>
            <a:solidFill>
              <a:schemeClr val="tx1">
                <a:lumMod val="50000"/>
                <a:lumOff val="50000"/>
              </a:schemeClr>
            </a:solidFill>
          </a:ln>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a:buFont typeface="Wingdings" panose="05000000000000000000" pitchFamily="2" charset="2"/>
              <a:buChar char="§"/>
            </a:pPr>
            <a:r>
              <a:rPr lang="en-US" dirty="0"/>
              <a:t>Home Characterization</a:t>
            </a:r>
          </a:p>
          <a:p>
            <a:pPr>
              <a:buFont typeface="Wingdings" panose="05000000000000000000" pitchFamily="2" charset="2"/>
              <a:buChar char="§"/>
            </a:pPr>
            <a:r>
              <a:rPr lang="en-US" dirty="0"/>
              <a:t>Home Appliances</a:t>
            </a:r>
          </a:p>
          <a:p>
            <a:pPr>
              <a:buFont typeface="Wingdings" panose="05000000000000000000" pitchFamily="2" charset="2"/>
              <a:buChar char="§"/>
            </a:pPr>
            <a:r>
              <a:rPr lang="en-US" dirty="0"/>
              <a:t>HVAC Systems</a:t>
            </a:r>
          </a:p>
          <a:p>
            <a:pPr>
              <a:buFont typeface="Wingdings" panose="05000000000000000000" pitchFamily="2" charset="2"/>
              <a:buChar char="§"/>
            </a:pPr>
            <a:r>
              <a:rPr lang="en-US" dirty="0"/>
              <a:t>Lighting</a:t>
            </a:r>
          </a:p>
        </p:txBody>
      </p:sp>
      <p:sp>
        <p:nvSpPr>
          <p:cNvPr id="12" name="Freeform 5">
            <a:extLst>
              <a:ext uri="{FF2B5EF4-FFF2-40B4-BE49-F238E27FC236}">
                <a16:creationId xmlns:a16="http://schemas.microsoft.com/office/drawing/2014/main" id="{BC38E1E6-E8E1-46C0-982B-A1964889A4EC}"/>
              </a:ext>
            </a:extLst>
          </p:cNvPr>
          <p:cNvSpPr>
            <a:spLocks noChangeAspect="1" noEditPoints="1"/>
          </p:cNvSpPr>
          <p:nvPr/>
        </p:nvSpPr>
        <p:spPr bwMode="auto">
          <a:xfrm>
            <a:off x="1539808" y="5187705"/>
            <a:ext cx="879279" cy="573780"/>
          </a:xfrm>
          <a:custGeom>
            <a:avLst/>
            <a:gdLst>
              <a:gd name="T0" fmla="*/ 3969 w 3969"/>
              <a:gd name="T1" fmla="*/ 1112 h 2590"/>
              <a:gd name="T2" fmla="*/ 2708 w 3969"/>
              <a:gd name="T3" fmla="*/ 0 h 2590"/>
              <a:gd name="T4" fmla="*/ 1111 w 3969"/>
              <a:gd name="T5" fmla="*/ 0 h 2590"/>
              <a:gd name="T6" fmla="*/ 0 w 3969"/>
              <a:gd name="T7" fmla="*/ 1094 h 2590"/>
              <a:gd name="T8" fmla="*/ 376 w 3969"/>
              <a:gd name="T9" fmla="*/ 1094 h 2590"/>
              <a:gd name="T10" fmla="*/ 376 w 3969"/>
              <a:gd name="T11" fmla="*/ 2589 h 2590"/>
              <a:gd name="T12" fmla="*/ 1595 w 3969"/>
              <a:gd name="T13" fmla="*/ 2589 h 2590"/>
              <a:gd name="T14" fmla="*/ 1594 w 3969"/>
              <a:gd name="T15" fmla="*/ 1264 h 2590"/>
              <a:gd name="T16" fmla="*/ 906 w 3969"/>
              <a:gd name="T17" fmla="*/ 1264 h 2590"/>
              <a:gd name="T18" fmla="*/ 906 w 3969"/>
              <a:gd name="T19" fmla="*/ 1094 h 2590"/>
              <a:gd name="T20" fmla="*/ 1845 w 3969"/>
              <a:gd name="T21" fmla="*/ 1094 h 2590"/>
              <a:gd name="T22" fmla="*/ 2605 w 3969"/>
              <a:gd name="T23" fmla="*/ 139 h 2590"/>
              <a:gd name="T24" fmla="*/ 3512 w 3969"/>
              <a:gd name="T25" fmla="*/ 940 h 2590"/>
              <a:gd name="T26" fmla="*/ 3311 w 3969"/>
              <a:gd name="T27" fmla="*/ 940 h 2590"/>
              <a:gd name="T28" fmla="*/ 2619 w 3969"/>
              <a:gd name="T29" fmla="*/ 312 h 2590"/>
              <a:gd name="T30" fmla="*/ 2561 w 3969"/>
              <a:gd name="T31" fmla="*/ 376 h 2590"/>
              <a:gd name="T32" fmla="*/ 3277 w 3969"/>
              <a:gd name="T33" fmla="*/ 1025 h 2590"/>
              <a:gd name="T34" fmla="*/ 3277 w 3969"/>
              <a:gd name="T35" fmla="*/ 2590 h 2590"/>
              <a:gd name="T36" fmla="*/ 3449 w 3969"/>
              <a:gd name="T37" fmla="*/ 2590 h 2590"/>
              <a:gd name="T38" fmla="*/ 3449 w 3969"/>
              <a:gd name="T39" fmla="*/ 1112 h 2590"/>
              <a:gd name="T40" fmla="*/ 3969 w 3969"/>
              <a:gd name="T41" fmla="*/ 1112 h 2590"/>
              <a:gd name="T42" fmla="*/ 1700 w 3969"/>
              <a:gd name="T43" fmla="*/ 369 h 2590"/>
              <a:gd name="T44" fmla="*/ 1520 w 3969"/>
              <a:gd name="T45" fmla="*/ 592 h 2590"/>
              <a:gd name="T46" fmla="*/ 1520 w 3969"/>
              <a:gd name="T47" fmla="*/ 296 h 2590"/>
              <a:gd name="T48" fmla="*/ 1295 w 3969"/>
              <a:gd name="T49" fmla="*/ 296 h 2590"/>
              <a:gd name="T50" fmla="*/ 1432 w 3969"/>
              <a:gd name="T51" fmla="*/ 158 h 2590"/>
              <a:gd name="T52" fmla="*/ 1700 w 3969"/>
              <a:gd name="T53" fmla="*/ 158 h 2590"/>
              <a:gd name="T54" fmla="*/ 1700 w 3969"/>
              <a:gd name="T55" fmla="*/ 369 h 2590"/>
              <a:gd name="T56" fmla="*/ 2370 w 3969"/>
              <a:gd name="T57" fmla="*/ 2589 h 2590"/>
              <a:gd name="T58" fmla="*/ 2772 w 3969"/>
              <a:gd name="T59" fmla="*/ 2589 h 2590"/>
              <a:gd name="T60" fmla="*/ 2772 w 3969"/>
              <a:gd name="T61" fmla="*/ 1881 h 2590"/>
              <a:gd name="T62" fmla="*/ 2370 w 3969"/>
              <a:gd name="T63" fmla="*/ 1881 h 2590"/>
              <a:gd name="T64" fmla="*/ 2370 w 3969"/>
              <a:gd name="T65" fmla="*/ 2589 h 2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9" h="2590">
                <a:moveTo>
                  <a:pt x="3969" y="1112"/>
                </a:moveTo>
                <a:lnTo>
                  <a:pt x="2708" y="0"/>
                </a:lnTo>
                <a:lnTo>
                  <a:pt x="1111" y="0"/>
                </a:lnTo>
                <a:lnTo>
                  <a:pt x="0" y="1094"/>
                </a:lnTo>
                <a:lnTo>
                  <a:pt x="376" y="1094"/>
                </a:lnTo>
                <a:lnTo>
                  <a:pt x="376" y="2589"/>
                </a:lnTo>
                <a:lnTo>
                  <a:pt x="1595" y="2589"/>
                </a:lnTo>
                <a:lnTo>
                  <a:pt x="1594" y="1264"/>
                </a:lnTo>
                <a:lnTo>
                  <a:pt x="906" y="1264"/>
                </a:lnTo>
                <a:lnTo>
                  <a:pt x="906" y="1094"/>
                </a:lnTo>
                <a:lnTo>
                  <a:pt x="1845" y="1094"/>
                </a:lnTo>
                <a:lnTo>
                  <a:pt x="2605" y="139"/>
                </a:lnTo>
                <a:lnTo>
                  <a:pt x="3512" y="940"/>
                </a:lnTo>
                <a:lnTo>
                  <a:pt x="3311" y="940"/>
                </a:lnTo>
                <a:lnTo>
                  <a:pt x="2619" y="312"/>
                </a:lnTo>
                <a:lnTo>
                  <a:pt x="2561" y="376"/>
                </a:lnTo>
                <a:lnTo>
                  <a:pt x="3277" y="1025"/>
                </a:lnTo>
                <a:lnTo>
                  <a:pt x="3277" y="2590"/>
                </a:lnTo>
                <a:lnTo>
                  <a:pt x="3449" y="2590"/>
                </a:lnTo>
                <a:lnTo>
                  <a:pt x="3449" y="1112"/>
                </a:lnTo>
                <a:lnTo>
                  <a:pt x="3969" y="1112"/>
                </a:lnTo>
                <a:close/>
                <a:moveTo>
                  <a:pt x="1700" y="369"/>
                </a:moveTo>
                <a:lnTo>
                  <a:pt x="1520" y="592"/>
                </a:lnTo>
                <a:lnTo>
                  <a:pt x="1520" y="296"/>
                </a:lnTo>
                <a:lnTo>
                  <a:pt x="1295" y="296"/>
                </a:lnTo>
                <a:lnTo>
                  <a:pt x="1432" y="158"/>
                </a:lnTo>
                <a:lnTo>
                  <a:pt x="1700" y="158"/>
                </a:lnTo>
                <a:lnTo>
                  <a:pt x="1700" y="369"/>
                </a:lnTo>
                <a:close/>
                <a:moveTo>
                  <a:pt x="2370" y="2589"/>
                </a:moveTo>
                <a:lnTo>
                  <a:pt x="2772" y="2589"/>
                </a:lnTo>
                <a:lnTo>
                  <a:pt x="2772" y="1881"/>
                </a:lnTo>
                <a:lnTo>
                  <a:pt x="2370" y="1881"/>
                </a:lnTo>
                <a:lnTo>
                  <a:pt x="2370" y="2589"/>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de-DE"/>
          </a:p>
        </p:txBody>
      </p:sp>
      <p:sp>
        <p:nvSpPr>
          <p:cNvPr id="13" name="Freeform 158">
            <a:extLst>
              <a:ext uri="{FF2B5EF4-FFF2-40B4-BE49-F238E27FC236}">
                <a16:creationId xmlns:a16="http://schemas.microsoft.com/office/drawing/2014/main" id="{0228D623-0F0A-4A43-B0D8-CA2A2A6CE497}"/>
              </a:ext>
            </a:extLst>
          </p:cNvPr>
          <p:cNvSpPr>
            <a:spLocks noChangeAspect="1" noEditPoints="1"/>
          </p:cNvSpPr>
          <p:nvPr/>
        </p:nvSpPr>
        <p:spPr bwMode="auto">
          <a:xfrm>
            <a:off x="8760589" y="4893013"/>
            <a:ext cx="928824" cy="868472"/>
          </a:xfrm>
          <a:custGeom>
            <a:avLst/>
            <a:gdLst>
              <a:gd name="T0" fmla="*/ 2147483647 w 5100"/>
              <a:gd name="T1" fmla="*/ 2147483647 h 4763"/>
              <a:gd name="T2" fmla="*/ 2147483647 w 5100"/>
              <a:gd name="T3" fmla="*/ 2147483647 h 4763"/>
              <a:gd name="T4" fmla="*/ 2147483647 w 5100"/>
              <a:gd name="T5" fmla="*/ 2147483647 h 4763"/>
              <a:gd name="T6" fmla="*/ 2147483647 w 5100"/>
              <a:gd name="T7" fmla="*/ 2147483647 h 4763"/>
              <a:gd name="T8" fmla="*/ 2147483647 w 5100"/>
              <a:gd name="T9" fmla="*/ 2147483647 h 4763"/>
              <a:gd name="T10" fmla="*/ 2147483647 w 5100"/>
              <a:gd name="T11" fmla="*/ 2147483647 h 4763"/>
              <a:gd name="T12" fmla="*/ 2147483647 w 5100"/>
              <a:gd name="T13" fmla="*/ 2147483647 h 4763"/>
              <a:gd name="T14" fmla="*/ 2147483647 w 5100"/>
              <a:gd name="T15" fmla="*/ 2147483647 h 4763"/>
              <a:gd name="T16" fmla="*/ 2147483647 w 5100"/>
              <a:gd name="T17" fmla="*/ 2147483647 h 4763"/>
              <a:gd name="T18" fmla="*/ 2147483647 w 5100"/>
              <a:gd name="T19" fmla="*/ 2147483647 h 4763"/>
              <a:gd name="T20" fmla="*/ 2147483647 w 5100"/>
              <a:gd name="T21" fmla="*/ 2147483647 h 4763"/>
              <a:gd name="T22" fmla="*/ 2147483647 w 5100"/>
              <a:gd name="T23" fmla="*/ 2147483647 h 4763"/>
              <a:gd name="T24" fmla="*/ 2147483647 w 5100"/>
              <a:gd name="T25" fmla="*/ 2147483647 h 4763"/>
              <a:gd name="T26" fmla="*/ 2147483647 w 5100"/>
              <a:gd name="T27" fmla="*/ 2147483647 h 4763"/>
              <a:gd name="T28" fmla="*/ 2147483647 w 5100"/>
              <a:gd name="T29" fmla="*/ 2147483647 h 4763"/>
              <a:gd name="T30" fmla="*/ 2147483647 w 5100"/>
              <a:gd name="T31" fmla="*/ 2147483647 h 4763"/>
              <a:gd name="T32" fmla="*/ 2147483647 w 5100"/>
              <a:gd name="T33" fmla="*/ 2147483647 h 4763"/>
              <a:gd name="T34" fmla="*/ 2147483647 w 5100"/>
              <a:gd name="T35" fmla="*/ 2147483647 h 4763"/>
              <a:gd name="T36" fmla="*/ 2147483647 w 5100"/>
              <a:gd name="T37" fmla="*/ 2147483647 h 4763"/>
              <a:gd name="T38" fmla="*/ 0 w 5100"/>
              <a:gd name="T39" fmla="*/ 2147483647 h 4763"/>
              <a:gd name="T40" fmla="*/ 2147483647 w 5100"/>
              <a:gd name="T41" fmla="*/ 2147483647 h 4763"/>
              <a:gd name="T42" fmla="*/ 2147483647 w 5100"/>
              <a:gd name="T43" fmla="*/ 2147483647 h 4763"/>
              <a:gd name="T44" fmla="*/ 2147483647 w 5100"/>
              <a:gd name="T45" fmla="*/ 2147483647 h 4763"/>
              <a:gd name="T46" fmla="*/ 2147483647 w 5100"/>
              <a:gd name="T47" fmla="*/ 2147483647 h 4763"/>
              <a:gd name="T48" fmla="*/ 2147483647 w 5100"/>
              <a:gd name="T49" fmla="*/ 2147483647 h 4763"/>
              <a:gd name="T50" fmla="*/ 2147483647 w 5100"/>
              <a:gd name="T51" fmla="*/ 2147483647 h 4763"/>
              <a:gd name="T52" fmla="*/ 2147483647 w 5100"/>
              <a:gd name="T53" fmla="*/ 2147483647 h 4763"/>
              <a:gd name="T54" fmla="*/ 2147483647 w 5100"/>
              <a:gd name="T55" fmla="*/ 2147483647 h 4763"/>
              <a:gd name="T56" fmla="*/ 2147483647 w 5100"/>
              <a:gd name="T57" fmla="*/ 2147483647 h 4763"/>
              <a:gd name="T58" fmla="*/ 2147483647 w 5100"/>
              <a:gd name="T59" fmla="*/ 2147483647 h 4763"/>
              <a:gd name="T60" fmla="*/ 2147483647 w 5100"/>
              <a:gd name="T61" fmla="*/ 2147483647 h 4763"/>
              <a:gd name="T62" fmla="*/ 2147483647 w 5100"/>
              <a:gd name="T63" fmla="*/ 2147483647 h 4763"/>
              <a:gd name="T64" fmla="*/ 2147483647 w 5100"/>
              <a:gd name="T65" fmla="*/ 2147483647 h 4763"/>
              <a:gd name="T66" fmla="*/ 2147483647 w 5100"/>
              <a:gd name="T67" fmla="*/ 2147483647 h 4763"/>
              <a:gd name="T68" fmla="*/ 2147483647 w 5100"/>
              <a:gd name="T69" fmla="*/ 2147483647 h 4763"/>
              <a:gd name="T70" fmla="*/ 2147483647 w 5100"/>
              <a:gd name="T71" fmla="*/ 2147483647 h 4763"/>
              <a:gd name="T72" fmla="*/ 2147483647 w 5100"/>
              <a:gd name="T73" fmla="*/ 2147483647 h 4763"/>
              <a:gd name="T74" fmla="*/ 2147483647 w 5100"/>
              <a:gd name="T75" fmla="*/ 2147483647 h 4763"/>
              <a:gd name="T76" fmla="*/ 2147483647 w 5100"/>
              <a:gd name="T77" fmla="*/ 2147483647 h 4763"/>
              <a:gd name="T78" fmla="*/ 2147483647 w 5100"/>
              <a:gd name="T79" fmla="*/ 2147483647 h 4763"/>
              <a:gd name="T80" fmla="*/ 2147483647 w 5100"/>
              <a:gd name="T81" fmla="*/ 2147483647 h 4763"/>
              <a:gd name="T82" fmla="*/ 2147483647 w 5100"/>
              <a:gd name="T83" fmla="*/ 2147483647 h 4763"/>
              <a:gd name="T84" fmla="*/ 2147483647 w 5100"/>
              <a:gd name="T85" fmla="*/ 2147483647 h 4763"/>
              <a:gd name="T86" fmla="*/ 2147483647 w 5100"/>
              <a:gd name="T87" fmla="*/ 2147483647 h 4763"/>
              <a:gd name="T88" fmla="*/ 2147483647 w 5100"/>
              <a:gd name="T89" fmla="*/ 2147483647 h 4763"/>
              <a:gd name="T90" fmla="*/ 2147483647 w 5100"/>
              <a:gd name="T91" fmla="*/ 2147483647 h 4763"/>
              <a:gd name="T92" fmla="*/ 2147483647 w 5100"/>
              <a:gd name="T93" fmla="*/ 2147483647 h 4763"/>
              <a:gd name="T94" fmla="*/ 2147483647 w 5100"/>
              <a:gd name="T95" fmla="*/ 2147483647 h 4763"/>
              <a:gd name="T96" fmla="*/ 2147483647 w 5100"/>
              <a:gd name="T97" fmla="*/ 2147483647 h 4763"/>
              <a:gd name="T98" fmla="*/ 2147483647 w 5100"/>
              <a:gd name="T99" fmla="*/ 2147483647 h 4763"/>
              <a:gd name="T100" fmla="*/ 2147483647 w 5100"/>
              <a:gd name="T101" fmla="*/ 2147483647 h 4763"/>
              <a:gd name="T102" fmla="*/ 2147483647 w 5100"/>
              <a:gd name="T103" fmla="*/ 2147483647 h 4763"/>
              <a:gd name="T104" fmla="*/ 2147483647 w 5100"/>
              <a:gd name="T105" fmla="*/ 2147483647 h 4763"/>
              <a:gd name="T106" fmla="*/ 2147483647 w 5100"/>
              <a:gd name="T107" fmla="*/ 2147483647 h 4763"/>
              <a:gd name="T108" fmla="*/ 2147483647 w 5100"/>
              <a:gd name="T109" fmla="*/ 2147483647 h 4763"/>
              <a:gd name="T110" fmla="*/ 2147483647 w 5100"/>
              <a:gd name="T111" fmla="*/ 2147483647 h 4763"/>
              <a:gd name="T112" fmla="*/ 2147483647 w 5100"/>
              <a:gd name="T113" fmla="*/ 2147483647 h 4763"/>
              <a:gd name="T114" fmla="*/ 2147483647 w 5100"/>
              <a:gd name="T115" fmla="*/ 2147483647 h 47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100"/>
              <a:gd name="T175" fmla="*/ 0 h 4763"/>
              <a:gd name="T176" fmla="*/ 5100 w 5100"/>
              <a:gd name="T177" fmla="*/ 4763 h 47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100" h="4763">
                <a:moveTo>
                  <a:pt x="752" y="3651"/>
                </a:moveTo>
                <a:lnTo>
                  <a:pt x="752" y="4544"/>
                </a:lnTo>
                <a:lnTo>
                  <a:pt x="551" y="4544"/>
                </a:lnTo>
                <a:lnTo>
                  <a:pt x="551" y="3651"/>
                </a:lnTo>
                <a:lnTo>
                  <a:pt x="752" y="3651"/>
                </a:lnTo>
                <a:close/>
                <a:moveTo>
                  <a:pt x="4398" y="3651"/>
                </a:moveTo>
                <a:lnTo>
                  <a:pt x="4398" y="4544"/>
                </a:lnTo>
                <a:lnTo>
                  <a:pt x="4197" y="4544"/>
                </a:lnTo>
                <a:lnTo>
                  <a:pt x="4197" y="3651"/>
                </a:lnTo>
                <a:lnTo>
                  <a:pt x="4398" y="3651"/>
                </a:lnTo>
                <a:close/>
                <a:moveTo>
                  <a:pt x="1170" y="1566"/>
                </a:moveTo>
                <a:lnTo>
                  <a:pt x="1170" y="1321"/>
                </a:lnTo>
                <a:lnTo>
                  <a:pt x="1825" y="1321"/>
                </a:lnTo>
                <a:lnTo>
                  <a:pt x="1825" y="1566"/>
                </a:lnTo>
                <a:lnTo>
                  <a:pt x="1724" y="1566"/>
                </a:lnTo>
                <a:lnTo>
                  <a:pt x="1724" y="1421"/>
                </a:lnTo>
                <a:lnTo>
                  <a:pt x="1270" y="1421"/>
                </a:lnTo>
                <a:lnTo>
                  <a:pt x="1270" y="1566"/>
                </a:lnTo>
                <a:lnTo>
                  <a:pt x="1170" y="1566"/>
                </a:lnTo>
                <a:close/>
                <a:moveTo>
                  <a:pt x="263" y="3530"/>
                </a:moveTo>
                <a:lnTo>
                  <a:pt x="997" y="1683"/>
                </a:lnTo>
                <a:lnTo>
                  <a:pt x="3827" y="1683"/>
                </a:lnTo>
                <a:lnTo>
                  <a:pt x="4686" y="3530"/>
                </a:lnTo>
                <a:lnTo>
                  <a:pt x="263" y="3530"/>
                </a:lnTo>
                <a:close/>
                <a:moveTo>
                  <a:pt x="514" y="3445"/>
                </a:moveTo>
                <a:lnTo>
                  <a:pt x="4425" y="3445"/>
                </a:lnTo>
                <a:lnTo>
                  <a:pt x="4291" y="3158"/>
                </a:lnTo>
                <a:lnTo>
                  <a:pt x="3850" y="3158"/>
                </a:lnTo>
                <a:lnTo>
                  <a:pt x="3894" y="3263"/>
                </a:lnTo>
                <a:lnTo>
                  <a:pt x="1068" y="3263"/>
                </a:lnTo>
                <a:lnTo>
                  <a:pt x="1553" y="1892"/>
                </a:lnTo>
                <a:lnTo>
                  <a:pt x="3313" y="1892"/>
                </a:lnTo>
                <a:lnTo>
                  <a:pt x="3768" y="2967"/>
                </a:lnTo>
                <a:lnTo>
                  <a:pt x="3660" y="2967"/>
                </a:lnTo>
                <a:lnTo>
                  <a:pt x="3542" y="2690"/>
                </a:lnTo>
                <a:lnTo>
                  <a:pt x="3080" y="2690"/>
                </a:lnTo>
                <a:lnTo>
                  <a:pt x="3188" y="3162"/>
                </a:lnTo>
                <a:lnTo>
                  <a:pt x="3742" y="3162"/>
                </a:lnTo>
                <a:lnTo>
                  <a:pt x="3700" y="3064"/>
                </a:lnTo>
                <a:lnTo>
                  <a:pt x="4247" y="3064"/>
                </a:lnTo>
                <a:lnTo>
                  <a:pt x="3657" y="1796"/>
                </a:lnTo>
                <a:lnTo>
                  <a:pt x="1168" y="1796"/>
                </a:lnTo>
                <a:lnTo>
                  <a:pt x="514" y="3445"/>
                </a:lnTo>
                <a:close/>
                <a:moveTo>
                  <a:pt x="1918" y="2205"/>
                </a:moveTo>
                <a:lnTo>
                  <a:pt x="1952" y="1992"/>
                </a:lnTo>
                <a:lnTo>
                  <a:pt x="1625" y="1992"/>
                </a:lnTo>
                <a:lnTo>
                  <a:pt x="1549" y="2205"/>
                </a:lnTo>
                <a:lnTo>
                  <a:pt x="1918" y="2205"/>
                </a:lnTo>
                <a:close/>
                <a:moveTo>
                  <a:pt x="1856" y="2590"/>
                </a:moveTo>
                <a:lnTo>
                  <a:pt x="1903" y="2305"/>
                </a:lnTo>
                <a:lnTo>
                  <a:pt x="1513" y="2305"/>
                </a:lnTo>
                <a:lnTo>
                  <a:pt x="1412" y="2590"/>
                </a:lnTo>
                <a:lnTo>
                  <a:pt x="1856" y="2590"/>
                </a:lnTo>
                <a:close/>
                <a:moveTo>
                  <a:pt x="1766" y="3162"/>
                </a:moveTo>
                <a:lnTo>
                  <a:pt x="1841" y="2690"/>
                </a:lnTo>
                <a:lnTo>
                  <a:pt x="1377" y="2690"/>
                </a:lnTo>
                <a:lnTo>
                  <a:pt x="1210" y="3162"/>
                </a:lnTo>
                <a:lnTo>
                  <a:pt x="1766" y="3162"/>
                </a:lnTo>
                <a:close/>
                <a:moveTo>
                  <a:pt x="2393" y="2205"/>
                </a:moveTo>
                <a:lnTo>
                  <a:pt x="2386" y="1992"/>
                </a:lnTo>
                <a:lnTo>
                  <a:pt x="2055" y="1992"/>
                </a:lnTo>
                <a:lnTo>
                  <a:pt x="2020" y="2205"/>
                </a:lnTo>
                <a:lnTo>
                  <a:pt x="2393" y="2205"/>
                </a:lnTo>
                <a:close/>
                <a:moveTo>
                  <a:pt x="2406" y="2590"/>
                </a:moveTo>
                <a:lnTo>
                  <a:pt x="2396" y="2305"/>
                </a:lnTo>
                <a:lnTo>
                  <a:pt x="2005" y="2305"/>
                </a:lnTo>
                <a:lnTo>
                  <a:pt x="1960" y="2590"/>
                </a:lnTo>
                <a:lnTo>
                  <a:pt x="2406" y="2590"/>
                </a:lnTo>
                <a:close/>
                <a:moveTo>
                  <a:pt x="2426" y="3162"/>
                </a:moveTo>
                <a:lnTo>
                  <a:pt x="2410" y="2690"/>
                </a:lnTo>
                <a:lnTo>
                  <a:pt x="1943" y="2690"/>
                </a:lnTo>
                <a:lnTo>
                  <a:pt x="1868" y="3162"/>
                </a:lnTo>
                <a:lnTo>
                  <a:pt x="2426" y="3162"/>
                </a:lnTo>
                <a:close/>
                <a:moveTo>
                  <a:pt x="2992" y="2305"/>
                </a:moveTo>
                <a:lnTo>
                  <a:pt x="3057" y="2590"/>
                </a:lnTo>
                <a:lnTo>
                  <a:pt x="3499" y="2590"/>
                </a:lnTo>
                <a:lnTo>
                  <a:pt x="3379" y="2305"/>
                </a:lnTo>
                <a:lnTo>
                  <a:pt x="2992" y="2305"/>
                </a:lnTo>
                <a:close/>
                <a:moveTo>
                  <a:pt x="2920" y="1992"/>
                </a:moveTo>
                <a:lnTo>
                  <a:pt x="2968" y="2205"/>
                </a:lnTo>
                <a:lnTo>
                  <a:pt x="3337" y="2205"/>
                </a:lnTo>
                <a:lnTo>
                  <a:pt x="3246" y="1992"/>
                </a:lnTo>
                <a:lnTo>
                  <a:pt x="2920" y="1992"/>
                </a:lnTo>
                <a:close/>
                <a:moveTo>
                  <a:pt x="2865" y="2205"/>
                </a:moveTo>
                <a:lnTo>
                  <a:pt x="2817" y="1992"/>
                </a:lnTo>
                <a:lnTo>
                  <a:pt x="2486" y="1992"/>
                </a:lnTo>
                <a:lnTo>
                  <a:pt x="2494" y="2205"/>
                </a:lnTo>
                <a:lnTo>
                  <a:pt x="2865" y="2205"/>
                </a:lnTo>
                <a:close/>
                <a:moveTo>
                  <a:pt x="2954" y="2590"/>
                </a:moveTo>
                <a:lnTo>
                  <a:pt x="2889" y="2305"/>
                </a:lnTo>
                <a:lnTo>
                  <a:pt x="2497" y="2305"/>
                </a:lnTo>
                <a:lnTo>
                  <a:pt x="2507" y="2590"/>
                </a:lnTo>
                <a:lnTo>
                  <a:pt x="2954" y="2590"/>
                </a:lnTo>
                <a:close/>
                <a:moveTo>
                  <a:pt x="3085" y="3162"/>
                </a:moveTo>
                <a:lnTo>
                  <a:pt x="2977" y="2690"/>
                </a:lnTo>
                <a:lnTo>
                  <a:pt x="2510" y="2690"/>
                </a:lnTo>
                <a:lnTo>
                  <a:pt x="2527" y="3162"/>
                </a:lnTo>
                <a:lnTo>
                  <a:pt x="3085" y="3162"/>
                </a:lnTo>
                <a:close/>
                <a:moveTo>
                  <a:pt x="5100" y="4763"/>
                </a:moveTo>
                <a:lnTo>
                  <a:pt x="0" y="4763"/>
                </a:lnTo>
                <a:lnTo>
                  <a:pt x="0" y="4665"/>
                </a:lnTo>
                <a:lnTo>
                  <a:pt x="5100" y="4665"/>
                </a:lnTo>
                <a:lnTo>
                  <a:pt x="5100" y="4763"/>
                </a:lnTo>
                <a:close/>
                <a:moveTo>
                  <a:pt x="1846" y="4544"/>
                </a:moveTo>
                <a:lnTo>
                  <a:pt x="1846" y="4311"/>
                </a:lnTo>
                <a:lnTo>
                  <a:pt x="1294" y="3961"/>
                </a:lnTo>
                <a:lnTo>
                  <a:pt x="1294" y="4544"/>
                </a:lnTo>
                <a:lnTo>
                  <a:pt x="1194" y="4544"/>
                </a:lnTo>
                <a:lnTo>
                  <a:pt x="1197" y="3660"/>
                </a:lnTo>
                <a:lnTo>
                  <a:pt x="1946" y="3660"/>
                </a:lnTo>
                <a:lnTo>
                  <a:pt x="1947" y="4544"/>
                </a:lnTo>
                <a:lnTo>
                  <a:pt x="1846" y="4544"/>
                </a:lnTo>
                <a:close/>
                <a:moveTo>
                  <a:pt x="3807" y="3666"/>
                </a:moveTo>
                <a:lnTo>
                  <a:pt x="3807" y="4379"/>
                </a:lnTo>
                <a:lnTo>
                  <a:pt x="2435" y="4379"/>
                </a:lnTo>
                <a:lnTo>
                  <a:pt x="2435" y="3665"/>
                </a:lnTo>
                <a:lnTo>
                  <a:pt x="3807" y="3666"/>
                </a:lnTo>
                <a:close/>
                <a:moveTo>
                  <a:pt x="3191" y="3766"/>
                </a:moveTo>
                <a:lnTo>
                  <a:pt x="3191" y="4279"/>
                </a:lnTo>
                <a:lnTo>
                  <a:pt x="3706" y="4279"/>
                </a:lnTo>
                <a:lnTo>
                  <a:pt x="3706" y="3767"/>
                </a:lnTo>
                <a:lnTo>
                  <a:pt x="3191" y="3766"/>
                </a:lnTo>
                <a:close/>
                <a:moveTo>
                  <a:pt x="3090" y="4279"/>
                </a:moveTo>
                <a:lnTo>
                  <a:pt x="3090" y="3766"/>
                </a:lnTo>
                <a:lnTo>
                  <a:pt x="2536" y="3766"/>
                </a:lnTo>
                <a:lnTo>
                  <a:pt x="2536" y="4279"/>
                </a:lnTo>
                <a:lnTo>
                  <a:pt x="3090" y="4279"/>
                </a:lnTo>
                <a:close/>
                <a:moveTo>
                  <a:pt x="3305" y="377"/>
                </a:moveTo>
                <a:lnTo>
                  <a:pt x="3305" y="377"/>
                </a:lnTo>
                <a:lnTo>
                  <a:pt x="3288" y="379"/>
                </a:lnTo>
                <a:lnTo>
                  <a:pt x="3270" y="381"/>
                </a:lnTo>
                <a:lnTo>
                  <a:pt x="3252" y="386"/>
                </a:lnTo>
                <a:lnTo>
                  <a:pt x="3236" y="391"/>
                </a:lnTo>
                <a:lnTo>
                  <a:pt x="3220" y="399"/>
                </a:lnTo>
                <a:lnTo>
                  <a:pt x="3206" y="408"/>
                </a:lnTo>
                <a:lnTo>
                  <a:pt x="3192" y="419"/>
                </a:lnTo>
                <a:lnTo>
                  <a:pt x="3178" y="430"/>
                </a:lnTo>
                <a:lnTo>
                  <a:pt x="3167" y="443"/>
                </a:lnTo>
                <a:lnTo>
                  <a:pt x="3157" y="457"/>
                </a:lnTo>
                <a:lnTo>
                  <a:pt x="3148" y="472"/>
                </a:lnTo>
                <a:lnTo>
                  <a:pt x="3140" y="487"/>
                </a:lnTo>
                <a:lnTo>
                  <a:pt x="3134" y="503"/>
                </a:lnTo>
                <a:lnTo>
                  <a:pt x="3130" y="521"/>
                </a:lnTo>
                <a:lnTo>
                  <a:pt x="3127" y="538"/>
                </a:lnTo>
                <a:lnTo>
                  <a:pt x="3127" y="557"/>
                </a:lnTo>
                <a:lnTo>
                  <a:pt x="3127" y="576"/>
                </a:lnTo>
                <a:lnTo>
                  <a:pt x="3130" y="594"/>
                </a:lnTo>
                <a:lnTo>
                  <a:pt x="3134" y="610"/>
                </a:lnTo>
                <a:lnTo>
                  <a:pt x="3140" y="626"/>
                </a:lnTo>
                <a:lnTo>
                  <a:pt x="3148" y="643"/>
                </a:lnTo>
                <a:lnTo>
                  <a:pt x="3157" y="658"/>
                </a:lnTo>
                <a:lnTo>
                  <a:pt x="3167" y="672"/>
                </a:lnTo>
                <a:lnTo>
                  <a:pt x="3178" y="684"/>
                </a:lnTo>
                <a:lnTo>
                  <a:pt x="3192" y="696"/>
                </a:lnTo>
                <a:lnTo>
                  <a:pt x="3206" y="706"/>
                </a:lnTo>
                <a:lnTo>
                  <a:pt x="3220" y="714"/>
                </a:lnTo>
                <a:lnTo>
                  <a:pt x="3236" y="722"/>
                </a:lnTo>
                <a:lnTo>
                  <a:pt x="3252" y="728"/>
                </a:lnTo>
                <a:lnTo>
                  <a:pt x="3270" y="733"/>
                </a:lnTo>
                <a:lnTo>
                  <a:pt x="3288" y="736"/>
                </a:lnTo>
                <a:lnTo>
                  <a:pt x="3305" y="737"/>
                </a:lnTo>
                <a:lnTo>
                  <a:pt x="3324" y="736"/>
                </a:lnTo>
                <a:lnTo>
                  <a:pt x="3342" y="733"/>
                </a:lnTo>
                <a:lnTo>
                  <a:pt x="3359" y="728"/>
                </a:lnTo>
                <a:lnTo>
                  <a:pt x="3376" y="722"/>
                </a:lnTo>
                <a:lnTo>
                  <a:pt x="3391" y="714"/>
                </a:lnTo>
                <a:lnTo>
                  <a:pt x="3406" y="706"/>
                </a:lnTo>
                <a:lnTo>
                  <a:pt x="3420" y="696"/>
                </a:lnTo>
                <a:lnTo>
                  <a:pt x="3432" y="684"/>
                </a:lnTo>
                <a:lnTo>
                  <a:pt x="3445" y="672"/>
                </a:lnTo>
                <a:lnTo>
                  <a:pt x="3455" y="658"/>
                </a:lnTo>
                <a:lnTo>
                  <a:pt x="3464" y="643"/>
                </a:lnTo>
                <a:lnTo>
                  <a:pt x="3471" y="626"/>
                </a:lnTo>
                <a:lnTo>
                  <a:pt x="3478" y="610"/>
                </a:lnTo>
                <a:lnTo>
                  <a:pt x="3481" y="594"/>
                </a:lnTo>
                <a:lnTo>
                  <a:pt x="3484" y="576"/>
                </a:lnTo>
                <a:lnTo>
                  <a:pt x="3485" y="557"/>
                </a:lnTo>
                <a:lnTo>
                  <a:pt x="3484" y="538"/>
                </a:lnTo>
                <a:lnTo>
                  <a:pt x="3481" y="521"/>
                </a:lnTo>
                <a:lnTo>
                  <a:pt x="3478" y="503"/>
                </a:lnTo>
                <a:lnTo>
                  <a:pt x="3471" y="487"/>
                </a:lnTo>
                <a:lnTo>
                  <a:pt x="3464" y="472"/>
                </a:lnTo>
                <a:lnTo>
                  <a:pt x="3455" y="457"/>
                </a:lnTo>
                <a:lnTo>
                  <a:pt x="3445" y="443"/>
                </a:lnTo>
                <a:lnTo>
                  <a:pt x="3432" y="430"/>
                </a:lnTo>
                <a:lnTo>
                  <a:pt x="3420" y="419"/>
                </a:lnTo>
                <a:lnTo>
                  <a:pt x="3406" y="408"/>
                </a:lnTo>
                <a:lnTo>
                  <a:pt x="3391" y="399"/>
                </a:lnTo>
                <a:lnTo>
                  <a:pt x="3376" y="391"/>
                </a:lnTo>
                <a:lnTo>
                  <a:pt x="3359" y="386"/>
                </a:lnTo>
                <a:lnTo>
                  <a:pt x="3342" y="381"/>
                </a:lnTo>
                <a:lnTo>
                  <a:pt x="3324" y="379"/>
                </a:lnTo>
                <a:lnTo>
                  <a:pt x="3305" y="377"/>
                </a:lnTo>
                <a:close/>
                <a:moveTo>
                  <a:pt x="2748" y="507"/>
                </a:moveTo>
                <a:lnTo>
                  <a:pt x="3030" y="507"/>
                </a:lnTo>
                <a:lnTo>
                  <a:pt x="3034" y="492"/>
                </a:lnTo>
                <a:lnTo>
                  <a:pt x="3037" y="478"/>
                </a:lnTo>
                <a:lnTo>
                  <a:pt x="3041" y="463"/>
                </a:lnTo>
                <a:lnTo>
                  <a:pt x="3047" y="449"/>
                </a:lnTo>
                <a:lnTo>
                  <a:pt x="3052" y="435"/>
                </a:lnTo>
                <a:lnTo>
                  <a:pt x="3060" y="423"/>
                </a:lnTo>
                <a:lnTo>
                  <a:pt x="3068" y="410"/>
                </a:lnTo>
                <a:lnTo>
                  <a:pt x="3075" y="397"/>
                </a:lnTo>
                <a:lnTo>
                  <a:pt x="2876" y="199"/>
                </a:lnTo>
                <a:lnTo>
                  <a:pt x="2947" y="127"/>
                </a:lnTo>
                <a:lnTo>
                  <a:pt x="3147" y="327"/>
                </a:lnTo>
                <a:lnTo>
                  <a:pt x="3158" y="318"/>
                </a:lnTo>
                <a:lnTo>
                  <a:pt x="3172" y="311"/>
                </a:lnTo>
                <a:lnTo>
                  <a:pt x="3185" y="304"/>
                </a:lnTo>
                <a:lnTo>
                  <a:pt x="3198" y="298"/>
                </a:lnTo>
                <a:lnTo>
                  <a:pt x="3212" y="293"/>
                </a:lnTo>
                <a:lnTo>
                  <a:pt x="3226" y="288"/>
                </a:lnTo>
                <a:lnTo>
                  <a:pt x="3241" y="284"/>
                </a:lnTo>
                <a:lnTo>
                  <a:pt x="3255" y="282"/>
                </a:lnTo>
                <a:lnTo>
                  <a:pt x="3255" y="0"/>
                </a:lnTo>
                <a:lnTo>
                  <a:pt x="3356" y="0"/>
                </a:lnTo>
                <a:lnTo>
                  <a:pt x="3356" y="282"/>
                </a:lnTo>
                <a:lnTo>
                  <a:pt x="3371" y="284"/>
                </a:lnTo>
                <a:lnTo>
                  <a:pt x="3386" y="288"/>
                </a:lnTo>
                <a:lnTo>
                  <a:pt x="3400" y="293"/>
                </a:lnTo>
                <a:lnTo>
                  <a:pt x="3413" y="298"/>
                </a:lnTo>
                <a:lnTo>
                  <a:pt x="3427" y="304"/>
                </a:lnTo>
                <a:lnTo>
                  <a:pt x="3440" y="311"/>
                </a:lnTo>
                <a:lnTo>
                  <a:pt x="3452" y="318"/>
                </a:lnTo>
                <a:lnTo>
                  <a:pt x="3465" y="327"/>
                </a:lnTo>
                <a:lnTo>
                  <a:pt x="3665" y="127"/>
                </a:lnTo>
                <a:lnTo>
                  <a:pt x="3735" y="199"/>
                </a:lnTo>
                <a:lnTo>
                  <a:pt x="3537" y="397"/>
                </a:lnTo>
                <a:lnTo>
                  <a:pt x="3544" y="410"/>
                </a:lnTo>
                <a:lnTo>
                  <a:pt x="3552" y="423"/>
                </a:lnTo>
                <a:lnTo>
                  <a:pt x="3558" y="435"/>
                </a:lnTo>
                <a:lnTo>
                  <a:pt x="3564" y="449"/>
                </a:lnTo>
                <a:lnTo>
                  <a:pt x="3569" y="463"/>
                </a:lnTo>
                <a:lnTo>
                  <a:pt x="3574" y="478"/>
                </a:lnTo>
                <a:lnTo>
                  <a:pt x="3578" y="492"/>
                </a:lnTo>
                <a:lnTo>
                  <a:pt x="3582" y="507"/>
                </a:lnTo>
                <a:lnTo>
                  <a:pt x="3864" y="507"/>
                </a:lnTo>
                <a:lnTo>
                  <a:pt x="3864" y="607"/>
                </a:lnTo>
                <a:lnTo>
                  <a:pt x="3582" y="607"/>
                </a:lnTo>
                <a:lnTo>
                  <a:pt x="3578" y="623"/>
                </a:lnTo>
                <a:lnTo>
                  <a:pt x="3574" y="636"/>
                </a:lnTo>
                <a:lnTo>
                  <a:pt x="3569" y="652"/>
                </a:lnTo>
                <a:lnTo>
                  <a:pt x="3564" y="665"/>
                </a:lnTo>
                <a:lnTo>
                  <a:pt x="3558" y="678"/>
                </a:lnTo>
                <a:lnTo>
                  <a:pt x="3552" y="692"/>
                </a:lnTo>
                <a:lnTo>
                  <a:pt x="3544" y="704"/>
                </a:lnTo>
                <a:lnTo>
                  <a:pt x="3537" y="717"/>
                </a:lnTo>
                <a:lnTo>
                  <a:pt x="3735" y="916"/>
                </a:lnTo>
                <a:lnTo>
                  <a:pt x="3665" y="987"/>
                </a:lnTo>
                <a:lnTo>
                  <a:pt x="3465" y="787"/>
                </a:lnTo>
                <a:lnTo>
                  <a:pt x="3452" y="796"/>
                </a:lnTo>
                <a:lnTo>
                  <a:pt x="3440" y="802"/>
                </a:lnTo>
                <a:lnTo>
                  <a:pt x="3427" y="810"/>
                </a:lnTo>
                <a:lnTo>
                  <a:pt x="3413" y="816"/>
                </a:lnTo>
                <a:lnTo>
                  <a:pt x="3400" y="821"/>
                </a:lnTo>
                <a:lnTo>
                  <a:pt x="3386" y="826"/>
                </a:lnTo>
                <a:lnTo>
                  <a:pt x="3371" y="830"/>
                </a:lnTo>
                <a:lnTo>
                  <a:pt x="3356" y="833"/>
                </a:lnTo>
                <a:lnTo>
                  <a:pt x="3356" y="1114"/>
                </a:lnTo>
                <a:lnTo>
                  <a:pt x="3255" y="1114"/>
                </a:lnTo>
                <a:lnTo>
                  <a:pt x="3255" y="833"/>
                </a:lnTo>
                <a:lnTo>
                  <a:pt x="3241" y="830"/>
                </a:lnTo>
                <a:lnTo>
                  <a:pt x="3226" y="826"/>
                </a:lnTo>
                <a:lnTo>
                  <a:pt x="3212" y="821"/>
                </a:lnTo>
                <a:lnTo>
                  <a:pt x="3198" y="816"/>
                </a:lnTo>
                <a:lnTo>
                  <a:pt x="3185" y="810"/>
                </a:lnTo>
                <a:lnTo>
                  <a:pt x="3172" y="802"/>
                </a:lnTo>
                <a:lnTo>
                  <a:pt x="3158" y="796"/>
                </a:lnTo>
                <a:lnTo>
                  <a:pt x="3147" y="787"/>
                </a:lnTo>
                <a:lnTo>
                  <a:pt x="2947" y="987"/>
                </a:lnTo>
                <a:lnTo>
                  <a:pt x="2876" y="916"/>
                </a:lnTo>
                <a:lnTo>
                  <a:pt x="3075" y="717"/>
                </a:lnTo>
                <a:lnTo>
                  <a:pt x="3068" y="704"/>
                </a:lnTo>
                <a:lnTo>
                  <a:pt x="3060" y="692"/>
                </a:lnTo>
                <a:lnTo>
                  <a:pt x="3052" y="678"/>
                </a:lnTo>
                <a:lnTo>
                  <a:pt x="3047" y="665"/>
                </a:lnTo>
                <a:lnTo>
                  <a:pt x="3041" y="652"/>
                </a:lnTo>
                <a:lnTo>
                  <a:pt x="3037" y="636"/>
                </a:lnTo>
                <a:lnTo>
                  <a:pt x="3034" y="623"/>
                </a:lnTo>
                <a:lnTo>
                  <a:pt x="3030" y="607"/>
                </a:lnTo>
                <a:lnTo>
                  <a:pt x="2748" y="607"/>
                </a:lnTo>
                <a:lnTo>
                  <a:pt x="2748" y="507"/>
                </a:lnTo>
                <a:close/>
              </a:path>
            </a:pathLst>
          </a:custGeom>
          <a:solidFill>
            <a:srgbClr val="000000"/>
          </a:solidFill>
          <a:ln w="9525">
            <a:noFill/>
            <a:round/>
            <a:headEnd/>
            <a:tailEnd/>
          </a:ln>
        </p:spPr>
        <p:txBody>
          <a:bodyPr/>
          <a:lstStyle/>
          <a:p>
            <a:endParaRPr lang="de-DE"/>
          </a:p>
        </p:txBody>
      </p:sp>
      <p:sp>
        <p:nvSpPr>
          <p:cNvPr id="14" name="Freeform 172">
            <a:extLst>
              <a:ext uri="{FF2B5EF4-FFF2-40B4-BE49-F238E27FC236}">
                <a16:creationId xmlns:a16="http://schemas.microsoft.com/office/drawing/2014/main" id="{448A71E7-AF18-46D4-A288-52E7AFE3EAE4}"/>
              </a:ext>
            </a:extLst>
          </p:cNvPr>
          <p:cNvSpPr>
            <a:spLocks noChangeAspect="1" noEditPoints="1"/>
          </p:cNvSpPr>
          <p:nvPr/>
        </p:nvSpPr>
        <p:spPr bwMode="auto">
          <a:xfrm>
            <a:off x="5204608" y="5107021"/>
            <a:ext cx="792911" cy="654464"/>
          </a:xfrm>
          <a:custGeom>
            <a:avLst/>
            <a:gdLst>
              <a:gd name="T0" fmla="*/ 1555 w 2835"/>
              <a:gd name="T1" fmla="*/ 1953 h 2340"/>
              <a:gd name="T2" fmla="*/ 1671 w 2835"/>
              <a:gd name="T3" fmla="*/ 1923 h 2340"/>
              <a:gd name="T4" fmla="*/ 1777 w 2835"/>
              <a:gd name="T5" fmla="*/ 1865 h 2340"/>
              <a:gd name="T6" fmla="*/ 1863 w 2835"/>
              <a:gd name="T7" fmla="*/ 1779 h 2340"/>
              <a:gd name="T8" fmla="*/ 1921 w 2835"/>
              <a:gd name="T9" fmla="*/ 1663 h 2340"/>
              <a:gd name="T10" fmla="*/ 1944 w 2835"/>
              <a:gd name="T11" fmla="*/ 1528 h 2340"/>
              <a:gd name="T12" fmla="*/ 1936 w 2835"/>
              <a:gd name="T13" fmla="*/ 1383 h 2340"/>
              <a:gd name="T14" fmla="*/ 1894 w 2835"/>
              <a:gd name="T15" fmla="*/ 1242 h 2340"/>
              <a:gd name="T16" fmla="*/ 1799 w 2835"/>
              <a:gd name="T17" fmla="*/ 1073 h 2340"/>
              <a:gd name="T18" fmla="*/ 1579 w 2835"/>
              <a:gd name="T19" fmla="*/ 756 h 2340"/>
              <a:gd name="T20" fmla="*/ 1465 w 2835"/>
              <a:gd name="T21" fmla="*/ 887 h 2340"/>
              <a:gd name="T22" fmla="*/ 1349 w 2835"/>
              <a:gd name="T23" fmla="*/ 1063 h 2340"/>
              <a:gd name="T24" fmla="*/ 1208 w 2835"/>
              <a:gd name="T25" fmla="*/ 1190 h 2340"/>
              <a:gd name="T26" fmla="*/ 1094 w 2835"/>
              <a:gd name="T27" fmla="*/ 1282 h 2340"/>
              <a:gd name="T28" fmla="*/ 1005 w 2835"/>
              <a:gd name="T29" fmla="*/ 1411 h 2340"/>
              <a:gd name="T30" fmla="*/ 972 w 2835"/>
              <a:gd name="T31" fmla="*/ 1556 h 2340"/>
              <a:gd name="T32" fmla="*/ 985 w 2835"/>
              <a:gd name="T33" fmla="*/ 1663 h 2340"/>
              <a:gd name="T34" fmla="*/ 1030 w 2835"/>
              <a:gd name="T35" fmla="*/ 1756 h 2340"/>
              <a:gd name="T36" fmla="*/ 1102 w 2835"/>
              <a:gd name="T37" fmla="*/ 1837 h 2340"/>
              <a:gd name="T38" fmla="*/ 1227 w 2835"/>
              <a:gd name="T39" fmla="*/ 1913 h 2340"/>
              <a:gd name="T40" fmla="*/ 1211 w 2835"/>
              <a:gd name="T41" fmla="*/ 1791 h 2340"/>
              <a:gd name="T42" fmla="*/ 1129 w 2835"/>
              <a:gd name="T43" fmla="*/ 1727 h 2340"/>
              <a:gd name="T44" fmla="*/ 1090 w 2835"/>
              <a:gd name="T45" fmla="*/ 1647 h 2340"/>
              <a:gd name="T46" fmla="*/ 1083 w 2835"/>
              <a:gd name="T47" fmla="*/ 1561 h 2340"/>
              <a:gd name="T48" fmla="*/ 1107 w 2835"/>
              <a:gd name="T49" fmla="*/ 1445 h 2340"/>
              <a:gd name="T50" fmla="*/ 1167 w 2835"/>
              <a:gd name="T51" fmla="*/ 1354 h 2340"/>
              <a:gd name="T52" fmla="*/ 1306 w 2835"/>
              <a:gd name="T53" fmla="*/ 1241 h 2340"/>
              <a:gd name="T54" fmla="*/ 1455 w 2835"/>
              <a:gd name="T55" fmla="*/ 1103 h 2340"/>
              <a:gd name="T56" fmla="*/ 1567 w 2835"/>
              <a:gd name="T57" fmla="*/ 919 h 2340"/>
              <a:gd name="T58" fmla="*/ 1722 w 2835"/>
              <a:gd name="T59" fmla="*/ 1077 h 2340"/>
              <a:gd name="T60" fmla="*/ 1842 w 2835"/>
              <a:gd name="T61" fmla="*/ 1290 h 2340"/>
              <a:gd name="T62" fmla="*/ 1873 w 2835"/>
              <a:gd name="T63" fmla="*/ 1404 h 2340"/>
              <a:gd name="T64" fmla="*/ 1878 w 2835"/>
              <a:gd name="T65" fmla="*/ 1524 h 2340"/>
              <a:gd name="T66" fmla="*/ 1858 w 2835"/>
              <a:gd name="T67" fmla="*/ 1643 h 2340"/>
              <a:gd name="T68" fmla="*/ 1808 w 2835"/>
              <a:gd name="T69" fmla="*/ 1742 h 2340"/>
              <a:gd name="T70" fmla="*/ 1736 w 2835"/>
              <a:gd name="T71" fmla="*/ 1814 h 2340"/>
              <a:gd name="T72" fmla="*/ 1645 w 2835"/>
              <a:gd name="T73" fmla="*/ 1862 h 2340"/>
              <a:gd name="T74" fmla="*/ 1542 w 2835"/>
              <a:gd name="T75" fmla="*/ 1888 h 2340"/>
              <a:gd name="T76" fmla="*/ 1398 w 2835"/>
              <a:gd name="T77" fmla="*/ 1888 h 2340"/>
              <a:gd name="T78" fmla="*/ 1364 w 2835"/>
              <a:gd name="T79" fmla="*/ 1803 h 2340"/>
              <a:gd name="T80" fmla="*/ 1377 w 2835"/>
              <a:gd name="T81" fmla="*/ 1720 h 2340"/>
              <a:gd name="T82" fmla="*/ 1432 w 2835"/>
              <a:gd name="T83" fmla="*/ 1622 h 2340"/>
              <a:gd name="T84" fmla="*/ 1538 w 2835"/>
              <a:gd name="T85" fmla="*/ 1485 h 2340"/>
              <a:gd name="T86" fmla="*/ 1587 w 2835"/>
              <a:gd name="T87" fmla="*/ 1387 h 2340"/>
              <a:gd name="T88" fmla="*/ 1533 w 2835"/>
              <a:gd name="T89" fmla="*/ 1307 h 2340"/>
              <a:gd name="T90" fmla="*/ 1513 w 2835"/>
              <a:gd name="T91" fmla="*/ 1396 h 2340"/>
              <a:gd name="T92" fmla="*/ 1444 w 2835"/>
              <a:gd name="T93" fmla="*/ 1500 h 2340"/>
              <a:gd name="T94" fmla="*/ 1347 w 2835"/>
              <a:gd name="T95" fmla="*/ 1629 h 2340"/>
              <a:gd name="T96" fmla="*/ 1304 w 2835"/>
              <a:gd name="T97" fmla="*/ 1738 h 2340"/>
              <a:gd name="T98" fmla="*/ 1301 w 2835"/>
              <a:gd name="T99" fmla="*/ 1851 h 2340"/>
              <a:gd name="T100" fmla="*/ 1323 w 2835"/>
              <a:gd name="T101" fmla="*/ 1955 h 2340"/>
              <a:gd name="T102" fmla="*/ 1428 w 2835"/>
              <a:gd name="T103" fmla="*/ 2158 h 2340"/>
              <a:gd name="T104" fmla="*/ 1504 w 2835"/>
              <a:gd name="T105" fmla="*/ 2097 h 2340"/>
              <a:gd name="T106" fmla="*/ 1430 w 2835"/>
              <a:gd name="T107" fmla="*/ 1957 h 2340"/>
              <a:gd name="T108" fmla="*/ 2099 w 2835"/>
              <a:gd name="T109" fmla="*/ 365 h 2340"/>
              <a:gd name="T110" fmla="*/ 1413 w 2835"/>
              <a:gd name="T111" fmla="*/ 166 h 2340"/>
              <a:gd name="T112" fmla="*/ 0 w 2835"/>
              <a:gd name="T113" fmla="*/ 2340 h 2340"/>
              <a:gd name="T114" fmla="*/ 2670 w 2835"/>
              <a:gd name="T115" fmla="*/ 2202 h 2340"/>
              <a:gd name="T116" fmla="*/ 303 w 2835"/>
              <a:gd name="T117" fmla="*/ 974 h 2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5" h="2340">
                <a:moveTo>
                  <a:pt x="1474" y="1959"/>
                </a:moveTo>
                <a:lnTo>
                  <a:pt x="1474" y="1959"/>
                </a:lnTo>
                <a:lnTo>
                  <a:pt x="1494" y="1958"/>
                </a:lnTo>
                <a:lnTo>
                  <a:pt x="1514" y="1957"/>
                </a:lnTo>
                <a:lnTo>
                  <a:pt x="1534" y="1955"/>
                </a:lnTo>
                <a:lnTo>
                  <a:pt x="1555" y="1953"/>
                </a:lnTo>
                <a:lnTo>
                  <a:pt x="1574" y="1950"/>
                </a:lnTo>
                <a:lnTo>
                  <a:pt x="1594" y="1946"/>
                </a:lnTo>
                <a:lnTo>
                  <a:pt x="1613" y="1942"/>
                </a:lnTo>
                <a:lnTo>
                  <a:pt x="1633" y="1936"/>
                </a:lnTo>
                <a:lnTo>
                  <a:pt x="1653" y="1929"/>
                </a:lnTo>
                <a:lnTo>
                  <a:pt x="1671" y="1923"/>
                </a:lnTo>
                <a:lnTo>
                  <a:pt x="1690" y="1915"/>
                </a:lnTo>
                <a:lnTo>
                  <a:pt x="1708" y="1907"/>
                </a:lnTo>
                <a:lnTo>
                  <a:pt x="1726" y="1897"/>
                </a:lnTo>
                <a:lnTo>
                  <a:pt x="1743" y="1887"/>
                </a:lnTo>
                <a:lnTo>
                  <a:pt x="1761" y="1877"/>
                </a:lnTo>
                <a:lnTo>
                  <a:pt x="1777" y="1865"/>
                </a:lnTo>
                <a:lnTo>
                  <a:pt x="1793" y="1853"/>
                </a:lnTo>
                <a:lnTo>
                  <a:pt x="1808" y="1840"/>
                </a:lnTo>
                <a:lnTo>
                  <a:pt x="1823" y="1825"/>
                </a:lnTo>
                <a:lnTo>
                  <a:pt x="1837" y="1811"/>
                </a:lnTo>
                <a:lnTo>
                  <a:pt x="1849" y="1795"/>
                </a:lnTo>
                <a:lnTo>
                  <a:pt x="1863" y="1779"/>
                </a:lnTo>
                <a:lnTo>
                  <a:pt x="1874" y="1761"/>
                </a:lnTo>
                <a:lnTo>
                  <a:pt x="1886" y="1744"/>
                </a:lnTo>
                <a:lnTo>
                  <a:pt x="1896" y="1725"/>
                </a:lnTo>
                <a:lnTo>
                  <a:pt x="1905" y="1705"/>
                </a:lnTo>
                <a:lnTo>
                  <a:pt x="1913" y="1685"/>
                </a:lnTo>
                <a:lnTo>
                  <a:pt x="1921" y="1663"/>
                </a:lnTo>
                <a:lnTo>
                  <a:pt x="1927" y="1640"/>
                </a:lnTo>
                <a:lnTo>
                  <a:pt x="1933" y="1618"/>
                </a:lnTo>
                <a:lnTo>
                  <a:pt x="1937" y="1594"/>
                </a:lnTo>
                <a:lnTo>
                  <a:pt x="1940" y="1568"/>
                </a:lnTo>
                <a:lnTo>
                  <a:pt x="1940" y="1568"/>
                </a:lnTo>
                <a:lnTo>
                  <a:pt x="1944" y="1528"/>
                </a:lnTo>
                <a:lnTo>
                  <a:pt x="1945" y="1488"/>
                </a:lnTo>
                <a:lnTo>
                  <a:pt x="1945" y="1488"/>
                </a:lnTo>
                <a:lnTo>
                  <a:pt x="1944" y="1461"/>
                </a:lnTo>
                <a:lnTo>
                  <a:pt x="1942" y="1434"/>
                </a:lnTo>
                <a:lnTo>
                  <a:pt x="1940" y="1407"/>
                </a:lnTo>
                <a:lnTo>
                  <a:pt x="1936" y="1383"/>
                </a:lnTo>
                <a:lnTo>
                  <a:pt x="1931" y="1358"/>
                </a:lnTo>
                <a:lnTo>
                  <a:pt x="1926" y="1334"/>
                </a:lnTo>
                <a:lnTo>
                  <a:pt x="1919" y="1310"/>
                </a:lnTo>
                <a:lnTo>
                  <a:pt x="1911" y="1287"/>
                </a:lnTo>
                <a:lnTo>
                  <a:pt x="1903" y="1264"/>
                </a:lnTo>
                <a:lnTo>
                  <a:pt x="1894" y="1242"/>
                </a:lnTo>
                <a:lnTo>
                  <a:pt x="1885" y="1221"/>
                </a:lnTo>
                <a:lnTo>
                  <a:pt x="1874" y="1199"/>
                </a:lnTo>
                <a:lnTo>
                  <a:pt x="1863" y="1177"/>
                </a:lnTo>
                <a:lnTo>
                  <a:pt x="1852" y="1157"/>
                </a:lnTo>
                <a:lnTo>
                  <a:pt x="1826" y="1115"/>
                </a:lnTo>
                <a:lnTo>
                  <a:pt x="1799" y="1073"/>
                </a:lnTo>
                <a:lnTo>
                  <a:pt x="1770" y="1032"/>
                </a:lnTo>
                <a:lnTo>
                  <a:pt x="1708" y="946"/>
                </a:lnTo>
                <a:lnTo>
                  <a:pt x="1676" y="902"/>
                </a:lnTo>
                <a:lnTo>
                  <a:pt x="1644" y="855"/>
                </a:lnTo>
                <a:lnTo>
                  <a:pt x="1611" y="808"/>
                </a:lnTo>
                <a:lnTo>
                  <a:pt x="1579" y="756"/>
                </a:lnTo>
                <a:lnTo>
                  <a:pt x="1543" y="698"/>
                </a:lnTo>
                <a:lnTo>
                  <a:pt x="1519" y="760"/>
                </a:lnTo>
                <a:lnTo>
                  <a:pt x="1519" y="760"/>
                </a:lnTo>
                <a:lnTo>
                  <a:pt x="1501" y="806"/>
                </a:lnTo>
                <a:lnTo>
                  <a:pt x="1483" y="848"/>
                </a:lnTo>
                <a:lnTo>
                  <a:pt x="1465" y="887"/>
                </a:lnTo>
                <a:lnTo>
                  <a:pt x="1446" y="923"/>
                </a:lnTo>
                <a:lnTo>
                  <a:pt x="1428" y="955"/>
                </a:lnTo>
                <a:lnTo>
                  <a:pt x="1408" y="986"/>
                </a:lnTo>
                <a:lnTo>
                  <a:pt x="1389" y="1014"/>
                </a:lnTo>
                <a:lnTo>
                  <a:pt x="1369" y="1039"/>
                </a:lnTo>
                <a:lnTo>
                  <a:pt x="1349" y="1063"/>
                </a:lnTo>
                <a:lnTo>
                  <a:pt x="1329" y="1084"/>
                </a:lnTo>
                <a:lnTo>
                  <a:pt x="1309" y="1105"/>
                </a:lnTo>
                <a:lnTo>
                  <a:pt x="1289" y="1124"/>
                </a:lnTo>
                <a:lnTo>
                  <a:pt x="1268" y="1141"/>
                </a:lnTo>
                <a:lnTo>
                  <a:pt x="1248" y="1158"/>
                </a:lnTo>
                <a:lnTo>
                  <a:pt x="1208" y="1190"/>
                </a:lnTo>
                <a:lnTo>
                  <a:pt x="1208" y="1190"/>
                </a:lnTo>
                <a:lnTo>
                  <a:pt x="1169" y="1218"/>
                </a:lnTo>
                <a:lnTo>
                  <a:pt x="1149" y="1234"/>
                </a:lnTo>
                <a:lnTo>
                  <a:pt x="1131" y="1249"/>
                </a:lnTo>
                <a:lnTo>
                  <a:pt x="1112" y="1266"/>
                </a:lnTo>
                <a:lnTo>
                  <a:pt x="1094" y="1282"/>
                </a:lnTo>
                <a:lnTo>
                  <a:pt x="1077" y="1301"/>
                </a:lnTo>
                <a:lnTo>
                  <a:pt x="1061" y="1320"/>
                </a:lnTo>
                <a:lnTo>
                  <a:pt x="1045" y="1340"/>
                </a:lnTo>
                <a:lnTo>
                  <a:pt x="1031" y="1362"/>
                </a:lnTo>
                <a:lnTo>
                  <a:pt x="1018" y="1386"/>
                </a:lnTo>
                <a:lnTo>
                  <a:pt x="1005" y="1411"/>
                </a:lnTo>
                <a:lnTo>
                  <a:pt x="995" y="1438"/>
                </a:lnTo>
                <a:lnTo>
                  <a:pt x="987" y="1468"/>
                </a:lnTo>
                <a:lnTo>
                  <a:pt x="979" y="1499"/>
                </a:lnTo>
                <a:lnTo>
                  <a:pt x="974" y="1534"/>
                </a:lnTo>
                <a:lnTo>
                  <a:pt x="974" y="1534"/>
                </a:lnTo>
                <a:lnTo>
                  <a:pt x="972" y="1556"/>
                </a:lnTo>
                <a:lnTo>
                  <a:pt x="971" y="1578"/>
                </a:lnTo>
                <a:lnTo>
                  <a:pt x="971" y="1578"/>
                </a:lnTo>
                <a:lnTo>
                  <a:pt x="972" y="1600"/>
                </a:lnTo>
                <a:lnTo>
                  <a:pt x="974" y="1622"/>
                </a:lnTo>
                <a:lnTo>
                  <a:pt x="978" y="1643"/>
                </a:lnTo>
                <a:lnTo>
                  <a:pt x="985" y="1663"/>
                </a:lnTo>
                <a:lnTo>
                  <a:pt x="991" y="1684"/>
                </a:lnTo>
                <a:lnTo>
                  <a:pt x="999" y="1703"/>
                </a:lnTo>
                <a:lnTo>
                  <a:pt x="1009" y="1723"/>
                </a:lnTo>
                <a:lnTo>
                  <a:pt x="1020" y="1742"/>
                </a:lnTo>
                <a:lnTo>
                  <a:pt x="1020" y="1742"/>
                </a:lnTo>
                <a:lnTo>
                  <a:pt x="1030" y="1756"/>
                </a:lnTo>
                <a:lnTo>
                  <a:pt x="1049" y="1782"/>
                </a:lnTo>
                <a:lnTo>
                  <a:pt x="1062" y="1796"/>
                </a:lnTo>
                <a:lnTo>
                  <a:pt x="1074" y="1811"/>
                </a:lnTo>
                <a:lnTo>
                  <a:pt x="1089" y="1824"/>
                </a:lnTo>
                <a:lnTo>
                  <a:pt x="1102" y="1837"/>
                </a:lnTo>
                <a:lnTo>
                  <a:pt x="1102" y="1837"/>
                </a:lnTo>
                <a:lnTo>
                  <a:pt x="1114" y="1845"/>
                </a:lnTo>
                <a:lnTo>
                  <a:pt x="1146" y="1866"/>
                </a:lnTo>
                <a:lnTo>
                  <a:pt x="1188" y="1892"/>
                </a:lnTo>
                <a:lnTo>
                  <a:pt x="1208" y="1904"/>
                </a:lnTo>
                <a:lnTo>
                  <a:pt x="1227" y="1913"/>
                </a:lnTo>
                <a:lnTo>
                  <a:pt x="1227" y="1913"/>
                </a:lnTo>
                <a:lnTo>
                  <a:pt x="1224" y="1899"/>
                </a:lnTo>
                <a:lnTo>
                  <a:pt x="1221" y="1884"/>
                </a:lnTo>
                <a:lnTo>
                  <a:pt x="1216" y="1851"/>
                </a:lnTo>
                <a:lnTo>
                  <a:pt x="1213" y="1818"/>
                </a:lnTo>
                <a:lnTo>
                  <a:pt x="1211" y="1791"/>
                </a:lnTo>
                <a:lnTo>
                  <a:pt x="1211" y="1791"/>
                </a:lnTo>
                <a:lnTo>
                  <a:pt x="1194" y="1781"/>
                </a:lnTo>
                <a:lnTo>
                  <a:pt x="1178" y="1770"/>
                </a:lnTo>
                <a:lnTo>
                  <a:pt x="1164" y="1760"/>
                </a:lnTo>
                <a:lnTo>
                  <a:pt x="1150" y="1750"/>
                </a:lnTo>
                <a:lnTo>
                  <a:pt x="1139" y="1738"/>
                </a:lnTo>
                <a:lnTo>
                  <a:pt x="1129" y="1727"/>
                </a:lnTo>
                <a:lnTo>
                  <a:pt x="1119" y="1715"/>
                </a:lnTo>
                <a:lnTo>
                  <a:pt x="1111" y="1702"/>
                </a:lnTo>
                <a:lnTo>
                  <a:pt x="1104" y="1690"/>
                </a:lnTo>
                <a:lnTo>
                  <a:pt x="1098" y="1677"/>
                </a:lnTo>
                <a:lnTo>
                  <a:pt x="1093" y="1662"/>
                </a:lnTo>
                <a:lnTo>
                  <a:pt x="1090" y="1647"/>
                </a:lnTo>
                <a:lnTo>
                  <a:pt x="1087" y="1631"/>
                </a:lnTo>
                <a:lnTo>
                  <a:pt x="1085" y="1615"/>
                </a:lnTo>
                <a:lnTo>
                  <a:pt x="1083" y="1597"/>
                </a:lnTo>
                <a:lnTo>
                  <a:pt x="1083" y="1578"/>
                </a:lnTo>
                <a:lnTo>
                  <a:pt x="1083" y="1578"/>
                </a:lnTo>
                <a:lnTo>
                  <a:pt x="1083" y="1561"/>
                </a:lnTo>
                <a:lnTo>
                  <a:pt x="1086" y="1543"/>
                </a:lnTo>
                <a:lnTo>
                  <a:pt x="1086" y="1543"/>
                </a:lnTo>
                <a:lnTo>
                  <a:pt x="1090" y="1516"/>
                </a:lnTo>
                <a:lnTo>
                  <a:pt x="1095" y="1490"/>
                </a:lnTo>
                <a:lnTo>
                  <a:pt x="1101" y="1466"/>
                </a:lnTo>
                <a:lnTo>
                  <a:pt x="1107" y="1445"/>
                </a:lnTo>
                <a:lnTo>
                  <a:pt x="1114" y="1427"/>
                </a:lnTo>
                <a:lnTo>
                  <a:pt x="1124" y="1409"/>
                </a:lnTo>
                <a:lnTo>
                  <a:pt x="1133" y="1394"/>
                </a:lnTo>
                <a:lnTo>
                  <a:pt x="1143" y="1379"/>
                </a:lnTo>
                <a:lnTo>
                  <a:pt x="1155" y="1366"/>
                </a:lnTo>
                <a:lnTo>
                  <a:pt x="1167" y="1354"/>
                </a:lnTo>
                <a:lnTo>
                  <a:pt x="1180" y="1340"/>
                </a:lnTo>
                <a:lnTo>
                  <a:pt x="1195" y="1328"/>
                </a:lnTo>
                <a:lnTo>
                  <a:pt x="1228" y="1302"/>
                </a:lnTo>
                <a:lnTo>
                  <a:pt x="1266" y="1272"/>
                </a:lnTo>
                <a:lnTo>
                  <a:pt x="1266" y="1272"/>
                </a:lnTo>
                <a:lnTo>
                  <a:pt x="1306" y="1241"/>
                </a:lnTo>
                <a:lnTo>
                  <a:pt x="1347" y="1208"/>
                </a:lnTo>
                <a:lnTo>
                  <a:pt x="1369" y="1190"/>
                </a:lnTo>
                <a:lnTo>
                  <a:pt x="1391" y="1170"/>
                </a:lnTo>
                <a:lnTo>
                  <a:pt x="1412" y="1149"/>
                </a:lnTo>
                <a:lnTo>
                  <a:pt x="1433" y="1127"/>
                </a:lnTo>
                <a:lnTo>
                  <a:pt x="1455" y="1103"/>
                </a:lnTo>
                <a:lnTo>
                  <a:pt x="1474" y="1077"/>
                </a:lnTo>
                <a:lnTo>
                  <a:pt x="1495" y="1050"/>
                </a:lnTo>
                <a:lnTo>
                  <a:pt x="1514" y="1020"/>
                </a:lnTo>
                <a:lnTo>
                  <a:pt x="1533" y="989"/>
                </a:lnTo>
                <a:lnTo>
                  <a:pt x="1550" y="955"/>
                </a:lnTo>
                <a:lnTo>
                  <a:pt x="1567" y="919"/>
                </a:lnTo>
                <a:lnTo>
                  <a:pt x="1582" y="881"/>
                </a:lnTo>
                <a:lnTo>
                  <a:pt x="1582" y="881"/>
                </a:lnTo>
                <a:lnTo>
                  <a:pt x="1611" y="923"/>
                </a:lnTo>
                <a:lnTo>
                  <a:pt x="1640" y="964"/>
                </a:lnTo>
                <a:lnTo>
                  <a:pt x="1696" y="1041"/>
                </a:lnTo>
                <a:lnTo>
                  <a:pt x="1722" y="1077"/>
                </a:lnTo>
                <a:lnTo>
                  <a:pt x="1746" y="1113"/>
                </a:lnTo>
                <a:lnTo>
                  <a:pt x="1769" y="1148"/>
                </a:lnTo>
                <a:lnTo>
                  <a:pt x="1791" y="1183"/>
                </a:lnTo>
                <a:lnTo>
                  <a:pt x="1810" y="1218"/>
                </a:lnTo>
                <a:lnTo>
                  <a:pt x="1828" y="1254"/>
                </a:lnTo>
                <a:lnTo>
                  <a:pt x="1842" y="1290"/>
                </a:lnTo>
                <a:lnTo>
                  <a:pt x="1849" y="1308"/>
                </a:lnTo>
                <a:lnTo>
                  <a:pt x="1856" y="1327"/>
                </a:lnTo>
                <a:lnTo>
                  <a:pt x="1861" y="1345"/>
                </a:lnTo>
                <a:lnTo>
                  <a:pt x="1866" y="1365"/>
                </a:lnTo>
                <a:lnTo>
                  <a:pt x="1870" y="1385"/>
                </a:lnTo>
                <a:lnTo>
                  <a:pt x="1873" y="1404"/>
                </a:lnTo>
                <a:lnTo>
                  <a:pt x="1876" y="1425"/>
                </a:lnTo>
                <a:lnTo>
                  <a:pt x="1878" y="1445"/>
                </a:lnTo>
                <a:lnTo>
                  <a:pt x="1879" y="1466"/>
                </a:lnTo>
                <a:lnTo>
                  <a:pt x="1879" y="1488"/>
                </a:lnTo>
                <a:lnTo>
                  <a:pt x="1879" y="1488"/>
                </a:lnTo>
                <a:lnTo>
                  <a:pt x="1878" y="1524"/>
                </a:lnTo>
                <a:lnTo>
                  <a:pt x="1875" y="1561"/>
                </a:lnTo>
                <a:lnTo>
                  <a:pt x="1875" y="1561"/>
                </a:lnTo>
                <a:lnTo>
                  <a:pt x="1872" y="1583"/>
                </a:lnTo>
                <a:lnTo>
                  <a:pt x="1868" y="1603"/>
                </a:lnTo>
                <a:lnTo>
                  <a:pt x="1864" y="1624"/>
                </a:lnTo>
                <a:lnTo>
                  <a:pt x="1858" y="1643"/>
                </a:lnTo>
                <a:lnTo>
                  <a:pt x="1852" y="1661"/>
                </a:lnTo>
                <a:lnTo>
                  <a:pt x="1844" y="1679"/>
                </a:lnTo>
                <a:lnTo>
                  <a:pt x="1837" y="1695"/>
                </a:lnTo>
                <a:lnTo>
                  <a:pt x="1828" y="1712"/>
                </a:lnTo>
                <a:lnTo>
                  <a:pt x="1819" y="1727"/>
                </a:lnTo>
                <a:lnTo>
                  <a:pt x="1808" y="1742"/>
                </a:lnTo>
                <a:lnTo>
                  <a:pt x="1798" y="1755"/>
                </a:lnTo>
                <a:lnTo>
                  <a:pt x="1787" y="1768"/>
                </a:lnTo>
                <a:lnTo>
                  <a:pt x="1775" y="1781"/>
                </a:lnTo>
                <a:lnTo>
                  <a:pt x="1763" y="1793"/>
                </a:lnTo>
                <a:lnTo>
                  <a:pt x="1749" y="1803"/>
                </a:lnTo>
                <a:lnTo>
                  <a:pt x="1736" y="1814"/>
                </a:lnTo>
                <a:lnTo>
                  <a:pt x="1722" y="1824"/>
                </a:lnTo>
                <a:lnTo>
                  <a:pt x="1707" y="1832"/>
                </a:lnTo>
                <a:lnTo>
                  <a:pt x="1693" y="1842"/>
                </a:lnTo>
                <a:lnTo>
                  <a:pt x="1677" y="1849"/>
                </a:lnTo>
                <a:lnTo>
                  <a:pt x="1661" y="1856"/>
                </a:lnTo>
                <a:lnTo>
                  <a:pt x="1645" y="1862"/>
                </a:lnTo>
                <a:lnTo>
                  <a:pt x="1629" y="1868"/>
                </a:lnTo>
                <a:lnTo>
                  <a:pt x="1611" y="1874"/>
                </a:lnTo>
                <a:lnTo>
                  <a:pt x="1595" y="1878"/>
                </a:lnTo>
                <a:lnTo>
                  <a:pt x="1577" y="1882"/>
                </a:lnTo>
                <a:lnTo>
                  <a:pt x="1560" y="1885"/>
                </a:lnTo>
                <a:lnTo>
                  <a:pt x="1542" y="1888"/>
                </a:lnTo>
                <a:lnTo>
                  <a:pt x="1505" y="1891"/>
                </a:lnTo>
                <a:lnTo>
                  <a:pt x="1469" y="1893"/>
                </a:lnTo>
                <a:lnTo>
                  <a:pt x="1469" y="1893"/>
                </a:lnTo>
                <a:lnTo>
                  <a:pt x="1445" y="1892"/>
                </a:lnTo>
                <a:lnTo>
                  <a:pt x="1422" y="1891"/>
                </a:lnTo>
                <a:lnTo>
                  <a:pt x="1398" y="1888"/>
                </a:lnTo>
                <a:lnTo>
                  <a:pt x="1374" y="1885"/>
                </a:lnTo>
                <a:lnTo>
                  <a:pt x="1374" y="1885"/>
                </a:lnTo>
                <a:lnTo>
                  <a:pt x="1370" y="1862"/>
                </a:lnTo>
                <a:lnTo>
                  <a:pt x="1366" y="1842"/>
                </a:lnTo>
                <a:lnTo>
                  <a:pt x="1365" y="1822"/>
                </a:lnTo>
                <a:lnTo>
                  <a:pt x="1364" y="1803"/>
                </a:lnTo>
                <a:lnTo>
                  <a:pt x="1364" y="1803"/>
                </a:lnTo>
                <a:lnTo>
                  <a:pt x="1364" y="1786"/>
                </a:lnTo>
                <a:lnTo>
                  <a:pt x="1366" y="1768"/>
                </a:lnTo>
                <a:lnTo>
                  <a:pt x="1369" y="1752"/>
                </a:lnTo>
                <a:lnTo>
                  <a:pt x="1373" y="1735"/>
                </a:lnTo>
                <a:lnTo>
                  <a:pt x="1377" y="1720"/>
                </a:lnTo>
                <a:lnTo>
                  <a:pt x="1383" y="1704"/>
                </a:lnTo>
                <a:lnTo>
                  <a:pt x="1390" y="1690"/>
                </a:lnTo>
                <a:lnTo>
                  <a:pt x="1397" y="1676"/>
                </a:lnTo>
                <a:lnTo>
                  <a:pt x="1404" y="1662"/>
                </a:lnTo>
                <a:lnTo>
                  <a:pt x="1413" y="1649"/>
                </a:lnTo>
                <a:lnTo>
                  <a:pt x="1432" y="1622"/>
                </a:lnTo>
                <a:lnTo>
                  <a:pt x="1452" y="1595"/>
                </a:lnTo>
                <a:lnTo>
                  <a:pt x="1473" y="1568"/>
                </a:lnTo>
                <a:lnTo>
                  <a:pt x="1473" y="1568"/>
                </a:lnTo>
                <a:lnTo>
                  <a:pt x="1496" y="1541"/>
                </a:lnTo>
                <a:lnTo>
                  <a:pt x="1517" y="1514"/>
                </a:lnTo>
                <a:lnTo>
                  <a:pt x="1538" y="1485"/>
                </a:lnTo>
                <a:lnTo>
                  <a:pt x="1548" y="1470"/>
                </a:lnTo>
                <a:lnTo>
                  <a:pt x="1558" y="1455"/>
                </a:lnTo>
                <a:lnTo>
                  <a:pt x="1566" y="1438"/>
                </a:lnTo>
                <a:lnTo>
                  <a:pt x="1574" y="1422"/>
                </a:lnTo>
                <a:lnTo>
                  <a:pt x="1580" y="1404"/>
                </a:lnTo>
                <a:lnTo>
                  <a:pt x="1587" y="1387"/>
                </a:lnTo>
                <a:lnTo>
                  <a:pt x="1592" y="1368"/>
                </a:lnTo>
                <a:lnTo>
                  <a:pt x="1595" y="1348"/>
                </a:lnTo>
                <a:lnTo>
                  <a:pt x="1597" y="1328"/>
                </a:lnTo>
                <a:lnTo>
                  <a:pt x="1598" y="1307"/>
                </a:lnTo>
                <a:lnTo>
                  <a:pt x="1533" y="1307"/>
                </a:lnTo>
                <a:lnTo>
                  <a:pt x="1533" y="1307"/>
                </a:lnTo>
                <a:lnTo>
                  <a:pt x="1532" y="1323"/>
                </a:lnTo>
                <a:lnTo>
                  <a:pt x="1530" y="1338"/>
                </a:lnTo>
                <a:lnTo>
                  <a:pt x="1528" y="1354"/>
                </a:lnTo>
                <a:lnTo>
                  <a:pt x="1524" y="1368"/>
                </a:lnTo>
                <a:lnTo>
                  <a:pt x="1520" y="1382"/>
                </a:lnTo>
                <a:lnTo>
                  <a:pt x="1513" y="1396"/>
                </a:lnTo>
                <a:lnTo>
                  <a:pt x="1507" y="1409"/>
                </a:lnTo>
                <a:lnTo>
                  <a:pt x="1500" y="1422"/>
                </a:lnTo>
                <a:lnTo>
                  <a:pt x="1493" y="1435"/>
                </a:lnTo>
                <a:lnTo>
                  <a:pt x="1483" y="1449"/>
                </a:lnTo>
                <a:lnTo>
                  <a:pt x="1465" y="1474"/>
                </a:lnTo>
                <a:lnTo>
                  <a:pt x="1444" y="1500"/>
                </a:lnTo>
                <a:lnTo>
                  <a:pt x="1423" y="1527"/>
                </a:lnTo>
                <a:lnTo>
                  <a:pt x="1423" y="1527"/>
                </a:lnTo>
                <a:lnTo>
                  <a:pt x="1401" y="1554"/>
                </a:lnTo>
                <a:lnTo>
                  <a:pt x="1378" y="1583"/>
                </a:lnTo>
                <a:lnTo>
                  <a:pt x="1358" y="1613"/>
                </a:lnTo>
                <a:lnTo>
                  <a:pt x="1347" y="1629"/>
                </a:lnTo>
                <a:lnTo>
                  <a:pt x="1338" y="1646"/>
                </a:lnTo>
                <a:lnTo>
                  <a:pt x="1330" y="1662"/>
                </a:lnTo>
                <a:lnTo>
                  <a:pt x="1322" y="1681"/>
                </a:lnTo>
                <a:lnTo>
                  <a:pt x="1314" y="1699"/>
                </a:lnTo>
                <a:lnTo>
                  <a:pt x="1309" y="1718"/>
                </a:lnTo>
                <a:lnTo>
                  <a:pt x="1304" y="1738"/>
                </a:lnTo>
                <a:lnTo>
                  <a:pt x="1301" y="1759"/>
                </a:lnTo>
                <a:lnTo>
                  <a:pt x="1299" y="1781"/>
                </a:lnTo>
                <a:lnTo>
                  <a:pt x="1298" y="1803"/>
                </a:lnTo>
                <a:lnTo>
                  <a:pt x="1298" y="1803"/>
                </a:lnTo>
                <a:lnTo>
                  <a:pt x="1299" y="1828"/>
                </a:lnTo>
                <a:lnTo>
                  <a:pt x="1301" y="1851"/>
                </a:lnTo>
                <a:lnTo>
                  <a:pt x="1303" y="1872"/>
                </a:lnTo>
                <a:lnTo>
                  <a:pt x="1306" y="1890"/>
                </a:lnTo>
                <a:lnTo>
                  <a:pt x="1310" y="1916"/>
                </a:lnTo>
                <a:lnTo>
                  <a:pt x="1313" y="1925"/>
                </a:lnTo>
                <a:lnTo>
                  <a:pt x="1313" y="1925"/>
                </a:lnTo>
                <a:lnTo>
                  <a:pt x="1323" y="1955"/>
                </a:lnTo>
                <a:lnTo>
                  <a:pt x="1334" y="1986"/>
                </a:lnTo>
                <a:lnTo>
                  <a:pt x="1348" y="2018"/>
                </a:lnTo>
                <a:lnTo>
                  <a:pt x="1365" y="2051"/>
                </a:lnTo>
                <a:lnTo>
                  <a:pt x="1383" y="2085"/>
                </a:lnTo>
                <a:lnTo>
                  <a:pt x="1404" y="2121"/>
                </a:lnTo>
                <a:lnTo>
                  <a:pt x="1428" y="2158"/>
                </a:lnTo>
                <a:lnTo>
                  <a:pt x="1454" y="2198"/>
                </a:lnTo>
                <a:lnTo>
                  <a:pt x="1573" y="2198"/>
                </a:lnTo>
                <a:lnTo>
                  <a:pt x="1573" y="2198"/>
                </a:lnTo>
                <a:lnTo>
                  <a:pt x="1547" y="2163"/>
                </a:lnTo>
                <a:lnTo>
                  <a:pt x="1525" y="2128"/>
                </a:lnTo>
                <a:lnTo>
                  <a:pt x="1504" y="2097"/>
                </a:lnTo>
                <a:lnTo>
                  <a:pt x="1486" y="2067"/>
                </a:lnTo>
                <a:lnTo>
                  <a:pt x="1468" y="2037"/>
                </a:lnTo>
                <a:lnTo>
                  <a:pt x="1454" y="2009"/>
                </a:lnTo>
                <a:lnTo>
                  <a:pt x="1440" y="1982"/>
                </a:lnTo>
                <a:lnTo>
                  <a:pt x="1430" y="1957"/>
                </a:lnTo>
                <a:lnTo>
                  <a:pt x="1430" y="1957"/>
                </a:lnTo>
                <a:lnTo>
                  <a:pt x="1449" y="1958"/>
                </a:lnTo>
                <a:lnTo>
                  <a:pt x="1469" y="1959"/>
                </a:lnTo>
                <a:lnTo>
                  <a:pt x="1474" y="1959"/>
                </a:lnTo>
                <a:close/>
                <a:moveTo>
                  <a:pt x="2377" y="204"/>
                </a:moveTo>
                <a:lnTo>
                  <a:pt x="2099" y="204"/>
                </a:lnTo>
                <a:lnTo>
                  <a:pt x="2099" y="365"/>
                </a:lnTo>
                <a:lnTo>
                  <a:pt x="2377" y="538"/>
                </a:lnTo>
                <a:lnTo>
                  <a:pt x="2377" y="204"/>
                </a:lnTo>
                <a:close/>
                <a:moveTo>
                  <a:pt x="871" y="906"/>
                </a:moveTo>
                <a:lnTo>
                  <a:pt x="871" y="830"/>
                </a:lnTo>
                <a:lnTo>
                  <a:pt x="410" y="830"/>
                </a:lnTo>
                <a:lnTo>
                  <a:pt x="1413" y="166"/>
                </a:lnTo>
                <a:lnTo>
                  <a:pt x="2534" y="906"/>
                </a:lnTo>
                <a:lnTo>
                  <a:pt x="2794" y="906"/>
                </a:lnTo>
                <a:lnTo>
                  <a:pt x="1413" y="0"/>
                </a:lnTo>
                <a:lnTo>
                  <a:pt x="29" y="906"/>
                </a:lnTo>
                <a:lnTo>
                  <a:pt x="871" y="906"/>
                </a:lnTo>
                <a:close/>
                <a:moveTo>
                  <a:pt x="0" y="2340"/>
                </a:moveTo>
                <a:lnTo>
                  <a:pt x="2835" y="2340"/>
                </a:lnTo>
                <a:lnTo>
                  <a:pt x="2835" y="2263"/>
                </a:lnTo>
                <a:lnTo>
                  <a:pt x="0" y="2263"/>
                </a:lnTo>
                <a:lnTo>
                  <a:pt x="0" y="2340"/>
                </a:lnTo>
                <a:close/>
                <a:moveTo>
                  <a:pt x="2530" y="2202"/>
                </a:moveTo>
                <a:lnTo>
                  <a:pt x="2670" y="2202"/>
                </a:lnTo>
                <a:lnTo>
                  <a:pt x="2670" y="974"/>
                </a:lnTo>
                <a:lnTo>
                  <a:pt x="2530" y="974"/>
                </a:lnTo>
                <a:lnTo>
                  <a:pt x="2530" y="2202"/>
                </a:lnTo>
                <a:close/>
                <a:moveTo>
                  <a:pt x="163" y="2202"/>
                </a:moveTo>
                <a:lnTo>
                  <a:pt x="303" y="2202"/>
                </a:lnTo>
                <a:lnTo>
                  <a:pt x="303" y="974"/>
                </a:lnTo>
                <a:lnTo>
                  <a:pt x="164" y="974"/>
                </a:lnTo>
                <a:lnTo>
                  <a:pt x="163" y="2202"/>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de-DE"/>
          </a:p>
        </p:txBody>
      </p:sp>
      <p:sp>
        <p:nvSpPr>
          <p:cNvPr id="15" name="Slide Number Placeholder 14">
            <a:extLst>
              <a:ext uri="{FF2B5EF4-FFF2-40B4-BE49-F238E27FC236}">
                <a16:creationId xmlns:a16="http://schemas.microsoft.com/office/drawing/2014/main" id="{66B5CA5B-5656-4751-BB12-1AFB53FCBF00}"/>
              </a:ext>
            </a:extLst>
          </p:cNvPr>
          <p:cNvSpPr>
            <a:spLocks noGrp="1"/>
          </p:cNvSpPr>
          <p:nvPr>
            <p:ph type="sldNum" sz="quarter" idx="12"/>
          </p:nvPr>
        </p:nvSpPr>
        <p:spPr/>
        <p:txBody>
          <a:bodyPr>
            <a:normAutofit lnSpcReduction="10000"/>
          </a:bodyPr>
          <a:lstStyle/>
          <a:p>
            <a:fld id="{F59438E5-7C71-44F5-976B-13338773BEA9}" type="slidenum">
              <a:rPr lang="en-US" smtClean="0"/>
              <a:t>10</a:t>
            </a:fld>
            <a:endParaRPr lang="en-US"/>
          </a:p>
        </p:txBody>
      </p:sp>
    </p:spTree>
    <p:extLst>
      <p:ext uri="{BB962C8B-B14F-4D97-AF65-F5344CB8AC3E}">
        <p14:creationId xmlns:p14="http://schemas.microsoft.com/office/powerpoint/2010/main" val="25034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500"/>
                                        <p:tgtEl>
                                          <p:spTgt spid="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fade">
                                      <p:cBhvr>
                                        <p:cTn id="47" dur="500"/>
                                        <p:tgtEl>
                                          <p:spTgt spid="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animEffect transition="in" filter="fade">
                                      <p:cBhvr>
                                        <p:cTn id="52" dur="500"/>
                                        <p:tgtEl>
                                          <p:spTgt spid="6">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2" end="2"/>
                                            </p:txEl>
                                          </p:spTgt>
                                        </p:tgtEl>
                                        <p:attrNameLst>
                                          <p:attrName>style.visibility</p:attrName>
                                        </p:attrNameLst>
                                      </p:cBhvr>
                                      <p:to>
                                        <p:strVal val="visible"/>
                                      </p:to>
                                    </p:set>
                                    <p:animEffect transition="in" filter="fade">
                                      <p:cBhvr>
                                        <p:cTn id="57" dur="500"/>
                                        <p:tgtEl>
                                          <p:spTgt spid="6">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3" end="3"/>
                                            </p:txEl>
                                          </p:spTgt>
                                        </p:tgtEl>
                                        <p:attrNameLst>
                                          <p:attrName>style.visibility</p:attrName>
                                        </p:attrNameLst>
                                      </p:cBhvr>
                                      <p:to>
                                        <p:strVal val="visible"/>
                                      </p:to>
                                    </p:set>
                                    <p:animEffect transition="in" filter="fade">
                                      <p:cBhvr>
                                        <p:cTn id="6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p:nvPr/>
        </p:nvSpPr>
        <p:spPr>
          <a:xfrm>
            <a:off x="484096" y="470925"/>
            <a:ext cx="4381009" cy="5892104"/>
          </a:xfrm>
          <a:custGeom>
            <a:avLst/>
            <a:gdLst/>
            <a:ahLst/>
            <a:cxnLst/>
            <a:rect l="l" t="t" r="r" b="b"/>
            <a:pathLst>
              <a:path w="4381009" h="5892104" extrusionOk="0">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0" name="Google Shape;110;p4"/>
          <p:cNvSpPr txBox="1">
            <a:spLocks noGrp="1"/>
          </p:cNvSpPr>
          <p:nvPr>
            <p:ph type="title"/>
          </p:nvPr>
        </p:nvSpPr>
        <p:spPr>
          <a:xfrm>
            <a:off x="863024" y="1012000"/>
            <a:ext cx="3879600" cy="4795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dirty="0">
                <a:solidFill>
                  <a:srgbClr val="FFFFFF"/>
                </a:solidFill>
              </a:rPr>
              <a:t>Methodology</a:t>
            </a:r>
            <a:endParaRPr dirty="0"/>
          </a:p>
        </p:txBody>
      </p:sp>
      <p:sp>
        <p:nvSpPr>
          <p:cNvPr id="2" name="Slide Number Placeholder 1">
            <a:extLst>
              <a:ext uri="{FF2B5EF4-FFF2-40B4-BE49-F238E27FC236}">
                <a16:creationId xmlns:a16="http://schemas.microsoft.com/office/drawing/2014/main" id="{1EC58B72-7DA6-4D60-8690-DE5A0F5D030D}"/>
              </a:ext>
            </a:extLst>
          </p:cNvPr>
          <p:cNvSpPr>
            <a:spLocks noGrp="1"/>
          </p:cNvSpPr>
          <p:nvPr>
            <p:ph type="sldNum" sz="quarter" idx="12"/>
          </p:nvPr>
        </p:nvSpPr>
        <p:spPr/>
        <p:txBody>
          <a:bodyPr>
            <a:normAutofit lnSpcReduction="10000"/>
          </a:bodyPr>
          <a:lstStyle/>
          <a:p>
            <a:fld id="{B82F354B-28AA-4791-924C-B37F166955FE}" type="slidenum">
              <a:rPr lang="en-US" smtClean="0"/>
              <a:t>11</a:t>
            </a:fld>
            <a:endParaRPr lang="en-US"/>
          </a:p>
        </p:txBody>
      </p:sp>
      <p:grpSp>
        <p:nvGrpSpPr>
          <p:cNvPr id="111" name="Google Shape;111;p4"/>
          <p:cNvGrpSpPr/>
          <p:nvPr/>
        </p:nvGrpSpPr>
        <p:grpSpPr>
          <a:xfrm>
            <a:off x="5194300" y="473366"/>
            <a:ext cx="5976059" cy="5880540"/>
            <a:chOff x="0" y="2442"/>
            <a:chExt cx="6513603" cy="5880540"/>
          </a:xfrm>
        </p:grpSpPr>
        <p:sp>
          <p:nvSpPr>
            <p:cNvPr id="112" name="Google Shape;112;p4"/>
            <p:cNvSpPr/>
            <p:nvPr/>
          </p:nvSpPr>
          <p:spPr>
            <a:xfrm>
              <a:off x="0" y="2442"/>
              <a:ext cx="6513603" cy="1238008"/>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1429899" y="2442"/>
              <a:ext cx="5083704" cy="12380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txBox="1"/>
            <p:nvPr/>
          </p:nvSpPr>
          <p:spPr>
            <a:xfrm>
              <a:off x="1429899" y="2442"/>
              <a:ext cx="5083704" cy="1238008"/>
            </a:xfrm>
            <a:prstGeom prst="rect">
              <a:avLst/>
            </a:prstGeom>
            <a:noFill/>
            <a:ln>
              <a:noFill/>
            </a:ln>
          </p:spPr>
          <p:txBody>
            <a:bodyPr spcFirstLastPara="1" wrap="square" lIns="131000" tIns="131000" rIns="131000" bIns="131000" anchor="ctr" anchorCtr="0">
              <a:noAutofit/>
            </a:bodyPr>
            <a:lstStyle/>
            <a:p>
              <a:pPr marL="0" marR="0" lvl="0" indent="0" algn="l" rtl="0">
                <a:lnSpc>
                  <a:spcPct val="100000"/>
                </a:lnSpc>
                <a:spcBef>
                  <a:spcPts val="0"/>
                </a:spcBef>
                <a:spcAft>
                  <a:spcPts val="0"/>
                </a:spcAft>
                <a:buClr>
                  <a:schemeClr val="dk1"/>
                </a:buClr>
                <a:buSzPts val="2200"/>
                <a:buFont typeface="Calibri"/>
                <a:buNone/>
              </a:pPr>
              <a:r>
                <a:rPr lang="en-US" sz="2200" b="0" i="0" u="none" strike="noStrike" cap="none" dirty="0">
                  <a:solidFill>
                    <a:schemeClr val="bg1">
                      <a:lumMod val="65000"/>
                    </a:schemeClr>
                  </a:solidFill>
                  <a:latin typeface="Century Schoolbook (Headings)"/>
                  <a:ea typeface="Calibri"/>
                  <a:cs typeface="Calibri"/>
                  <a:sym typeface="Calibri"/>
                </a:rPr>
                <a:t>Stage I</a:t>
              </a:r>
              <a:endParaRPr dirty="0">
                <a:solidFill>
                  <a:schemeClr val="bg1">
                    <a:lumMod val="65000"/>
                  </a:schemeClr>
                </a:solidFill>
                <a:latin typeface="Century Schoolbook (Headings)"/>
              </a:endParaRPr>
            </a:p>
            <a:p>
              <a:pPr marL="0" marR="0" lvl="0" indent="0" algn="l" rtl="0">
                <a:lnSpc>
                  <a:spcPct val="100000"/>
                </a:lnSpc>
                <a:spcBef>
                  <a:spcPts val="770"/>
                </a:spcBef>
                <a:spcAft>
                  <a:spcPts val="0"/>
                </a:spcAft>
                <a:buClr>
                  <a:schemeClr val="dk1"/>
                </a:buClr>
                <a:buSzPts val="2200"/>
                <a:buFont typeface="Calibri"/>
                <a:buNone/>
              </a:pPr>
              <a:r>
                <a:rPr lang="en-US" sz="2200" b="0" i="0" u="none" strike="noStrike" cap="none" dirty="0">
                  <a:solidFill>
                    <a:schemeClr val="bg1">
                      <a:lumMod val="65000"/>
                    </a:schemeClr>
                  </a:solidFill>
                  <a:latin typeface="Century Schoolbook (Headings)"/>
                  <a:ea typeface="Calibri"/>
                  <a:cs typeface="Calibri"/>
                  <a:sym typeface="Calibri"/>
                </a:rPr>
                <a:t>Literature Review</a:t>
              </a:r>
              <a:endParaRPr dirty="0">
                <a:solidFill>
                  <a:schemeClr val="bg1">
                    <a:lumMod val="65000"/>
                  </a:schemeClr>
                </a:solidFill>
                <a:latin typeface="Century Schoolbook (Headings)"/>
              </a:endParaRPr>
            </a:p>
          </p:txBody>
        </p:sp>
        <p:sp>
          <p:nvSpPr>
            <p:cNvPr id="116" name="Google Shape;116;p4"/>
            <p:cNvSpPr/>
            <p:nvPr/>
          </p:nvSpPr>
          <p:spPr>
            <a:xfrm>
              <a:off x="0" y="1549953"/>
              <a:ext cx="6513603" cy="1238008"/>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1429899" y="1549953"/>
              <a:ext cx="5083704" cy="12380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txBox="1"/>
            <p:nvPr/>
          </p:nvSpPr>
          <p:spPr>
            <a:xfrm>
              <a:off x="1429899" y="1549953"/>
              <a:ext cx="5083704" cy="1238008"/>
            </a:xfrm>
            <a:prstGeom prst="rect">
              <a:avLst/>
            </a:prstGeom>
            <a:noFill/>
            <a:ln>
              <a:noFill/>
            </a:ln>
          </p:spPr>
          <p:txBody>
            <a:bodyPr spcFirstLastPara="1" wrap="square" lIns="131000" tIns="131000" rIns="131000" bIns="131000" anchor="ctr" anchorCtr="0">
              <a:noAutofit/>
            </a:bodyPr>
            <a:lstStyle/>
            <a:p>
              <a:pPr marL="0" marR="0" lvl="0" indent="0" algn="l" rtl="0">
                <a:lnSpc>
                  <a:spcPct val="100000"/>
                </a:lnSpc>
                <a:spcBef>
                  <a:spcPts val="0"/>
                </a:spcBef>
                <a:spcAft>
                  <a:spcPts val="0"/>
                </a:spcAft>
                <a:buClr>
                  <a:schemeClr val="dk1"/>
                </a:buClr>
                <a:buSzPts val="2200"/>
                <a:buFont typeface="Calibri"/>
                <a:buNone/>
              </a:pPr>
              <a:r>
                <a:rPr lang="en-US" sz="2200" b="0" i="0" u="none" strike="noStrike" cap="none" dirty="0">
                  <a:solidFill>
                    <a:schemeClr val="bg1">
                      <a:lumMod val="65000"/>
                    </a:schemeClr>
                  </a:solidFill>
                  <a:latin typeface="Century Schoolbook (Headings)"/>
                  <a:ea typeface="Calibri"/>
                  <a:cs typeface="Calibri"/>
                  <a:sym typeface="Calibri"/>
                </a:rPr>
                <a:t>Stage II</a:t>
              </a:r>
              <a:endParaRPr dirty="0">
                <a:solidFill>
                  <a:schemeClr val="bg1">
                    <a:lumMod val="65000"/>
                  </a:schemeClr>
                </a:solidFill>
                <a:latin typeface="Century Schoolbook (Headings)"/>
              </a:endParaRPr>
            </a:p>
            <a:p>
              <a:pPr marL="0" marR="0" lvl="0" indent="0" algn="l" rtl="0">
                <a:lnSpc>
                  <a:spcPct val="100000"/>
                </a:lnSpc>
                <a:spcBef>
                  <a:spcPts val="770"/>
                </a:spcBef>
                <a:spcAft>
                  <a:spcPts val="0"/>
                </a:spcAft>
                <a:buClr>
                  <a:schemeClr val="dk1"/>
                </a:buClr>
                <a:buSzPts val="2200"/>
                <a:buFont typeface="Calibri"/>
                <a:buNone/>
              </a:pPr>
              <a:r>
                <a:rPr lang="en-US" sz="2200" b="0" i="0" u="none" strike="noStrike" cap="none" dirty="0">
                  <a:solidFill>
                    <a:schemeClr val="bg1">
                      <a:lumMod val="65000"/>
                    </a:schemeClr>
                  </a:solidFill>
                  <a:latin typeface="Century Schoolbook (Headings)"/>
                  <a:ea typeface="Calibri"/>
                  <a:cs typeface="Calibri"/>
                  <a:sym typeface="Calibri"/>
                </a:rPr>
                <a:t>Interview Templates and Audience Analysis</a:t>
              </a:r>
              <a:endParaRPr dirty="0">
                <a:solidFill>
                  <a:schemeClr val="bg1">
                    <a:lumMod val="65000"/>
                  </a:schemeClr>
                </a:solidFill>
                <a:latin typeface="Century Schoolbook (Headings)"/>
              </a:endParaRPr>
            </a:p>
          </p:txBody>
        </p:sp>
        <p:sp>
          <p:nvSpPr>
            <p:cNvPr id="120" name="Google Shape;120;p4"/>
            <p:cNvSpPr/>
            <p:nvPr/>
          </p:nvSpPr>
          <p:spPr>
            <a:xfrm>
              <a:off x="0" y="3097464"/>
              <a:ext cx="6513603" cy="1238008"/>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1429899" y="3097464"/>
              <a:ext cx="5083704" cy="12380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txBox="1"/>
            <p:nvPr/>
          </p:nvSpPr>
          <p:spPr>
            <a:xfrm>
              <a:off x="1429899" y="3097464"/>
              <a:ext cx="5083704" cy="1238008"/>
            </a:xfrm>
            <a:prstGeom prst="rect">
              <a:avLst/>
            </a:prstGeom>
            <a:noFill/>
            <a:ln>
              <a:noFill/>
            </a:ln>
          </p:spPr>
          <p:txBody>
            <a:bodyPr spcFirstLastPara="1" wrap="square" lIns="131000" tIns="131000" rIns="131000" bIns="131000" anchor="ctr" anchorCtr="0">
              <a:noAutofit/>
            </a:bodyPr>
            <a:lstStyle/>
            <a:p>
              <a:pPr marL="0" marR="0" lvl="0" indent="0" algn="l" rtl="0">
                <a:lnSpc>
                  <a:spcPct val="100000"/>
                </a:lnSpc>
                <a:spcBef>
                  <a:spcPts val="0"/>
                </a:spcBef>
                <a:spcAft>
                  <a:spcPts val="0"/>
                </a:spcAft>
                <a:buClr>
                  <a:schemeClr val="dk1"/>
                </a:buClr>
                <a:buSzPts val="2200"/>
                <a:buFont typeface="Calibri"/>
                <a:buNone/>
              </a:pPr>
              <a:r>
                <a:rPr lang="en-US" sz="2200" b="0" i="0" u="none" strike="noStrike" cap="none" dirty="0">
                  <a:solidFill>
                    <a:schemeClr val="dk1"/>
                  </a:solidFill>
                  <a:latin typeface="Century Schoolbook (Headings)"/>
                  <a:ea typeface="Calibri"/>
                  <a:cs typeface="Calibri"/>
                  <a:sym typeface="Calibri"/>
                </a:rPr>
                <a:t>Stage III</a:t>
              </a:r>
              <a:endParaRPr dirty="0">
                <a:latin typeface="Century Schoolbook (Headings)"/>
              </a:endParaRPr>
            </a:p>
            <a:p>
              <a:pPr marL="0" marR="0" lvl="0" indent="0" algn="l" rtl="0">
                <a:lnSpc>
                  <a:spcPct val="100000"/>
                </a:lnSpc>
                <a:spcBef>
                  <a:spcPts val="770"/>
                </a:spcBef>
                <a:spcAft>
                  <a:spcPts val="0"/>
                </a:spcAft>
                <a:buClr>
                  <a:schemeClr val="dk1"/>
                </a:buClr>
                <a:buSzPts val="2200"/>
                <a:buFont typeface="Calibri"/>
                <a:buNone/>
              </a:pPr>
              <a:r>
                <a:rPr lang="en-US" sz="2200" b="0" i="0" u="none" strike="noStrike" cap="none" dirty="0">
                  <a:solidFill>
                    <a:schemeClr val="dk1"/>
                  </a:solidFill>
                  <a:latin typeface="Century Schoolbook (Headings)"/>
                  <a:ea typeface="Calibri"/>
                  <a:cs typeface="Calibri"/>
                  <a:sym typeface="Calibri"/>
                </a:rPr>
                <a:t>Roadmaps</a:t>
              </a:r>
              <a:endParaRPr dirty="0">
                <a:latin typeface="Century Schoolbook (Headings)"/>
              </a:endParaRPr>
            </a:p>
          </p:txBody>
        </p:sp>
        <p:sp>
          <p:nvSpPr>
            <p:cNvPr id="124" name="Google Shape;124;p4"/>
            <p:cNvSpPr/>
            <p:nvPr/>
          </p:nvSpPr>
          <p:spPr>
            <a:xfrm>
              <a:off x="0" y="4644974"/>
              <a:ext cx="6513603" cy="1238008"/>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1429899" y="4644974"/>
              <a:ext cx="5083704" cy="12380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txBox="1"/>
            <p:nvPr/>
          </p:nvSpPr>
          <p:spPr>
            <a:xfrm>
              <a:off x="1429899" y="4644974"/>
              <a:ext cx="5083704" cy="1238008"/>
            </a:xfrm>
            <a:prstGeom prst="rect">
              <a:avLst/>
            </a:prstGeom>
            <a:noFill/>
            <a:ln>
              <a:noFill/>
            </a:ln>
          </p:spPr>
          <p:txBody>
            <a:bodyPr spcFirstLastPara="1" wrap="square" lIns="131000" tIns="131000" rIns="131000" bIns="131000" anchor="ctr" anchorCtr="0">
              <a:noAutofit/>
            </a:bodyPr>
            <a:lstStyle/>
            <a:p>
              <a:pPr marL="0" marR="0" lvl="0" indent="0" algn="l" rtl="0">
                <a:lnSpc>
                  <a:spcPct val="100000"/>
                </a:lnSpc>
                <a:spcBef>
                  <a:spcPts val="0"/>
                </a:spcBef>
                <a:spcAft>
                  <a:spcPts val="0"/>
                </a:spcAft>
                <a:buClr>
                  <a:schemeClr val="dk1"/>
                </a:buClr>
                <a:buSzPts val="2200"/>
                <a:buFont typeface="Calibri"/>
                <a:buNone/>
              </a:pPr>
              <a:r>
                <a:rPr lang="en-US" sz="2200" b="0" i="0" u="none" strike="noStrike" cap="none" dirty="0">
                  <a:solidFill>
                    <a:schemeClr val="bg1">
                      <a:lumMod val="65000"/>
                    </a:schemeClr>
                  </a:solidFill>
                  <a:latin typeface="Century Schoolbook (Headings)"/>
                  <a:ea typeface="Calibri"/>
                  <a:cs typeface="Calibri"/>
                  <a:sym typeface="Calibri"/>
                </a:rPr>
                <a:t>Stage IV</a:t>
              </a:r>
              <a:endParaRPr dirty="0">
                <a:solidFill>
                  <a:schemeClr val="bg1">
                    <a:lumMod val="65000"/>
                  </a:schemeClr>
                </a:solidFill>
                <a:latin typeface="Century Schoolbook (Headings)"/>
              </a:endParaRPr>
            </a:p>
            <a:p>
              <a:pPr marL="0" marR="0" lvl="0" indent="0" algn="l" rtl="0">
                <a:lnSpc>
                  <a:spcPct val="100000"/>
                </a:lnSpc>
                <a:spcBef>
                  <a:spcPts val="770"/>
                </a:spcBef>
                <a:spcAft>
                  <a:spcPts val="0"/>
                </a:spcAft>
                <a:buClr>
                  <a:schemeClr val="dk1"/>
                </a:buClr>
                <a:buSzPts val="2200"/>
                <a:buFont typeface="Calibri"/>
                <a:buNone/>
              </a:pPr>
              <a:r>
                <a:rPr lang="en-US" sz="2200" b="0" i="0" u="none" strike="noStrike" cap="none" dirty="0">
                  <a:solidFill>
                    <a:schemeClr val="bg1">
                      <a:lumMod val="65000"/>
                    </a:schemeClr>
                  </a:solidFill>
                  <a:latin typeface="Century Schoolbook (Headings)"/>
                  <a:ea typeface="Calibri"/>
                  <a:cs typeface="Calibri"/>
                  <a:sym typeface="Calibri"/>
                </a:rPr>
                <a:t>Future Directions</a:t>
              </a:r>
              <a:endParaRPr dirty="0">
                <a:solidFill>
                  <a:schemeClr val="bg1">
                    <a:lumMod val="65000"/>
                  </a:schemeClr>
                </a:solidFill>
                <a:latin typeface="Century Schoolbook (Headings)"/>
              </a:endParaRPr>
            </a:p>
          </p:txBody>
        </p:sp>
      </p:grpSp>
      <p:sp>
        <p:nvSpPr>
          <p:cNvPr id="23" name="Freeform 13">
            <a:extLst>
              <a:ext uri="{FF2B5EF4-FFF2-40B4-BE49-F238E27FC236}">
                <a16:creationId xmlns:a16="http://schemas.microsoft.com/office/drawing/2014/main" id="{6445E194-99EE-4D62-A129-F29034370CCA}"/>
              </a:ext>
            </a:extLst>
          </p:cNvPr>
          <p:cNvSpPr>
            <a:spLocks noChangeAspect="1" noEditPoints="1"/>
          </p:cNvSpPr>
          <p:nvPr/>
        </p:nvSpPr>
        <p:spPr bwMode="auto">
          <a:xfrm>
            <a:off x="5605183" y="2270334"/>
            <a:ext cx="490123" cy="739094"/>
          </a:xfrm>
          <a:custGeom>
            <a:avLst/>
            <a:gdLst>
              <a:gd name="T0" fmla="*/ 549 w 1504"/>
              <a:gd name="T1" fmla="*/ 2233 h 2835"/>
              <a:gd name="T2" fmla="*/ 315 w 1504"/>
              <a:gd name="T3" fmla="*/ 2278 h 2835"/>
              <a:gd name="T4" fmla="*/ 191 w 1504"/>
              <a:gd name="T5" fmla="*/ 2369 h 2835"/>
              <a:gd name="T6" fmla="*/ 871 w 1504"/>
              <a:gd name="T7" fmla="*/ 2399 h 2835"/>
              <a:gd name="T8" fmla="*/ 776 w 1504"/>
              <a:gd name="T9" fmla="*/ 2299 h 2835"/>
              <a:gd name="T10" fmla="*/ 761 w 1504"/>
              <a:gd name="T11" fmla="*/ 2246 h 2835"/>
              <a:gd name="T12" fmla="*/ 1332 w 1504"/>
              <a:gd name="T13" fmla="*/ 2341 h 2835"/>
              <a:gd name="T14" fmla="*/ 1393 w 1504"/>
              <a:gd name="T15" fmla="*/ 2373 h 2835"/>
              <a:gd name="T16" fmla="*/ 1321 w 1504"/>
              <a:gd name="T17" fmla="*/ 2268 h 2835"/>
              <a:gd name="T18" fmla="*/ 1140 w 1504"/>
              <a:gd name="T19" fmla="*/ 1820 h 2835"/>
              <a:gd name="T20" fmla="*/ 1073 w 1504"/>
              <a:gd name="T21" fmla="*/ 1784 h 2835"/>
              <a:gd name="T22" fmla="*/ 949 w 1504"/>
              <a:gd name="T23" fmla="*/ 1776 h 2835"/>
              <a:gd name="T24" fmla="*/ 890 w 1504"/>
              <a:gd name="T25" fmla="*/ 1971 h 2835"/>
              <a:gd name="T26" fmla="*/ 927 w 1504"/>
              <a:gd name="T27" fmla="*/ 2108 h 2835"/>
              <a:gd name="T28" fmla="*/ 1021 w 1504"/>
              <a:gd name="T29" fmla="*/ 2170 h 2835"/>
              <a:gd name="T30" fmla="*/ 1120 w 1504"/>
              <a:gd name="T31" fmla="*/ 2096 h 2835"/>
              <a:gd name="T32" fmla="*/ 1151 w 1504"/>
              <a:gd name="T33" fmla="*/ 1971 h 2835"/>
              <a:gd name="T34" fmla="*/ 1082 w 1504"/>
              <a:gd name="T35" fmla="*/ 2110 h 2835"/>
              <a:gd name="T36" fmla="*/ 992 w 1504"/>
              <a:gd name="T37" fmla="*/ 2136 h 2835"/>
              <a:gd name="T38" fmla="*/ 925 w 1504"/>
              <a:gd name="T39" fmla="*/ 2031 h 2835"/>
              <a:gd name="T40" fmla="*/ 955 w 1504"/>
              <a:gd name="T41" fmla="*/ 1859 h 2835"/>
              <a:gd name="T42" fmla="*/ 1021 w 1504"/>
              <a:gd name="T43" fmla="*/ 1891 h 2835"/>
              <a:gd name="T44" fmla="*/ 1094 w 1504"/>
              <a:gd name="T45" fmla="*/ 1870 h 2835"/>
              <a:gd name="T46" fmla="*/ 1053 w 1504"/>
              <a:gd name="T47" fmla="*/ 2273 h 2835"/>
              <a:gd name="T48" fmla="*/ 993 w 1504"/>
              <a:gd name="T49" fmla="*/ 2246 h 2835"/>
              <a:gd name="T50" fmla="*/ 980 w 1504"/>
              <a:gd name="T51" fmla="*/ 2304 h 2835"/>
              <a:gd name="T52" fmla="*/ 1050 w 1504"/>
              <a:gd name="T53" fmla="*/ 2310 h 2835"/>
              <a:gd name="T54" fmla="*/ 1113 w 1504"/>
              <a:gd name="T55" fmla="*/ 898 h 2835"/>
              <a:gd name="T56" fmla="*/ 322 w 1504"/>
              <a:gd name="T57" fmla="*/ 1315 h 2835"/>
              <a:gd name="T58" fmla="*/ 536 w 1504"/>
              <a:gd name="T59" fmla="*/ 1246 h 2835"/>
              <a:gd name="T60" fmla="*/ 808 w 1504"/>
              <a:gd name="T61" fmla="*/ 1271 h 2835"/>
              <a:gd name="T62" fmla="*/ 1089 w 1504"/>
              <a:gd name="T63" fmla="*/ 1206 h 2835"/>
              <a:gd name="T64" fmla="*/ 1188 w 1504"/>
              <a:gd name="T65" fmla="*/ 1079 h 2835"/>
              <a:gd name="T66" fmla="*/ 792 w 1504"/>
              <a:gd name="T67" fmla="*/ 1206 h 2835"/>
              <a:gd name="T68" fmla="*/ 469 w 1504"/>
              <a:gd name="T69" fmla="*/ 1159 h 2835"/>
              <a:gd name="T70" fmla="*/ 217 w 1504"/>
              <a:gd name="T71" fmla="*/ 1001 h 2835"/>
              <a:gd name="T72" fmla="*/ 531 w 1504"/>
              <a:gd name="T73" fmla="*/ 28 h 2835"/>
              <a:gd name="T74" fmla="*/ 199 w 1504"/>
              <a:gd name="T75" fmla="*/ 204 h 2835"/>
              <a:gd name="T76" fmla="*/ 16 w 1504"/>
              <a:gd name="T77" fmla="*/ 505 h 2835"/>
              <a:gd name="T78" fmla="*/ 15 w 1504"/>
              <a:gd name="T79" fmla="*/ 763 h 2835"/>
              <a:gd name="T80" fmla="*/ 65 w 1504"/>
              <a:gd name="T81" fmla="*/ 744 h 2835"/>
              <a:gd name="T82" fmla="*/ 66 w 1504"/>
              <a:gd name="T83" fmla="*/ 525 h 2835"/>
              <a:gd name="T84" fmla="*/ 230 w 1504"/>
              <a:gd name="T85" fmla="*/ 258 h 2835"/>
              <a:gd name="T86" fmla="*/ 508 w 1504"/>
              <a:gd name="T87" fmla="*/ 101 h 2835"/>
              <a:gd name="T88" fmla="*/ 860 w 1504"/>
              <a:gd name="T89" fmla="*/ 73 h 2835"/>
              <a:gd name="T90" fmla="*/ 1201 w 1504"/>
              <a:gd name="T91" fmla="*/ 199 h 2835"/>
              <a:gd name="T92" fmla="*/ 1399 w 1504"/>
              <a:gd name="T93" fmla="*/ 419 h 2835"/>
              <a:gd name="T94" fmla="*/ 1450 w 1504"/>
              <a:gd name="T95" fmla="*/ 661 h 2835"/>
              <a:gd name="T96" fmla="*/ 1450 w 1504"/>
              <a:gd name="T97" fmla="*/ 873 h 2835"/>
              <a:gd name="T98" fmla="*/ 1503 w 1504"/>
              <a:gd name="T99" fmla="*/ 603 h 2835"/>
              <a:gd name="T100" fmla="*/ 1373 w 1504"/>
              <a:gd name="T101" fmla="*/ 276 h 2835"/>
              <a:gd name="T102" fmla="*/ 1075 w 1504"/>
              <a:gd name="T103" fmla="*/ 61 h 2835"/>
              <a:gd name="T104" fmla="*/ 358 w 1504"/>
              <a:gd name="T105" fmla="*/ 2095 h 2835"/>
              <a:gd name="T106" fmla="*/ 421 w 1504"/>
              <a:gd name="T107" fmla="*/ 2173 h 2835"/>
              <a:gd name="T108" fmla="*/ 525 w 1504"/>
              <a:gd name="T109" fmla="*/ 2185 h 2835"/>
              <a:gd name="T110" fmla="*/ 619 w 1504"/>
              <a:gd name="T111" fmla="*/ 2173 h 2835"/>
              <a:gd name="T112" fmla="*/ 692 w 1504"/>
              <a:gd name="T113" fmla="*/ 2095 h 2835"/>
              <a:gd name="T114" fmla="*/ 668 w 1504"/>
              <a:gd name="T115" fmla="*/ 2030 h 2835"/>
              <a:gd name="T116" fmla="*/ 647 w 1504"/>
              <a:gd name="T117" fmla="*/ 1824 h 2835"/>
              <a:gd name="T118" fmla="*/ 525 w 1504"/>
              <a:gd name="T119" fmla="*/ 1725 h 2835"/>
              <a:gd name="T120" fmla="*/ 396 w 1504"/>
              <a:gd name="T121" fmla="*/ 1843 h 2835"/>
              <a:gd name="T122" fmla="*/ 384 w 1504"/>
              <a:gd name="T123" fmla="*/ 2043 h 2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04" h="2835">
                <a:moveTo>
                  <a:pt x="776" y="2299"/>
                </a:moveTo>
                <a:lnTo>
                  <a:pt x="776" y="2299"/>
                </a:lnTo>
                <a:lnTo>
                  <a:pt x="755" y="2289"/>
                </a:lnTo>
                <a:lnTo>
                  <a:pt x="730" y="2278"/>
                </a:lnTo>
                <a:lnTo>
                  <a:pt x="698" y="2266"/>
                </a:lnTo>
                <a:lnTo>
                  <a:pt x="660" y="2254"/>
                </a:lnTo>
                <a:lnTo>
                  <a:pt x="639" y="2248"/>
                </a:lnTo>
                <a:lnTo>
                  <a:pt x="618" y="2243"/>
                </a:lnTo>
                <a:lnTo>
                  <a:pt x="595" y="2239"/>
                </a:lnTo>
                <a:lnTo>
                  <a:pt x="572" y="2235"/>
                </a:lnTo>
                <a:lnTo>
                  <a:pt x="549" y="2233"/>
                </a:lnTo>
                <a:lnTo>
                  <a:pt x="525" y="2233"/>
                </a:lnTo>
                <a:lnTo>
                  <a:pt x="525" y="2233"/>
                </a:lnTo>
                <a:lnTo>
                  <a:pt x="498" y="2233"/>
                </a:lnTo>
                <a:lnTo>
                  <a:pt x="473" y="2235"/>
                </a:lnTo>
                <a:lnTo>
                  <a:pt x="448" y="2239"/>
                </a:lnTo>
                <a:lnTo>
                  <a:pt x="425" y="2243"/>
                </a:lnTo>
                <a:lnTo>
                  <a:pt x="403" y="2248"/>
                </a:lnTo>
                <a:lnTo>
                  <a:pt x="382" y="2254"/>
                </a:lnTo>
                <a:lnTo>
                  <a:pt x="363" y="2260"/>
                </a:lnTo>
                <a:lnTo>
                  <a:pt x="345" y="2266"/>
                </a:lnTo>
                <a:lnTo>
                  <a:pt x="315" y="2278"/>
                </a:lnTo>
                <a:lnTo>
                  <a:pt x="293" y="2289"/>
                </a:lnTo>
                <a:lnTo>
                  <a:pt x="274" y="2299"/>
                </a:lnTo>
                <a:lnTo>
                  <a:pt x="274" y="2299"/>
                </a:lnTo>
                <a:lnTo>
                  <a:pt x="255" y="2309"/>
                </a:lnTo>
                <a:lnTo>
                  <a:pt x="237" y="2319"/>
                </a:lnTo>
                <a:lnTo>
                  <a:pt x="221" y="2330"/>
                </a:lnTo>
                <a:lnTo>
                  <a:pt x="214" y="2336"/>
                </a:lnTo>
                <a:lnTo>
                  <a:pt x="207" y="2344"/>
                </a:lnTo>
                <a:lnTo>
                  <a:pt x="201" y="2351"/>
                </a:lnTo>
                <a:lnTo>
                  <a:pt x="196" y="2360"/>
                </a:lnTo>
                <a:lnTo>
                  <a:pt x="191" y="2369"/>
                </a:lnTo>
                <a:lnTo>
                  <a:pt x="186" y="2378"/>
                </a:lnTo>
                <a:lnTo>
                  <a:pt x="183" y="2389"/>
                </a:lnTo>
                <a:lnTo>
                  <a:pt x="180" y="2400"/>
                </a:lnTo>
                <a:lnTo>
                  <a:pt x="178" y="2413"/>
                </a:lnTo>
                <a:lnTo>
                  <a:pt x="176" y="2426"/>
                </a:lnTo>
                <a:lnTo>
                  <a:pt x="151" y="2835"/>
                </a:lnTo>
                <a:lnTo>
                  <a:pt x="900" y="2835"/>
                </a:lnTo>
                <a:lnTo>
                  <a:pt x="875" y="2426"/>
                </a:lnTo>
                <a:lnTo>
                  <a:pt x="875" y="2426"/>
                </a:lnTo>
                <a:lnTo>
                  <a:pt x="873" y="2413"/>
                </a:lnTo>
                <a:lnTo>
                  <a:pt x="871" y="2399"/>
                </a:lnTo>
                <a:lnTo>
                  <a:pt x="868" y="2388"/>
                </a:lnTo>
                <a:lnTo>
                  <a:pt x="864" y="2376"/>
                </a:lnTo>
                <a:lnTo>
                  <a:pt x="859" y="2368"/>
                </a:lnTo>
                <a:lnTo>
                  <a:pt x="854" y="2359"/>
                </a:lnTo>
                <a:lnTo>
                  <a:pt x="849" y="2350"/>
                </a:lnTo>
                <a:lnTo>
                  <a:pt x="843" y="2343"/>
                </a:lnTo>
                <a:lnTo>
                  <a:pt x="836" y="2336"/>
                </a:lnTo>
                <a:lnTo>
                  <a:pt x="829" y="2330"/>
                </a:lnTo>
                <a:lnTo>
                  <a:pt x="813" y="2319"/>
                </a:lnTo>
                <a:lnTo>
                  <a:pt x="795" y="2309"/>
                </a:lnTo>
                <a:lnTo>
                  <a:pt x="776" y="2299"/>
                </a:lnTo>
                <a:lnTo>
                  <a:pt x="776" y="2299"/>
                </a:lnTo>
                <a:close/>
                <a:moveTo>
                  <a:pt x="761" y="2246"/>
                </a:moveTo>
                <a:lnTo>
                  <a:pt x="761" y="2246"/>
                </a:lnTo>
                <a:lnTo>
                  <a:pt x="775" y="2251"/>
                </a:lnTo>
                <a:lnTo>
                  <a:pt x="787" y="2256"/>
                </a:lnTo>
                <a:lnTo>
                  <a:pt x="806" y="2266"/>
                </a:lnTo>
                <a:lnTo>
                  <a:pt x="819" y="2274"/>
                </a:lnTo>
                <a:lnTo>
                  <a:pt x="828" y="2279"/>
                </a:lnTo>
                <a:lnTo>
                  <a:pt x="928" y="2241"/>
                </a:lnTo>
                <a:lnTo>
                  <a:pt x="915" y="2188"/>
                </a:lnTo>
                <a:lnTo>
                  <a:pt x="761" y="2246"/>
                </a:lnTo>
                <a:close/>
                <a:moveTo>
                  <a:pt x="1281" y="2249"/>
                </a:moveTo>
                <a:lnTo>
                  <a:pt x="1119" y="2188"/>
                </a:lnTo>
                <a:lnTo>
                  <a:pt x="1105" y="2241"/>
                </a:lnTo>
                <a:lnTo>
                  <a:pt x="1268" y="2303"/>
                </a:lnTo>
                <a:lnTo>
                  <a:pt x="1268" y="2303"/>
                </a:lnTo>
                <a:lnTo>
                  <a:pt x="1280" y="2308"/>
                </a:lnTo>
                <a:lnTo>
                  <a:pt x="1294" y="2314"/>
                </a:lnTo>
                <a:lnTo>
                  <a:pt x="1308" y="2321"/>
                </a:lnTo>
                <a:lnTo>
                  <a:pt x="1320" y="2330"/>
                </a:lnTo>
                <a:lnTo>
                  <a:pt x="1326" y="2335"/>
                </a:lnTo>
                <a:lnTo>
                  <a:pt x="1332" y="2341"/>
                </a:lnTo>
                <a:lnTo>
                  <a:pt x="1337" y="2348"/>
                </a:lnTo>
                <a:lnTo>
                  <a:pt x="1341" y="2354"/>
                </a:lnTo>
                <a:lnTo>
                  <a:pt x="1344" y="2361"/>
                </a:lnTo>
                <a:lnTo>
                  <a:pt x="1347" y="2369"/>
                </a:lnTo>
                <a:lnTo>
                  <a:pt x="1348" y="2378"/>
                </a:lnTo>
                <a:lnTo>
                  <a:pt x="1349" y="2388"/>
                </a:lnTo>
                <a:lnTo>
                  <a:pt x="1372" y="2719"/>
                </a:lnTo>
                <a:lnTo>
                  <a:pt x="1417" y="2719"/>
                </a:lnTo>
                <a:lnTo>
                  <a:pt x="1394" y="2388"/>
                </a:lnTo>
                <a:lnTo>
                  <a:pt x="1394" y="2388"/>
                </a:lnTo>
                <a:lnTo>
                  <a:pt x="1393" y="2373"/>
                </a:lnTo>
                <a:lnTo>
                  <a:pt x="1391" y="2359"/>
                </a:lnTo>
                <a:lnTo>
                  <a:pt x="1388" y="2346"/>
                </a:lnTo>
                <a:lnTo>
                  <a:pt x="1384" y="2334"/>
                </a:lnTo>
                <a:lnTo>
                  <a:pt x="1379" y="2323"/>
                </a:lnTo>
                <a:lnTo>
                  <a:pt x="1372" y="2313"/>
                </a:lnTo>
                <a:lnTo>
                  <a:pt x="1365" y="2304"/>
                </a:lnTo>
                <a:lnTo>
                  <a:pt x="1358" y="2295"/>
                </a:lnTo>
                <a:lnTo>
                  <a:pt x="1349" y="2288"/>
                </a:lnTo>
                <a:lnTo>
                  <a:pt x="1340" y="2280"/>
                </a:lnTo>
                <a:lnTo>
                  <a:pt x="1331" y="2274"/>
                </a:lnTo>
                <a:lnTo>
                  <a:pt x="1321" y="2268"/>
                </a:lnTo>
                <a:lnTo>
                  <a:pt x="1301" y="2258"/>
                </a:lnTo>
                <a:lnTo>
                  <a:pt x="1281" y="2249"/>
                </a:lnTo>
                <a:lnTo>
                  <a:pt x="1281" y="2249"/>
                </a:lnTo>
                <a:close/>
                <a:moveTo>
                  <a:pt x="1151" y="1971"/>
                </a:moveTo>
                <a:lnTo>
                  <a:pt x="1151" y="1896"/>
                </a:lnTo>
                <a:lnTo>
                  <a:pt x="1151" y="1896"/>
                </a:lnTo>
                <a:lnTo>
                  <a:pt x="1150" y="1868"/>
                </a:lnTo>
                <a:lnTo>
                  <a:pt x="1148" y="1855"/>
                </a:lnTo>
                <a:lnTo>
                  <a:pt x="1146" y="1843"/>
                </a:lnTo>
                <a:lnTo>
                  <a:pt x="1144" y="1830"/>
                </a:lnTo>
                <a:lnTo>
                  <a:pt x="1140" y="1820"/>
                </a:lnTo>
                <a:lnTo>
                  <a:pt x="1137" y="1810"/>
                </a:lnTo>
                <a:lnTo>
                  <a:pt x="1132" y="1801"/>
                </a:lnTo>
                <a:lnTo>
                  <a:pt x="1127" y="1794"/>
                </a:lnTo>
                <a:lnTo>
                  <a:pt x="1121" y="1788"/>
                </a:lnTo>
                <a:lnTo>
                  <a:pt x="1115" y="1783"/>
                </a:lnTo>
                <a:lnTo>
                  <a:pt x="1108" y="1779"/>
                </a:lnTo>
                <a:lnTo>
                  <a:pt x="1100" y="1778"/>
                </a:lnTo>
                <a:lnTo>
                  <a:pt x="1092" y="1778"/>
                </a:lnTo>
                <a:lnTo>
                  <a:pt x="1083" y="1780"/>
                </a:lnTo>
                <a:lnTo>
                  <a:pt x="1073" y="1784"/>
                </a:lnTo>
                <a:lnTo>
                  <a:pt x="1073" y="1784"/>
                </a:lnTo>
                <a:lnTo>
                  <a:pt x="1068" y="1779"/>
                </a:lnTo>
                <a:lnTo>
                  <a:pt x="1063" y="1774"/>
                </a:lnTo>
                <a:lnTo>
                  <a:pt x="1058" y="1769"/>
                </a:lnTo>
                <a:lnTo>
                  <a:pt x="1052" y="1766"/>
                </a:lnTo>
                <a:lnTo>
                  <a:pt x="1039" y="1761"/>
                </a:lnTo>
                <a:lnTo>
                  <a:pt x="1025" y="1758"/>
                </a:lnTo>
                <a:lnTo>
                  <a:pt x="1010" y="1758"/>
                </a:lnTo>
                <a:lnTo>
                  <a:pt x="994" y="1760"/>
                </a:lnTo>
                <a:lnTo>
                  <a:pt x="979" y="1764"/>
                </a:lnTo>
                <a:lnTo>
                  <a:pt x="964" y="1769"/>
                </a:lnTo>
                <a:lnTo>
                  <a:pt x="949" y="1776"/>
                </a:lnTo>
                <a:lnTo>
                  <a:pt x="936" y="1784"/>
                </a:lnTo>
                <a:lnTo>
                  <a:pt x="923" y="1794"/>
                </a:lnTo>
                <a:lnTo>
                  <a:pt x="912" y="1805"/>
                </a:lnTo>
                <a:lnTo>
                  <a:pt x="903" y="1816"/>
                </a:lnTo>
                <a:lnTo>
                  <a:pt x="896" y="1829"/>
                </a:lnTo>
                <a:lnTo>
                  <a:pt x="894" y="1835"/>
                </a:lnTo>
                <a:lnTo>
                  <a:pt x="892" y="1841"/>
                </a:lnTo>
                <a:lnTo>
                  <a:pt x="891" y="1848"/>
                </a:lnTo>
                <a:lnTo>
                  <a:pt x="890" y="1854"/>
                </a:lnTo>
                <a:lnTo>
                  <a:pt x="890" y="1971"/>
                </a:lnTo>
                <a:lnTo>
                  <a:pt x="890" y="1971"/>
                </a:lnTo>
                <a:lnTo>
                  <a:pt x="891" y="1988"/>
                </a:lnTo>
                <a:lnTo>
                  <a:pt x="893" y="2003"/>
                </a:lnTo>
                <a:lnTo>
                  <a:pt x="897" y="2016"/>
                </a:lnTo>
                <a:lnTo>
                  <a:pt x="902" y="2029"/>
                </a:lnTo>
                <a:lnTo>
                  <a:pt x="902" y="2029"/>
                </a:lnTo>
                <a:lnTo>
                  <a:pt x="904" y="2043"/>
                </a:lnTo>
                <a:lnTo>
                  <a:pt x="907" y="2058"/>
                </a:lnTo>
                <a:lnTo>
                  <a:pt x="911" y="2071"/>
                </a:lnTo>
                <a:lnTo>
                  <a:pt x="916" y="2084"/>
                </a:lnTo>
                <a:lnTo>
                  <a:pt x="921" y="2096"/>
                </a:lnTo>
                <a:lnTo>
                  <a:pt x="927" y="2108"/>
                </a:lnTo>
                <a:lnTo>
                  <a:pt x="934" y="2119"/>
                </a:lnTo>
                <a:lnTo>
                  <a:pt x="942" y="2129"/>
                </a:lnTo>
                <a:lnTo>
                  <a:pt x="950" y="2138"/>
                </a:lnTo>
                <a:lnTo>
                  <a:pt x="959" y="2146"/>
                </a:lnTo>
                <a:lnTo>
                  <a:pt x="968" y="2153"/>
                </a:lnTo>
                <a:lnTo>
                  <a:pt x="978" y="2159"/>
                </a:lnTo>
                <a:lnTo>
                  <a:pt x="988" y="2164"/>
                </a:lnTo>
                <a:lnTo>
                  <a:pt x="998" y="2168"/>
                </a:lnTo>
                <a:lnTo>
                  <a:pt x="1009" y="2169"/>
                </a:lnTo>
                <a:lnTo>
                  <a:pt x="1021" y="2170"/>
                </a:lnTo>
                <a:lnTo>
                  <a:pt x="1021" y="2170"/>
                </a:lnTo>
                <a:lnTo>
                  <a:pt x="1032" y="2169"/>
                </a:lnTo>
                <a:lnTo>
                  <a:pt x="1043" y="2168"/>
                </a:lnTo>
                <a:lnTo>
                  <a:pt x="1053" y="2164"/>
                </a:lnTo>
                <a:lnTo>
                  <a:pt x="1064" y="2159"/>
                </a:lnTo>
                <a:lnTo>
                  <a:pt x="1073" y="2153"/>
                </a:lnTo>
                <a:lnTo>
                  <a:pt x="1082" y="2146"/>
                </a:lnTo>
                <a:lnTo>
                  <a:pt x="1091" y="2138"/>
                </a:lnTo>
                <a:lnTo>
                  <a:pt x="1099" y="2129"/>
                </a:lnTo>
                <a:lnTo>
                  <a:pt x="1107" y="2119"/>
                </a:lnTo>
                <a:lnTo>
                  <a:pt x="1114" y="2108"/>
                </a:lnTo>
                <a:lnTo>
                  <a:pt x="1120" y="2096"/>
                </a:lnTo>
                <a:lnTo>
                  <a:pt x="1125" y="2084"/>
                </a:lnTo>
                <a:lnTo>
                  <a:pt x="1130" y="2071"/>
                </a:lnTo>
                <a:lnTo>
                  <a:pt x="1134" y="2058"/>
                </a:lnTo>
                <a:lnTo>
                  <a:pt x="1137" y="2044"/>
                </a:lnTo>
                <a:lnTo>
                  <a:pt x="1139" y="2029"/>
                </a:lnTo>
                <a:lnTo>
                  <a:pt x="1139" y="2029"/>
                </a:lnTo>
                <a:lnTo>
                  <a:pt x="1144" y="2016"/>
                </a:lnTo>
                <a:lnTo>
                  <a:pt x="1148" y="2003"/>
                </a:lnTo>
                <a:lnTo>
                  <a:pt x="1150" y="1988"/>
                </a:lnTo>
                <a:lnTo>
                  <a:pt x="1151" y="1971"/>
                </a:lnTo>
                <a:lnTo>
                  <a:pt x="1151" y="1971"/>
                </a:lnTo>
                <a:close/>
                <a:moveTo>
                  <a:pt x="1118" y="2003"/>
                </a:moveTo>
                <a:lnTo>
                  <a:pt x="1118" y="2003"/>
                </a:lnTo>
                <a:lnTo>
                  <a:pt x="1118" y="2016"/>
                </a:lnTo>
                <a:lnTo>
                  <a:pt x="1116" y="2031"/>
                </a:lnTo>
                <a:lnTo>
                  <a:pt x="1114" y="2044"/>
                </a:lnTo>
                <a:lnTo>
                  <a:pt x="1111" y="2058"/>
                </a:lnTo>
                <a:lnTo>
                  <a:pt x="1106" y="2070"/>
                </a:lnTo>
                <a:lnTo>
                  <a:pt x="1101" y="2081"/>
                </a:lnTo>
                <a:lnTo>
                  <a:pt x="1096" y="2091"/>
                </a:lnTo>
                <a:lnTo>
                  <a:pt x="1089" y="2101"/>
                </a:lnTo>
                <a:lnTo>
                  <a:pt x="1082" y="2110"/>
                </a:lnTo>
                <a:lnTo>
                  <a:pt x="1075" y="2119"/>
                </a:lnTo>
                <a:lnTo>
                  <a:pt x="1067" y="2125"/>
                </a:lnTo>
                <a:lnTo>
                  <a:pt x="1058" y="2131"/>
                </a:lnTo>
                <a:lnTo>
                  <a:pt x="1049" y="2136"/>
                </a:lnTo>
                <a:lnTo>
                  <a:pt x="1040" y="2139"/>
                </a:lnTo>
                <a:lnTo>
                  <a:pt x="1030" y="2141"/>
                </a:lnTo>
                <a:lnTo>
                  <a:pt x="1021" y="2141"/>
                </a:lnTo>
                <a:lnTo>
                  <a:pt x="1021" y="2141"/>
                </a:lnTo>
                <a:lnTo>
                  <a:pt x="1011" y="2141"/>
                </a:lnTo>
                <a:lnTo>
                  <a:pt x="1001" y="2139"/>
                </a:lnTo>
                <a:lnTo>
                  <a:pt x="992" y="2136"/>
                </a:lnTo>
                <a:lnTo>
                  <a:pt x="983" y="2131"/>
                </a:lnTo>
                <a:lnTo>
                  <a:pt x="975" y="2125"/>
                </a:lnTo>
                <a:lnTo>
                  <a:pt x="966" y="2119"/>
                </a:lnTo>
                <a:lnTo>
                  <a:pt x="959" y="2110"/>
                </a:lnTo>
                <a:lnTo>
                  <a:pt x="952" y="2101"/>
                </a:lnTo>
                <a:lnTo>
                  <a:pt x="946" y="2091"/>
                </a:lnTo>
                <a:lnTo>
                  <a:pt x="940" y="2081"/>
                </a:lnTo>
                <a:lnTo>
                  <a:pt x="935" y="2070"/>
                </a:lnTo>
                <a:lnTo>
                  <a:pt x="931" y="2058"/>
                </a:lnTo>
                <a:lnTo>
                  <a:pt x="927" y="2044"/>
                </a:lnTo>
                <a:lnTo>
                  <a:pt x="925" y="2031"/>
                </a:lnTo>
                <a:lnTo>
                  <a:pt x="923" y="2016"/>
                </a:lnTo>
                <a:lnTo>
                  <a:pt x="923" y="2003"/>
                </a:lnTo>
                <a:lnTo>
                  <a:pt x="923" y="1961"/>
                </a:lnTo>
                <a:lnTo>
                  <a:pt x="923" y="1961"/>
                </a:lnTo>
                <a:lnTo>
                  <a:pt x="924" y="1945"/>
                </a:lnTo>
                <a:lnTo>
                  <a:pt x="926" y="1928"/>
                </a:lnTo>
                <a:lnTo>
                  <a:pt x="929" y="1911"/>
                </a:lnTo>
                <a:lnTo>
                  <a:pt x="934" y="1896"/>
                </a:lnTo>
                <a:lnTo>
                  <a:pt x="940" y="1883"/>
                </a:lnTo>
                <a:lnTo>
                  <a:pt x="947" y="1870"/>
                </a:lnTo>
                <a:lnTo>
                  <a:pt x="955" y="1859"/>
                </a:lnTo>
                <a:lnTo>
                  <a:pt x="964" y="1849"/>
                </a:lnTo>
                <a:lnTo>
                  <a:pt x="964" y="1849"/>
                </a:lnTo>
                <a:lnTo>
                  <a:pt x="968" y="1858"/>
                </a:lnTo>
                <a:lnTo>
                  <a:pt x="974" y="1866"/>
                </a:lnTo>
                <a:lnTo>
                  <a:pt x="980" y="1874"/>
                </a:lnTo>
                <a:lnTo>
                  <a:pt x="987" y="1880"/>
                </a:lnTo>
                <a:lnTo>
                  <a:pt x="995" y="1885"/>
                </a:lnTo>
                <a:lnTo>
                  <a:pt x="1003" y="1889"/>
                </a:lnTo>
                <a:lnTo>
                  <a:pt x="1012" y="1891"/>
                </a:lnTo>
                <a:lnTo>
                  <a:pt x="1021" y="1891"/>
                </a:lnTo>
                <a:lnTo>
                  <a:pt x="1021" y="1891"/>
                </a:lnTo>
                <a:lnTo>
                  <a:pt x="1030" y="1891"/>
                </a:lnTo>
                <a:lnTo>
                  <a:pt x="1038" y="1889"/>
                </a:lnTo>
                <a:lnTo>
                  <a:pt x="1047" y="1885"/>
                </a:lnTo>
                <a:lnTo>
                  <a:pt x="1054" y="1880"/>
                </a:lnTo>
                <a:lnTo>
                  <a:pt x="1061" y="1874"/>
                </a:lnTo>
                <a:lnTo>
                  <a:pt x="1068" y="1866"/>
                </a:lnTo>
                <a:lnTo>
                  <a:pt x="1073" y="1858"/>
                </a:lnTo>
                <a:lnTo>
                  <a:pt x="1077" y="1849"/>
                </a:lnTo>
                <a:lnTo>
                  <a:pt x="1077" y="1849"/>
                </a:lnTo>
                <a:lnTo>
                  <a:pt x="1086" y="1859"/>
                </a:lnTo>
                <a:lnTo>
                  <a:pt x="1094" y="1870"/>
                </a:lnTo>
                <a:lnTo>
                  <a:pt x="1101" y="1883"/>
                </a:lnTo>
                <a:lnTo>
                  <a:pt x="1107" y="1896"/>
                </a:lnTo>
                <a:lnTo>
                  <a:pt x="1112" y="1911"/>
                </a:lnTo>
                <a:lnTo>
                  <a:pt x="1116" y="1928"/>
                </a:lnTo>
                <a:lnTo>
                  <a:pt x="1118" y="1945"/>
                </a:lnTo>
                <a:lnTo>
                  <a:pt x="1118" y="1961"/>
                </a:lnTo>
                <a:lnTo>
                  <a:pt x="1118" y="2003"/>
                </a:lnTo>
                <a:close/>
                <a:moveTo>
                  <a:pt x="1055" y="2286"/>
                </a:moveTo>
                <a:lnTo>
                  <a:pt x="1055" y="2286"/>
                </a:lnTo>
                <a:lnTo>
                  <a:pt x="1054" y="2279"/>
                </a:lnTo>
                <a:lnTo>
                  <a:pt x="1053" y="2273"/>
                </a:lnTo>
                <a:lnTo>
                  <a:pt x="1052" y="2266"/>
                </a:lnTo>
                <a:lnTo>
                  <a:pt x="1049" y="2260"/>
                </a:lnTo>
                <a:lnTo>
                  <a:pt x="1046" y="2255"/>
                </a:lnTo>
                <a:lnTo>
                  <a:pt x="1043" y="2250"/>
                </a:lnTo>
                <a:lnTo>
                  <a:pt x="1039" y="2246"/>
                </a:lnTo>
                <a:lnTo>
                  <a:pt x="1035" y="2243"/>
                </a:lnTo>
                <a:lnTo>
                  <a:pt x="1017" y="2286"/>
                </a:lnTo>
                <a:lnTo>
                  <a:pt x="1014" y="2286"/>
                </a:lnTo>
                <a:lnTo>
                  <a:pt x="997" y="2243"/>
                </a:lnTo>
                <a:lnTo>
                  <a:pt x="997" y="2243"/>
                </a:lnTo>
                <a:lnTo>
                  <a:pt x="993" y="2246"/>
                </a:lnTo>
                <a:lnTo>
                  <a:pt x="989" y="2250"/>
                </a:lnTo>
                <a:lnTo>
                  <a:pt x="985" y="2255"/>
                </a:lnTo>
                <a:lnTo>
                  <a:pt x="982" y="2260"/>
                </a:lnTo>
                <a:lnTo>
                  <a:pt x="980" y="2266"/>
                </a:lnTo>
                <a:lnTo>
                  <a:pt x="978" y="2273"/>
                </a:lnTo>
                <a:lnTo>
                  <a:pt x="977" y="2279"/>
                </a:lnTo>
                <a:lnTo>
                  <a:pt x="977" y="2286"/>
                </a:lnTo>
                <a:lnTo>
                  <a:pt x="977" y="2286"/>
                </a:lnTo>
                <a:lnTo>
                  <a:pt x="977" y="2293"/>
                </a:lnTo>
                <a:lnTo>
                  <a:pt x="978" y="2299"/>
                </a:lnTo>
                <a:lnTo>
                  <a:pt x="980" y="2304"/>
                </a:lnTo>
                <a:lnTo>
                  <a:pt x="982" y="2310"/>
                </a:lnTo>
                <a:lnTo>
                  <a:pt x="987" y="2319"/>
                </a:lnTo>
                <a:lnTo>
                  <a:pt x="995" y="2326"/>
                </a:lnTo>
                <a:lnTo>
                  <a:pt x="974" y="2719"/>
                </a:lnTo>
                <a:lnTo>
                  <a:pt x="1057" y="2719"/>
                </a:lnTo>
                <a:lnTo>
                  <a:pt x="1037" y="2326"/>
                </a:lnTo>
                <a:lnTo>
                  <a:pt x="1037" y="2326"/>
                </a:lnTo>
                <a:lnTo>
                  <a:pt x="1041" y="2324"/>
                </a:lnTo>
                <a:lnTo>
                  <a:pt x="1044" y="2319"/>
                </a:lnTo>
                <a:lnTo>
                  <a:pt x="1047" y="2315"/>
                </a:lnTo>
                <a:lnTo>
                  <a:pt x="1050" y="2310"/>
                </a:lnTo>
                <a:lnTo>
                  <a:pt x="1052" y="2304"/>
                </a:lnTo>
                <a:lnTo>
                  <a:pt x="1053" y="2299"/>
                </a:lnTo>
                <a:lnTo>
                  <a:pt x="1054" y="2293"/>
                </a:lnTo>
                <a:lnTo>
                  <a:pt x="1055" y="2286"/>
                </a:lnTo>
                <a:lnTo>
                  <a:pt x="1055" y="2286"/>
                </a:lnTo>
                <a:close/>
                <a:moveTo>
                  <a:pt x="348" y="415"/>
                </a:moveTo>
                <a:lnTo>
                  <a:pt x="348" y="480"/>
                </a:lnTo>
                <a:lnTo>
                  <a:pt x="1113" y="480"/>
                </a:lnTo>
                <a:lnTo>
                  <a:pt x="1113" y="415"/>
                </a:lnTo>
                <a:lnTo>
                  <a:pt x="348" y="415"/>
                </a:lnTo>
                <a:close/>
                <a:moveTo>
                  <a:pt x="1113" y="898"/>
                </a:moveTo>
                <a:lnTo>
                  <a:pt x="1113" y="833"/>
                </a:lnTo>
                <a:lnTo>
                  <a:pt x="794" y="833"/>
                </a:lnTo>
                <a:lnTo>
                  <a:pt x="794" y="898"/>
                </a:lnTo>
                <a:lnTo>
                  <a:pt x="1113" y="898"/>
                </a:lnTo>
                <a:close/>
                <a:moveTo>
                  <a:pt x="348" y="684"/>
                </a:moveTo>
                <a:lnTo>
                  <a:pt x="1113" y="684"/>
                </a:lnTo>
                <a:lnTo>
                  <a:pt x="1113" y="619"/>
                </a:lnTo>
                <a:lnTo>
                  <a:pt x="348" y="619"/>
                </a:lnTo>
                <a:lnTo>
                  <a:pt x="348" y="684"/>
                </a:lnTo>
                <a:close/>
                <a:moveTo>
                  <a:pt x="205" y="986"/>
                </a:moveTo>
                <a:lnTo>
                  <a:pt x="322" y="1315"/>
                </a:lnTo>
                <a:lnTo>
                  <a:pt x="344" y="1376"/>
                </a:lnTo>
                <a:lnTo>
                  <a:pt x="344" y="1171"/>
                </a:lnTo>
                <a:lnTo>
                  <a:pt x="344" y="1171"/>
                </a:lnTo>
                <a:lnTo>
                  <a:pt x="367" y="1183"/>
                </a:lnTo>
                <a:lnTo>
                  <a:pt x="390" y="1194"/>
                </a:lnTo>
                <a:lnTo>
                  <a:pt x="413" y="1205"/>
                </a:lnTo>
                <a:lnTo>
                  <a:pt x="437" y="1214"/>
                </a:lnTo>
                <a:lnTo>
                  <a:pt x="461" y="1224"/>
                </a:lnTo>
                <a:lnTo>
                  <a:pt x="485" y="1231"/>
                </a:lnTo>
                <a:lnTo>
                  <a:pt x="510" y="1239"/>
                </a:lnTo>
                <a:lnTo>
                  <a:pt x="536" y="1246"/>
                </a:lnTo>
                <a:lnTo>
                  <a:pt x="562" y="1253"/>
                </a:lnTo>
                <a:lnTo>
                  <a:pt x="588" y="1258"/>
                </a:lnTo>
                <a:lnTo>
                  <a:pt x="614" y="1263"/>
                </a:lnTo>
                <a:lnTo>
                  <a:pt x="641" y="1266"/>
                </a:lnTo>
                <a:lnTo>
                  <a:pt x="668" y="1269"/>
                </a:lnTo>
                <a:lnTo>
                  <a:pt x="696" y="1271"/>
                </a:lnTo>
                <a:lnTo>
                  <a:pt x="724" y="1273"/>
                </a:lnTo>
                <a:lnTo>
                  <a:pt x="753" y="1273"/>
                </a:lnTo>
                <a:lnTo>
                  <a:pt x="753" y="1273"/>
                </a:lnTo>
                <a:lnTo>
                  <a:pt x="780" y="1273"/>
                </a:lnTo>
                <a:lnTo>
                  <a:pt x="808" y="1271"/>
                </a:lnTo>
                <a:lnTo>
                  <a:pt x="835" y="1269"/>
                </a:lnTo>
                <a:lnTo>
                  <a:pt x="862" y="1266"/>
                </a:lnTo>
                <a:lnTo>
                  <a:pt x="889" y="1263"/>
                </a:lnTo>
                <a:lnTo>
                  <a:pt x="915" y="1258"/>
                </a:lnTo>
                <a:lnTo>
                  <a:pt x="941" y="1253"/>
                </a:lnTo>
                <a:lnTo>
                  <a:pt x="967" y="1246"/>
                </a:lnTo>
                <a:lnTo>
                  <a:pt x="992" y="1240"/>
                </a:lnTo>
                <a:lnTo>
                  <a:pt x="1017" y="1233"/>
                </a:lnTo>
                <a:lnTo>
                  <a:pt x="1042" y="1224"/>
                </a:lnTo>
                <a:lnTo>
                  <a:pt x="1066" y="1215"/>
                </a:lnTo>
                <a:lnTo>
                  <a:pt x="1089" y="1206"/>
                </a:lnTo>
                <a:lnTo>
                  <a:pt x="1112" y="1195"/>
                </a:lnTo>
                <a:lnTo>
                  <a:pt x="1135" y="1185"/>
                </a:lnTo>
                <a:lnTo>
                  <a:pt x="1157" y="1173"/>
                </a:lnTo>
                <a:lnTo>
                  <a:pt x="1157" y="1376"/>
                </a:lnTo>
                <a:lnTo>
                  <a:pt x="1245" y="1134"/>
                </a:lnTo>
                <a:lnTo>
                  <a:pt x="1293" y="996"/>
                </a:lnTo>
                <a:lnTo>
                  <a:pt x="1293" y="996"/>
                </a:lnTo>
                <a:lnTo>
                  <a:pt x="1270" y="1018"/>
                </a:lnTo>
                <a:lnTo>
                  <a:pt x="1244" y="1039"/>
                </a:lnTo>
                <a:lnTo>
                  <a:pt x="1217" y="1059"/>
                </a:lnTo>
                <a:lnTo>
                  <a:pt x="1188" y="1079"/>
                </a:lnTo>
                <a:lnTo>
                  <a:pt x="1158" y="1096"/>
                </a:lnTo>
                <a:lnTo>
                  <a:pt x="1126" y="1114"/>
                </a:lnTo>
                <a:lnTo>
                  <a:pt x="1092" y="1130"/>
                </a:lnTo>
                <a:lnTo>
                  <a:pt x="1058" y="1145"/>
                </a:lnTo>
                <a:lnTo>
                  <a:pt x="1022" y="1159"/>
                </a:lnTo>
                <a:lnTo>
                  <a:pt x="985" y="1171"/>
                </a:lnTo>
                <a:lnTo>
                  <a:pt x="948" y="1181"/>
                </a:lnTo>
                <a:lnTo>
                  <a:pt x="909" y="1191"/>
                </a:lnTo>
                <a:lnTo>
                  <a:pt x="871" y="1198"/>
                </a:lnTo>
                <a:lnTo>
                  <a:pt x="832" y="1204"/>
                </a:lnTo>
                <a:lnTo>
                  <a:pt x="792" y="1206"/>
                </a:lnTo>
                <a:lnTo>
                  <a:pt x="753" y="1208"/>
                </a:lnTo>
                <a:lnTo>
                  <a:pt x="751" y="1208"/>
                </a:lnTo>
                <a:lnTo>
                  <a:pt x="751" y="1208"/>
                </a:lnTo>
                <a:lnTo>
                  <a:pt x="714" y="1206"/>
                </a:lnTo>
                <a:lnTo>
                  <a:pt x="677" y="1205"/>
                </a:lnTo>
                <a:lnTo>
                  <a:pt x="641" y="1200"/>
                </a:lnTo>
                <a:lnTo>
                  <a:pt x="605" y="1195"/>
                </a:lnTo>
                <a:lnTo>
                  <a:pt x="570" y="1188"/>
                </a:lnTo>
                <a:lnTo>
                  <a:pt x="536" y="1180"/>
                </a:lnTo>
                <a:lnTo>
                  <a:pt x="502" y="1170"/>
                </a:lnTo>
                <a:lnTo>
                  <a:pt x="469" y="1159"/>
                </a:lnTo>
                <a:lnTo>
                  <a:pt x="438" y="1146"/>
                </a:lnTo>
                <a:lnTo>
                  <a:pt x="407" y="1133"/>
                </a:lnTo>
                <a:lnTo>
                  <a:pt x="377" y="1119"/>
                </a:lnTo>
                <a:lnTo>
                  <a:pt x="348" y="1103"/>
                </a:lnTo>
                <a:lnTo>
                  <a:pt x="320" y="1085"/>
                </a:lnTo>
                <a:lnTo>
                  <a:pt x="293" y="1068"/>
                </a:lnTo>
                <a:lnTo>
                  <a:pt x="267" y="1048"/>
                </a:lnTo>
                <a:lnTo>
                  <a:pt x="243" y="1028"/>
                </a:lnTo>
                <a:lnTo>
                  <a:pt x="243" y="1028"/>
                </a:lnTo>
                <a:lnTo>
                  <a:pt x="227" y="1013"/>
                </a:lnTo>
                <a:lnTo>
                  <a:pt x="217" y="1001"/>
                </a:lnTo>
                <a:lnTo>
                  <a:pt x="211" y="993"/>
                </a:lnTo>
                <a:lnTo>
                  <a:pt x="205" y="986"/>
                </a:lnTo>
                <a:lnTo>
                  <a:pt x="205" y="986"/>
                </a:lnTo>
                <a:close/>
                <a:moveTo>
                  <a:pt x="753" y="0"/>
                </a:moveTo>
                <a:lnTo>
                  <a:pt x="753" y="0"/>
                </a:lnTo>
                <a:lnTo>
                  <a:pt x="714" y="1"/>
                </a:lnTo>
                <a:lnTo>
                  <a:pt x="676" y="4"/>
                </a:lnTo>
                <a:lnTo>
                  <a:pt x="639" y="8"/>
                </a:lnTo>
                <a:lnTo>
                  <a:pt x="602" y="13"/>
                </a:lnTo>
                <a:lnTo>
                  <a:pt x="566" y="20"/>
                </a:lnTo>
                <a:lnTo>
                  <a:pt x="531" y="28"/>
                </a:lnTo>
                <a:lnTo>
                  <a:pt x="496" y="38"/>
                </a:lnTo>
                <a:lnTo>
                  <a:pt x="462" y="49"/>
                </a:lnTo>
                <a:lnTo>
                  <a:pt x="429" y="61"/>
                </a:lnTo>
                <a:lnTo>
                  <a:pt x="397" y="75"/>
                </a:lnTo>
                <a:lnTo>
                  <a:pt x="366" y="90"/>
                </a:lnTo>
                <a:lnTo>
                  <a:pt x="335" y="106"/>
                </a:lnTo>
                <a:lnTo>
                  <a:pt x="306" y="124"/>
                </a:lnTo>
                <a:lnTo>
                  <a:pt x="277" y="143"/>
                </a:lnTo>
                <a:lnTo>
                  <a:pt x="250" y="161"/>
                </a:lnTo>
                <a:lnTo>
                  <a:pt x="224" y="183"/>
                </a:lnTo>
                <a:lnTo>
                  <a:pt x="199" y="204"/>
                </a:lnTo>
                <a:lnTo>
                  <a:pt x="175" y="228"/>
                </a:lnTo>
                <a:lnTo>
                  <a:pt x="153" y="251"/>
                </a:lnTo>
                <a:lnTo>
                  <a:pt x="132" y="276"/>
                </a:lnTo>
                <a:lnTo>
                  <a:pt x="112" y="301"/>
                </a:lnTo>
                <a:lnTo>
                  <a:pt x="93" y="329"/>
                </a:lnTo>
                <a:lnTo>
                  <a:pt x="77" y="356"/>
                </a:lnTo>
                <a:lnTo>
                  <a:pt x="61" y="384"/>
                </a:lnTo>
                <a:lnTo>
                  <a:pt x="48" y="414"/>
                </a:lnTo>
                <a:lnTo>
                  <a:pt x="36" y="443"/>
                </a:lnTo>
                <a:lnTo>
                  <a:pt x="25" y="474"/>
                </a:lnTo>
                <a:lnTo>
                  <a:pt x="16" y="505"/>
                </a:lnTo>
                <a:lnTo>
                  <a:pt x="10" y="538"/>
                </a:lnTo>
                <a:lnTo>
                  <a:pt x="5" y="570"/>
                </a:lnTo>
                <a:lnTo>
                  <a:pt x="1" y="603"/>
                </a:lnTo>
                <a:lnTo>
                  <a:pt x="0" y="636"/>
                </a:lnTo>
                <a:lnTo>
                  <a:pt x="0" y="636"/>
                </a:lnTo>
                <a:lnTo>
                  <a:pt x="1" y="658"/>
                </a:lnTo>
                <a:lnTo>
                  <a:pt x="2" y="679"/>
                </a:lnTo>
                <a:lnTo>
                  <a:pt x="4" y="700"/>
                </a:lnTo>
                <a:lnTo>
                  <a:pt x="7" y="721"/>
                </a:lnTo>
                <a:lnTo>
                  <a:pt x="10" y="743"/>
                </a:lnTo>
                <a:lnTo>
                  <a:pt x="15" y="763"/>
                </a:lnTo>
                <a:lnTo>
                  <a:pt x="20" y="783"/>
                </a:lnTo>
                <a:lnTo>
                  <a:pt x="26" y="803"/>
                </a:lnTo>
                <a:lnTo>
                  <a:pt x="26" y="803"/>
                </a:lnTo>
                <a:lnTo>
                  <a:pt x="162" y="1183"/>
                </a:lnTo>
                <a:lnTo>
                  <a:pt x="344" y="1690"/>
                </a:lnTo>
                <a:lnTo>
                  <a:pt x="344" y="1530"/>
                </a:lnTo>
                <a:lnTo>
                  <a:pt x="344" y="1530"/>
                </a:lnTo>
                <a:lnTo>
                  <a:pt x="74" y="779"/>
                </a:lnTo>
                <a:lnTo>
                  <a:pt x="74" y="779"/>
                </a:lnTo>
                <a:lnTo>
                  <a:pt x="69" y="761"/>
                </a:lnTo>
                <a:lnTo>
                  <a:pt x="65" y="744"/>
                </a:lnTo>
                <a:lnTo>
                  <a:pt x="61" y="726"/>
                </a:lnTo>
                <a:lnTo>
                  <a:pt x="58" y="709"/>
                </a:lnTo>
                <a:lnTo>
                  <a:pt x="55" y="691"/>
                </a:lnTo>
                <a:lnTo>
                  <a:pt x="54" y="673"/>
                </a:lnTo>
                <a:lnTo>
                  <a:pt x="53" y="655"/>
                </a:lnTo>
                <a:lnTo>
                  <a:pt x="52" y="636"/>
                </a:lnTo>
                <a:lnTo>
                  <a:pt x="52" y="636"/>
                </a:lnTo>
                <a:lnTo>
                  <a:pt x="53" y="608"/>
                </a:lnTo>
                <a:lnTo>
                  <a:pt x="56" y="580"/>
                </a:lnTo>
                <a:lnTo>
                  <a:pt x="60" y="553"/>
                </a:lnTo>
                <a:lnTo>
                  <a:pt x="66" y="525"/>
                </a:lnTo>
                <a:lnTo>
                  <a:pt x="73" y="498"/>
                </a:lnTo>
                <a:lnTo>
                  <a:pt x="82" y="471"/>
                </a:lnTo>
                <a:lnTo>
                  <a:pt x="93" y="445"/>
                </a:lnTo>
                <a:lnTo>
                  <a:pt x="105" y="419"/>
                </a:lnTo>
                <a:lnTo>
                  <a:pt x="119" y="394"/>
                </a:lnTo>
                <a:lnTo>
                  <a:pt x="134" y="369"/>
                </a:lnTo>
                <a:lnTo>
                  <a:pt x="151" y="345"/>
                </a:lnTo>
                <a:lnTo>
                  <a:pt x="168" y="323"/>
                </a:lnTo>
                <a:lnTo>
                  <a:pt x="188" y="300"/>
                </a:lnTo>
                <a:lnTo>
                  <a:pt x="208" y="278"/>
                </a:lnTo>
                <a:lnTo>
                  <a:pt x="230" y="258"/>
                </a:lnTo>
                <a:lnTo>
                  <a:pt x="253" y="236"/>
                </a:lnTo>
                <a:lnTo>
                  <a:pt x="253" y="236"/>
                </a:lnTo>
                <a:lnTo>
                  <a:pt x="277" y="218"/>
                </a:lnTo>
                <a:lnTo>
                  <a:pt x="303" y="199"/>
                </a:lnTo>
                <a:lnTo>
                  <a:pt x="329" y="181"/>
                </a:lnTo>
                <a:lnTo>
                  <a:pt x="357" y="165"/>
                </a:lnTo>
                <a:lnTo>
                  <a:pt x="385" y="150"/>
                </a:lnTo>
                <a:lnTo>
                  <a:pt x="415" y="136"/>
                </a:lnTo>
                <a:lnTo>
                  <a:pt x="445" y="124"/>
                </a:lnTo>
                <a:lnTo>
                  <a:pt x="476" y="111"/>
                </a:lnTo>
                <a:lnTo>
                  <a:pt x="508" y="101"/>
                </a:lnTo>
                <a:lnTo>
                  <a:pt x="541" y="91"/>
                </a:lnTo>
                <a:lnTo>
                  <a:pt x="575" y="84"/>
                </a:lnTo>
                <a:lnTo>
                  <a:pt x="609" y="78"/>
                </a:lnTo>
                <a:lnTo>
                  <a:pt x="644" y="73"/>
                </a:lnTo>
                <a:lnTo>
                  <a:pt x="679" y="69"/>
                </a:lnTo>
                <a:lnTo>
                  <a:pt x="715" y="66"/>
                </a:lnTo>
                <a:lnTo>
                  <a:pt x="753" y="65"/>
                </a:lnTo>
                <a:lnTo>
                  <a:pt x="753" y="65"/>
                </a:lnTo>
                <a:lnTo>
                  <a:pt x="789" y="66"/>
                </a:lnTo>
                <a:lnTo>
                  <a:pt x="825" y="69"/>
                </a:lnTo>
                <a:lnTo>
                  <a:pt x="860" y="73"/>
                </a:lnTo>
                <a:lnTo>
                  <a:pt x="895" y="78"/>
                </a:lnTo>
                <a:lnTo>
                  <a:pt x="929" y="84"/>
                </a:lnTo>
                <a:lnTo>
                  <a:pt x="963" y="91"/>
                </a:lnTo>
                <a:lnTo>
                  <a:pt x="996" y="101"/>
                </a:lnTo>
                <a:lnTo>
                  <a:pt x="1028" y="111"/>
                </a:lnTo>
                <a:lnTo>
                  <a:pt x="1059" y="124"/>
                </a:lnTo>
                <a:lnTo>
                  <a:pt x="1089" y="136"/>
                </a:lnTo>
                <a:lnTo>
                  <a:pt x="1119" y="150"/>
                </a:lnTo>
                <a:lnTo>
                  <a:pt x="1147" y="165"/>
                </a:lnTo>
                <a:lnTo>
                  <a:pt x="1175" y="181"/>
                </a:lnTo>
                <a:lnTo>
                  <a:pt x="1201" y="199"/>
                </a:lnTo>
                <a:lnTo>
                  <a:pt x="1227" y="218"/>
                </a:lnTo>
                <a:lnTo>
                  <a:pt x="1251" y="236"/>
                </a:lnTo>
                <a:lnTo>
                  <a:pt x="1251" y="236"/>
                </a:lnTo>
                <a:lnTo>
                  <a:pt x="1274" y="258"/>
                </a:lnTo>
                <a:lnTo>
                  <a:pt x="1296" y="278"/>
                </a:lnTo>
                <a:lnTo>
                  <a:pt x="1317" y="300"/>
                </a:lnTo>
                <a:lnTo>
                  <a:pt x="1336" y="323"/>
                </a:lnTo>
                <a:lnTo>
                  <a:pt x="1354" y="345"/>
                </a:lnTo>
                <a:lnTo>
                  <a:pt x="1370" y="369"/>
                </a:lnTo>
                <a:lnTo>
                  <a:pt x="1385" y="394"/>
                </a:lnTo>
                <a:lnTo>
                  <a:pt x="1399" y="419"/>
                </a:lnTo>
                <a:lnTo>
                  <a:pt x="1411" y="445"/>
                </a:lnTo>
                <a:lnTo>
                  <a:pt x="1422" y="471"/>
                </a:lnTo>
                <a:lnTo>
                  <a:pt x="1431" y="498"/>
                </a:lnTo>
                <a:lnTo>
                  <a:pt x="1438" y="525"/>
                </a:lnTo>
                <a:lnTo>
                  <a:pt x="1444" y="553"/>
                </a:lnTo>
                <a:lnTo>
                  <a:pt x="1448" y="580"/>
                </a:lnTo>
                <a:lnTo>
                  <a:pt x="1451" y="608"/>
                </a:lnTo>
                <a:lnTo>
                  <a:pt x="1452" y="636"/>
                </a:lnTo>
                <a:lnTo>
                  <a:pt x="1452" y="636"/>
                </a:lnTo>
                <a:lnTo>
                  <a:pt x="1451" y="648"/>
                </a:lnTo>
                <a:lnTo>
                  <a:pt x="1450" y="661"/>
                </a:lnTo>
                <a:lnTo>
                  <a:pt x="1445" y="694"/>
                </a:lnTo>
                <a:lnTo>
                  <a:pt x="1437" y="729"/>
                </a:lnTo>
                <a:lnTo>
                  <a:pt x="1427" y="764"/>
                </a:lnTo>
                <a:lnTo>
                  <a:pt x="1427" y="764"/>
                </a:lnTo>
                <a:lnTo>
                  <a:pt x="1418" y="796"/>
                </a:lnTo>
                <a:lnTo>
                  <a:pt x="1410" y="823"/>
                </a:lnTo>
                <a:lnTo>
                  <a:pt x="1402" y="846"/>
                </a:lnTo>
                <a:lnTo>
                  <a:pt x="1156" y="1551"/>
                </a:lnTo>
                <a:lnTo>
                  <a:pt x="1156" y="1714"/>
                </a:lnTo>
                <a:lnTo>
                  <a:pt x="1450" y="873"/>
                </a:lnTo>
                <a:lnTo>
                  <a:pt x="1450" y="873"/>
                </a:lnTo>
                <a:lnTo>
                  <a:pt x="1459" y="846"/>
                </a:lnTo>
                <a:lnTo>
                  <a:pt x="1467" y="819"/>
                </a:lnTo>
                <a:lnTo>
                  <a:pt x="1477" y="786"/>
                </a:lnTo>
                <a:lnTo>
                  <a:pt x="1487" y="749"/>
                </a:lnTo>
                <a:lnTo>
                  <a:pt x="1495" y="709"/>
                </a:lnTo>
                <a:lnTo>
                  <a:pt x="1499" y="690"/>
                </a:lnTo>
                <a:lnTo>
                  <a:pt x="1502" y="671"/>
                </a:lnTo>
                <a:lnTo>
                  <a:pt x="1503" y="654"/>
                </a:lnTo>
                <a:lnTo>
                  <a:pt x="1504" y="636"/>
                </a:lnTo>
                <a:lnTo>
                  <a:pt x="1504" y="636"/>
                </a:lnTo>
                <a:lnTo>
                  <a:pt x="1503" y="603"/>
                </a:lnTo>
                <a:lnTo>
                  <a:pt x="1500" y="570"/>
                </a:lnTo>
                <a:lnTo>
                  <a:pt x="1495" y="538"/>
                </a:lnTo>
                <a:lnTo>
                  <a:pt x="1488" y="505"/>
                </a:lnTo>
                <a:lnTo>
                  <a:pt x="1479" y="474"/>
                </a:lnTo>
                <a:lnTo>
                  <a:pt x="1469" y="443"/>
                </a:lnTo>
                <a:lnTo>
                  <a:pt x="1457" y="414"/>
                </a:lnTo>
                <a:lnTo>
                  <a:pt x="1443" y="384"/>
                </a:lnTo>
                <a:lnTo>
                  <a:pt x="1428" y="356"/>
                </a:lnTo>
                <a:lnTo>
                  <a:pt x="1411" y="329"/>
                </a:lnTo>
                <a:lnTo>
                  <a:pt x="1392" y="301"/>
                </a:lnTo>
                <a:lnTo>
                  <a:pt x="1373" y="276"/>
                </a:lnTo>
                <a:lnTo>
                  <a:pt x="1352" y="251"/>
                </a:lnTo>
                <a:lnTo>
                  <a:pt x="1329" y="228"/>
                </a:lnTo>
                <a:lnTo>
                  <a:pt x="1305" y="204"/>
                </a:lnTo>
                <a:lnTo>
                  <a:pt x="1280" y="183"/>
                </a:lnTo>
                <a:lnTo>
                  <a:pt x="1254" y="161"/>
                </a:lnTo>
                <a:lnTo>
                  <a:pt x="1227" y="143"/>
                </a:lnTo>
                <a:lnTo>
                  <a:pt x="1198" y="124"/>
                </a:lnTo>
                <a:lnTo>
                  <a:pt x="1169" y="106"/>
                </a:lnTo>
                <a:lnTo>
                  <a:pt x="1139" y="90"/>
                </a:lnTo>
                <a:lnTo>
                  <a:pt x="1107" y="75"/>
                </a:lnTo>
                <a:lnTo>
                  <a:pt x="1075" y="61"/>
                </a:lnTo>
                <a:lnTo>
                  <a:pt x="1042" y="49"/>
                </a:lnTo>
                <a:lnTo>
                  <a:pt x="1008" y="38"/>
                </a:lnTo>
                <a:lnTo>
                  <a:pt x="973" y="28"/>
                </a:lnTo>
                <a:lnTo>
                  <a:pt x="938" y="20"/>
                </a:lnTo>
                <a:lnTo>
                  <a:pt x="902" y="13"/>
                </a:lnTo>
                <a:lnTo>
                  <a:pt x="865" y="8"/>
                </a:lnTo>
                <a:lnTo>
                  <a:pt x="828" y="4"/>
                </a:lnTo>
                <a:lnTo>
                  <a:pt x="791" y="1"/>
                </a:lnTo>
                <a:lnTo>
                  <a:pt x="753" y="0"/>
                </a:lnTo>
                <a:lnTo>
                  <a:pt x="753" y="0"/>
                </a:lnTo>
                <a:close/>
                <a:moveTo>
                  <a:pt x="358" y="2095"/>
                </a:moveTo>
                <a:lnTo>
                  <a:pt x="357" y="2095"/>
                </a:lnTo>
                <a:lnTo>
                  <a:pt x="357" y="2095"/>
                </a:lnTo>
                <a:lnTo>
                  <a:pt x="360" y="2110"/>
                </a:lnTo>
                <a:lnTo>
                  <a:pt x="364" y="2124"/>
                </a:lnTo>
                <a:lnTo>
                  <a:pt x="370" y="2136"/>
                </a:lnTo>
                <a:lnTo>
                  <a:pt x="378" y="2148"/>
                </a:lnTo>
                <a:lnTo>
                  <a:pt x="387" y="2158"/>
                </a:lnTo>
                <a:lnTo>
                  <a:pt x="397" y="2165"/>
                </a:lnTo>
                <a:lnTo>
                  <a:pt x="409" y="2170"/>
                </a:lnTo>
                <a:lnTo>
                  <a:pt x="421" y="2173"/>
                </a:lnTo>
                <a:lnTo>
                  <a:pt x="421" y="2173"/>
                </a:lnTo>
                <a:lnTo>
                  <a:pt x="431" y="2173"/>
                </a:lnTo>
                <a:lnTo>
                  <a:pt x="442" y="2171"/>
                </a:lnTo>
                <a:lnTo>
                  <a:pt x="452" y="2168"/>
                </a:lnTo>
                <a:lnTo>
                  <a:pt x="461" y="2163"/>
                </a:lnTo>
                <a:lnTo>
                  <a:pt x="461" y="2163"/>
                </a:lnTo>
                <a:lnTo>
                  <a:pt x="476" y="2173"/>
                </a:lnTo>
                <a:lnTo>
                  <a:pt x="491" y="2180"/>
                </a:lnTo>
                <a:lnTo>
                  <a:pt x="500" y="2183"/>
                </a:lnTo>
                <a:lnTo>
                  <a:pt x="508" y="2184"/>
                </a:lnTo>
                <a:lnTo>
                  <a:pt x="516" y="2185"/>
                </a:lnTo>
                <a:lnTo>
                  <a:pt x="525" y="2185"/>
                </a:lnTo>
                <a:lnTo>
                  <a:pt x="525" y="2185"/>
                </a:lnTo>
                <a:lnTo>
                  <a:pt x="534" y="2185"/>
                </a:lnTo>
                <a:lnTo>
                  <a:pt x="542" y="2184"/>
                </a:lnTo>
                <a:lnTo>
                  <a:pt x="550" y="2183"/>
                </a:lnTo>
                <a:lnTo>
                  <a:pt x="559" y="2180"/>
                </a:lnTo>
                <a:lnTo>
                  <a:pt x="574" y="2173"/>
                </a:lnTo>
                <a:lnTo>
                  <a:pt x="589" y="2163"/>
                </a:lnTo>
                <a:lnTo>
                  <a:pt x="589" y="2163"/>
                </a:lnTo>
                <a:lnTo>
                  <a:pt x="598" y="2168"/>
                </a:lnTo>
                <a:lnTo>
                  <a:pt x="608" y="2171"/>
                </a:lnTo>
                <a:lnTo>
                  <a:pt x="619" y="2173"/>
                </a:lnTo>
                <a:lnTo>
                  <a:pt x="629" y="2173"/>
                </a:lnTo>
                <a:lnTo>
                  <a:pt x="629" y="2173"/>
                </a:lnTo>
                <a:lnTo>
                  <a:pt x="641" y="2170"/>
                </a:lnTo>
                <a:lnTo>
                  <a:pt x="653" y="2165"/>
                </a:lnTo>
                <a:lnTo>
                  <a:pt x="663" y="2158"/>
                </a:lnTo>
                <a:lnTo>
                  <a:pt x="672" y="2148"/>
                </a:lnTo>
                <a:lnTo>
                  <a:pt x="680" y="2136"/>
                </a:lnTo>
                <a:lnTo>
                  <a:pt x="686" y="2124"/>
                </a:lnTo>
                <a:lnTo>
                  <a:pt x="690" y="2110"/>
                </a:lnTo>
                <a:lnTo>
                  <a:pt x="693" y="2095"/>
                </a:lnTo>
                <a:lnTo>
                  <a:pt x="692" y="2095"/>
                </a:lnTo>
                <a:lnTo>
                  <a:pt x="692" y="2095"/>
                </a:lnTo>
                <a:lnTo>
                  <a:pt x="681" y="2095"/>
                </a:lnTo>
                <a:lnTo>
                  <a:pt x="670" y="2094"/>
                </a:lnTo>
                <a:lnTo>
                  <a:pt x="660" y="2090"/>
                </a:lnTo>
                <a:lnTo>
                  <a:pt x="650" y="2085"/>
                </a:lnTo>
                <a:lnTo>
                  <a:pt x="650" y="2085"/>
                </a:lnTo>
                <a:lnTo>
                  <a:pt x="655" y="2075"/>
                </a:lnTo>
                <a:lnTo>
                  <a:pt x="659" y="2065"/>
                </a:lnTo>
                <a:lnTo>
                  <a:pt x="663" y="2055"/>
                </a:lnTo>
                <a:lnTo>
                  <a:pt x="666" y="2043"/>
                </a:lnTo>
                <a:lnTo>
                  <a:pt x="668" y="2030"/>
                </a:lnTo>
                <a:lnTo>
                  <a:pt x="670" y="2018"/>
                </a:lnTo>
                <a:lnTo>
                  <a:pt x="671" y="2004"/>
                </a:lnTo>
                <a:lnTo>
                  <a:pt x="671" y="1989"/>
                </a:lnTo>
                <a:lnTo>
                  <a:pt x="671" y="1945"/>
                </a:lnTo>
                <a:lnTo>
                  <a:pt x="671" y="1945"/>
                </a:lnTo>
                <a:lnTo>
                  <a:pt x="670" y="1924"/>
                </a:lnTo>
                <a:lnTo>
                  <a:pt x="668" y="1903"/>
                </a:lnTo>
                <a:lnTo>
                  <a:pt x="665" y="1881"/>
                </a:lnTo>
                <a:lnTo>
                  <a:pt x="660" y="1861"/>
                </a:lnTo>
                <a:lnTo>
                  <a:pt x="654" y="1843"/>
                </a:lnTo>
                <a:lnTo>
                  <a:pt x="647" y="1824"/>
                </a:lnTo>
                <a:lnTo>
                  <a:pt x="639" y="1808"/>
                </a:lnTo>
                <a:lnTo>
                  <a:pt x="629" y="1791"/>
                </a:lnTo>
                <a:lnTo>
                  <a:pt x="619" y="1776"/>
                </a:lnTo>
                <a:lnTo>
                  <a:pt x="608" y="1764"/>
                </a:lnTo>
                <a:lnTo>
                  <a:pt x="596" y="1753"/>
                </a:lnTo>
                <a:lnTo>
                  <a:pt x="583" y="1743"/>
                </a:lnTo>
                <a:lnTo>
                  <a:pt x="570" y="1735"/>
                </a:lnTo>
                <a:lnTo>
                  <a:pt x="555" y="1730"/>
                </a:lnTo>
                <a:lnTo>
                  <a:pt x="540" y="1726"/>
                </a:lnTo>
                <a:lnTo>
                  <a:pt x="525" y="1725"/>
                </a:lnTo>
                <a:lnTo>
                  <a:pt x="525" y="1725"/>
                </a:lnTo>
                <a:lnTo>
                  <a:pt x="510" y="1726"/>
                </a:lnTo>
                <a:lnTo>
                  <a:pt x="495" y="1730"/>
                </a:lnTo>
                <a:lnTo>
                  <a:pt x="480" y="1735"/>
                </a:lnTo>
                <a:lnTo>
                  <a:pt x="467" y="1743"/>
                </a:lnTo>
                <a:lnTo>
                  <a:pt x="454" y="1753"/>
                </a:lnTo>
                <a:lnTo>
                  <a:pt x="442" y="1764"/>
                </a:lnTo>
                <a:lnTo>
                  <a:pt x="431" y="1776"/>
                </a:lnTo>
                <a:lnTo>
                  <a:pt x="421" y="1791"/>
                </a:lnTo>
                <a:lnTo>
                  <a:pt x="411" y="1808"/>
                </a:lnTo>
                <a:lnTo>
                  <a:pt x="403" y="1824"/>
                </a:lnTo>
                <a:lnTo>
                  <a:pt x="396" y="1843"/>
                </a:lnTo>
                <a:lnTo>
                  <a:pt x="390" y="1861"/>
                </a:lnTo>
                <a:lnTo>
                  <a:pt x="385" y="1881"/>
                </a:lnTo>
                <a:lnTo>
                  <a:pt x="382" y="1903"/>
                </a:lnTo>
                <a:lnTo>
                  <a:pt x="380" y="1924"/>
                </a:lnTo>
                <a:lnTo>
                  <a:pt x="379" y="1945"/>
                </a:lnTo>
                <a:lnTo>
                  <a:pt x="379" y="1989"/>
                </a:lnTo>
                <a:lnTo>
                  <a:pt x="379" y="1989"/>
                </a:lnTo>
                <a:lnTo>
                  <a:pt x="379" y="2004"/>
                </a:lnTo>
                <a:lnTo>
                  <a:pt x="380" y="2018"/>
                </a:lnTo>
                <a:lnTo>
                  <a:pt x="382" y="2030"/>
                </a:lnTo>
                <a:lnTo>
                  <a:pt x="384" y="2043"/>
                </a:lnTo>
                <a:lnTo>
                  <a:pt x="387" y="2055"/>
                </a:lnTo>
                <a:lnTo>
                  <a:pt x="391" y="2065"/>
                </a:lnTo>
                <a:lnTo>
                  <a:pt x="395" y="2075"/>
                </a:lnTo>
                <a:lnTo>
                  <a:pt x="400" y="2085"/>
                </a:lnTo>
                <a:lnTo>
                  <a:pt x="400" y="2085"/>
                </a:lnTo>
                <a:lnTo>
                  <a:pt x="390" y="2090"/>
                </a:lnTo>
                <a:lnTo>
                  <a:pt x="380" y="2094"/>
                </a:lnTo>
                <a:lnTo>
                  <a:pt x="369" y="2095"/>
                </a:lnTo>
                <a:lnTo>
                  <a:pt x="358" y="2095"/>
                </a:lnTo>
                <a:lnTo>
                  <a:pt x="358" y="209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de-DE"/>
          </a:p>
        </p:txBody>
      </p:sp>
      <p:sp>
        <p:nvSpPr>
          <p:cNvPr id="24" name="Freeform 83">
            <a:extLst>
              <a:ext uri="{FF2B5EF4-FFF2-40B4-BE49-F238E27FC236}">
                <a16:creationId xmlns:a16="http://schemas.microsoft.com/office/drawing/2014/main" id="{60BA0911-C787-44CB-8C65-7DB31E4CD3E0}"/>
              </a:ext>
            </a:extLst>
          </p:cNvPr>
          <p:cNvSpPr>
            <a:spLocks noChangeAspect="1" noEditPoints="1"/>
          </p:cNvSpPr>
          <p:nvPr/>
        </p:nvSpPr>
        <p:spPr bwMode="auto">
          <a:xfrm>
            <a:off x="5422224" y="3933374"/>
            <a:ext cx="856042" cy="508036"/>
          </a:xfrm>
          <a:custGeom>
            <a:avLst/>
            <a:gdLst>
              <a:gd name="T0" fmla="*/ 2147483647 w 6736"/>
              <a:gd name="T1" fmla="*/ 2147483647 h 3999"/>
              <a:gd name="T2" fmla="*/ 2147483647 w 6736"/>
              <a:gd name="T3" fmla="*/ 2147483647 h 3999"/>
              <a:gd name="T4" fmla="*/ 2147483647 w 6736"/>
              <a:gd name="T5" fmla="*/ 2147483647 h 3999"/>
              <a:gd name="T6" fmla="*/ 2147483647 w 6736"/>
              <a:gd name="T7" fmla="*/ 0 h 3999"/>
              <a:gd name="T8" fmla="*/ 2147483647 w 6736"/>
              <a:gd name="T9" fmla="*/ 2147483647 h 3999"/>
              <a:gd name="T10" fmla="*/ 2147483647 w 6736"/>
              <a:gd name="T11" fmla="*/ 2147483647 h 3999"/>
              <a:gd name="T12" fmla="*/ 2147483647 w 6736"/>
              <a:gd name="T13" fmla="*/ 2147483647 h 3999"/>
              <a:gd name="T14" fmla="*/ 2147483647 w 6736"/>
              <a:gd name="T15" fmla="*/ 2147483647 h 3999"/>
              <a:gd name="T16" fmla="*/ 2147483647 w 6736"/>
              <a:gd name="T17" fmla="*/ 2147483647 h 3999"/>
              <a:gd name="T18" fmla="*/ 2147483647 w 6736"/>
              <a:gd name="T19" fmla="*/ 2147483647 h 3999"/>
              <a:gd name="T20" fmla="*/ 2147483647 w 6736"/>
              <a:gd name="T21" fmla="*/ 2147483647 h 3999"/>
              <a:gd name="T22" fmla="*/ 2147483647 w 6736"/>
              <a:gd name="T23" fmla="*/ 2147483647 h 3999"/>
              <a:gd name="T24" fmla="*/ 2147483647 w 6736"/>
              <a:gd name="T25" fmla="*/ 2147483647 h 3999"/>
              <a:gd name="T26" fmla="*/ 2147483647 w 6736"/>
              <a:gd name="T27" fmla="*/ 2147483647 h 3999"/>
              <a:gd name="T28" fmla="*/ 2147483647 w 6736"/>
              <a:gd name="T29" fmla="*/ 2147483647 h 3999"/>
              <a:gd name="T30" fmla="*/ 2147483647 w 6736"/>
              <a:gd name="T31" fmla="*/ 2147483647 h 3999"/>
              <a:gd name="T32" fmla="*/ 2147483647 w 6736"/>
              <a:gd name="T33" fmla="*/ 2147483647 h 3999"/>
              <a:gd name="T34" fmla="*/ 2147483647 w 6736"/>
              <a:gd name="T35" fmla="*/ 2147483647 h 3999"/>
              <a:gd name="T36" fmla="*/ 2147483647 w 6736"/>
              <a:gd name="T37" fmla="*/ 2147483647 h 3999"/>
              <a:gd name="T38" fmla="*/ 2147483647 w 6736"/>
              <a:gd name="T39" fmla="*/ 2147483647 h 3999"/>
              <a:gd name="T40" fmla="*/ 2147483647 w 6736"/>
              <a:gd name="T41" fmla="*/ 2147483647 h 3999"/>
              <a:gd name="T42" fmla="*/ 2147483647 w 6736"/>
              <a:gd name="T43" fmla="*/ 2147483647 h 3999"/>
              <a:gd name="T44" fmla="*/ 2147483647 w 6736"/>
              <a:gd name="T45" fmla="*/ 2147483647 h 3999"/>
              <a:gd name="T46" fmla="*/ 2147483647 w 6736"/>
              <a:gd name="T47" fmla="*/ 2147483647 h 3999"/>
              <a:gd name="T48" fmla="*/ 2147483647 w 6736"/>
              <a:gd name="T49" fmla="*/ 2147483647 h 3999"/>
              <a:gd name="T50" fmla="*/ 2147483647 w 6736"/>
              <a:gd name="T51" fmla="*/ 2147483647 h 3999"/>
              <a:gd name="T52" fmla="*/ 2147483647 w 6736"/>
              <a:gd name="T53" fmla="*/ 2147483647 h 3999"/>
              <a:gd name="T54" fmla="*/ 2147483647 w 6736"/>
              <a:gd name="T55" fmla="*/ 2147483647 h 3999"/>
              <a:gd name="T56" fmla="*/ 2147483647 w 6736"/>
              <a:gd name="T57" fmla="*/ 2147483647 h 3999"/>
              <a:gd name="T58" fmla="*/ 2147483647 w 6736"/>
              <a:gd name="T59" fmla="*/ 2147483647 h 3999"/>
              <a:gd name="T60" fmla="*/ 2147483647 w 6736"/>
              <a:gd name="T61" fmla="*/ 2147483647 h 3999"/>
              <a:gd name="T62" fmla="*/ 2147483647 w 6736"/>
              <a:gd name="T63" fmla="*/ 2147483647 h 3999"/>
              <a:gd name="T64" fmla="*/ 2147483647 w 6736"/>
              <a:gd name="T65" fmla="*/ 2147483647 h 3999"/>
              <a:gd name="T66" fmla="*/ 2147483647 w 6736"/>
              <a:gd name="T67" fmla="*/ 2147483647 h 3999"/>
              <a:gd name="T68" fmla="*/ 2147483647 w 6736"/>
              <a:gd name="T69" fmla="*/ 2147483647 h 3999"/>
              <a:gd name="T70" fmla="*/ 2147483647 w 6736"/>
              <a:gd name="T71" fmla="*/ 2147483647 h 3999"/>
              <a:gd name="T72" fmla="*/ 2147483647 w 6736"/>
              <a:gd name="T73" fmla="*/ 2147483647 h 3999"/>
              <a:gd name="T74" fmla="*/ 2147483647 w 6736"/>
              <a:gd name="T75" fmla="*/ 2147483647 h 3999"/>
              <a:gd name="T76" fmla="*/ 2147483647 w 6736"/>
              <a:gd name="T77" fmla="*/ 2147483647 h 3999"/>
              <a:gd name="T78" fmla="*/ 2147483647 w 6736"/>
              <a:gd name="T79" fmla="*/ 2147483647 h 3999"/>
              <a:gd name="T80" fmla="*/ 2147483647 w 6736"/>
              <a:gd name="T81" fmla="*/ 2147483647 h 3999"/>
              <a:gd name="T82" fmla="*/ 2147483647 w 6736"/>
              <a:gd name="T83" fmla="*/ 2147483647 h 3999"/>
              <a:gd name="T84" fmla="*/ 2147483647 w 6736"/>
              <a:gd name="T85" fmla="*/ 2147483647 h 3999"/>
              <a:gd name="T86" fmla="*/ 2147483647 w 6736"/>
              <a:gd name="T87" fmla="*/ 2147483647 h 3999"/>
              <a:gd name="T88" fmla="*/ 2147483647 w 6736"/>
              <a:gd name="T89" fmla="*/ 2147483647 h 3999"/>
              <a:gd name="T90" fmla="*/ 2147483647 w 6736"/>
              <a:gd name="T91" fmla="*/ 2147483647 h 3999"/>
              <a:gd name="T92" fmla="*/ 2147483647 w 6736"/>
              <a:gd name="T93" fmla="*/ 2147483647 h 3999"/>
              <a:gd name="T94" fmla="*/ 0 w 6736"/>
              <a:gd name="T95" fmla="*/ 2147483647 h 3999"/>
              <a:gd name="T96" fmla="*/ 2147483647 w 6736"/>
              <a:gd name="T97" fmla="*/ 2147483647 h 3999"/>
              <a:gd name="T98" fmla="*/ 2147483647 w 6736"/>
              <a:gd name="T99" fmla="*/ 2147483647 h 3999"/>
              <a:gd name="T100" fmla="*/ 2147483647 w 6736"/>
              <a:gd name="T101" fmla="*/ 2147483647 h 3999"/>
              <a:gd name="T102" fmla="*/ 2147483647 w 6736"/>
              <a:gd name="T103" fmla="*/ 2147483647 h 3999"/>
              <a:gd name="T104" fmla="*/ 2147483647 w 6736"/>
              <a:gd name="T105" fmla="*/ 2147483647 h 3999"/>
              <a:gd name="T106" fmla="*/ 2147483647 w 6736"/>
              <a:gd name="T107" fmla="*/ 0 h 399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736"/>
              <a:gd name="T163" fmla="*/ 0 h 3999"/>
              <a:gd name="T164" fmla="*/ 6736 w 6736"/>
              <a:gd name="T165" fmla="*/ 3999 h 399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736" h="3999">
                <a:moveTo>
                  <a:pt x="5298" y="3708"/>
                </a:moveTo>
                <a:lnTo>
                  <a:pt x="6445" y="3708"/>
                </a:lnTo>
                <a:lnTo>
                  <a:pt x="6445" y="2774"/>
                </a:lnTo>
                <a:lnTo>
                  <a:pt x="5298" y="2774"/>
                </a:lnTo>
                <a:lnTo>
                  <a:pt x="5298" y="3708"/>
                </a:lnTo>
                <a:close/>
                <a:moveTo>
                  <a:pt x="2794" y="3708"/>
                </a:moveTo>
                <a:lnTo>
                  <a:pt x="3942" y="3708"/>
                </a:lnTo>
                <a:lnTo>
                  <a:pt x="3942" y="2774"/>
                </a:lnTo>
                <a:lnTo>
                  <a:pt x="2794" y="2774"/>
                </a:lnTo>
                <a:lnTo>
                  <a:pt x="2794" y="3708"/>
                </a:lnTo>
                <a:close/>
                <a:moveTo>
                  <a:pt x="291" y="3708"/>
                </a:moveTo>
                <a:lnTo>
                  <a:pt x="1438" y="3708"/>
                </a:lnTo>
                <a:lnTo>
                  <a:pt x="1438" y="2774"/>
                </a:lnTo>
                <a:lnTo>
                  <a:pt x="291" y="2774"/>
                </a:lnTo>
                <a:lnTo>
                  <a:pt x="291" y="3708"/>
                </a:lnTo>
                <a:close/>
                <a:moveTo>
                  <a:pt x="2794" y="1225"/>
                </a:moveTo>
                <a:lnTo>
                  <a:pt x="3942" y="1225"/>
                </a:lnTo>
                <a:lnTo>
                  <a:pt x="3942" y="291"/>
                </a:lnTo>
                <a:lnTo>
                  <a:pt x="2794" y="291"/>
                </a:lnTo>
                <a:lnTo>
                  <a:pt x="2794" y="1225"/>
                </a:lnTo>
                <a:close/>
                <a:moveTo>
                  <a:pt x="2715" y="0"/>
                </a:moveTo>
                <a:lnTo>
                  <a:pt x="4021" y="0"/>
                </a:lnTo>
                <a:lnTo>
                  <a:pt x="4042" y="0"/>
                </a:lnTo>
                <a:lnTo>
                  <a:pt x="4062" y="4"/>
                </a:lnTo>
                <a:lnTo>
                  <a:pt x="4084" y="9"/>
                </a:lnTo>
                <a:lnTo>
                  <a:pt x="4102" y="16"/>
                </a:lnTo>
                <a:lnTo>
                  <a:pt x="4122" y="25"/>
                </a:lnTo>
                <a:lnTo>
                  <a:pt x="4139" y="36"/>
                </a:lnTo>
                <a:lnTo>
                  <a:pt x="4155" y="49"/>
                </a:lnTo>
                <a:lnTo>
                  <a:pt x="4171" y="62"/>
                </a:lnTo>
                <a:lnTo>
                  <a:pt x="4184" y="76"/>
                </a:lnTo>
                <a:lnTo>
                  <a:pt x="4197" y="93"/>
                </a:lnTo>
                <a:lnTo>
                  <a:pt x="4208" y="111"/>
                </a:lnTo>
                <a:lnTo>
                  <a:pt x="4217" y="129"/>
                </a:lnTo>
                <a:lnTo>
                  <a:pt x="4224" y="149"/>
                </a:lnTo>
                <a:lnTo>
                  <a:pt x="4228" y="169"/>
                </a:lnTo>
                <a:lnTo>
                  <a:pt x="4231" y="191"/>
                </a:lnTo>
                <a:lnTo>
                  <a:pt x="4233" y="213"/>
                </a:lnTo>
                <a:lnTo>
                  <a:pt x="4233" y="685"/>
                </a:lnTo>
                <a:lnTo>
                  <a:pt x="5945" y="685"/>
                </a:lnTo>
                <a:lnTo>
                  <a:pt x="5945" y="2483"/>
                </a:lnTo>
                <a:lnTo>
                  <a:pt x="6523" y="2483"/>
                </a:lnTo>
                <a:lnTo>
                  <a:pt x="6545" y="2485"/>
                </a:lnTo>
                <a:lnTo>
                  <a:pt x="6567" y="2487"/>
                </a:lnTo>
                <a:lnTo>
                  <a:pt x="6587" y="2492"/>
                </a:lnTo>
                <a:lnTo>
                  <a:pt x="6607" y="2499"/>
                </a:lnTo>
                <a:lnTo>
                  <a:pt x="6625" y="2508"/>
                </a:lnTo>
                <a:lnTo>
                  <a:pt x="6643" y="2519"/>
                </a:lnTo>
                <a:lnTo>
                  <a:pt x="6660" y="2532"/>
                </a:lnTo>
                <a:lnTo>
                  <a:pt x="6674" y="2545"/>
                </a:lnTo>
                <a:lnTo>
                  <a:pt x="6689" y="2561"/>
                </a:lnTo>
                <a:lnTo>
                  <a:pt x="6700" y="2578"/>
                </a:lnTo>
                <a:lnTo>
                  <a:pt x="6711" y="2594"/>
                </a:lnTo>
                <a:lnTo>
                  <a:pt x="6720" y="2614"/>
                </a:lnTo>
                <a:lnTo>
                  <a:pt x="6727" y="2632"/>
                </a:lnTo>
                <a:lnTo>
                  <a:pt x="6732" y="2652"/>
                </a:lnTo>
                <a:lnTo>
                  <a:pt x="6736" y="2674"/>
                </a:lnTo>
                <a:lnTo>
                  <a:pt x="6736" y="2696"/>
                </a:lnTo>
                <a:lnTo>
                  <a:pt x="6736" y="3786"/>
                </a:lnTo>
                <a:lnTo>
                  <a:pt x="6736" y="3808"/>
                </a:lnTo>
                <a:lnTo>
                  <a:pt x="6732" y="3830"/>
                </a:lnTo>
                <a:lnTo>
                  <a:pt x="6727" y="3850"/>
                </a:lnTo>
                <a:lnTo>
                  <a:pt x="6720" y="3868"/>
                </a:lnTo>
                <a:lnTo>
                  <a:pt x="6711" y="3888"/>
                </a:lnTo>
                <a:lnTo>
                  <a:pt x="6700" y="3904"/>
                </a:lnTo>
                <a:lnTo>
                  <a:pt x="6689" y="3921"/>
                </a:lnTo>
                <a:lnTo>
                  <a:pt x="6674" y="3937"/>
                </a:lnTo>
                <a:lnTo>
                  <a:pt x="6660" y="3950"/>
                </a:lnTo>
                <a:lnTo>
                  <a:pt x="6643" y="3963"/>
                </a:lnTo>
                <a:lnTo>
                  <a:pt x="6625" y="3974"/>
                </a:lnTo>
                <a:lnTo>
                  <a:pt x="6607" y="3983"/>
                </a:lnTo>
                <a:lnTo>
                  <a:pt x="6587" y="3990"/>
                </a:lnTo>
                <a:lnTo>
                  <a:pt x="6567" y="3995"/>
                </a:lnTo>
                <a:lnTo>
                  <a:pt x="6545" y="3997"/>
                </a:lnTo>
                <a:lnTo>
                  <a:pt x="6523" y="3999"/>
                </a:lnTo>
                <a:lnTo>
                  <a:pt x="5220" y="3999"/>
                </a:lnTo>
                <a:lnTo>
                  <a:pt x="5198" y="3997"/>
                </a:lnTo>
                <a:lnTo>
                  <a:pt x="5177" y="3995"/>
                </a:lnTo>
                <a:lnTo>
                  <a:pt x="5157" y="3990"/>
                </a:lnTo>
                <a:lnTo>
                  <a:pt x="5137" y="3983"/>
                </a:lnTo>
                <a:lnTo>
                  <a:pt x="5118" y="3974"/>
                </a:lnTo>
                <a:lnTo>
                  <a:pt x="5102" y="3963"/>
                </a:lnTo>
                <a:lnTo>
                  <a:pt x="5086" y="3950"/>
                </a:lnTo>
                <a:lnTo>
                  <a:pt x="5069" y="3937"/>
                </a:lnTo>
                <a:lnTo>
                  <a:pt x="5057" y="3921"/>
                </a:lnTo>
                <a:lnTo>
                  <a:pt x="5044" y="3904"/>
                </a:lnTo>
                <a:lnTo>
                  <a:pt x="5033" y="3888"/>
                </a:lnTo>
                <a:lnTo>
                  <a:pt x="5024" y="3868"/>
                </a:lnTo>
                <a:lnTo>
                  <a:pt x="5017" y="3850"/>
                </a:lnTo>
                <a:lnTo>
                  <a:pt x="5011" y="3830"/>
                </a:lnTo>
                <a:lnTo>
                  <a:pt x="5009" y="3808"/>
                </a:lnTo>
                <a:lnTo>
                  <a:pt x="5007" y="3786"/>
                </a:lnTo>
                <a:lnTo>
                  <a:pt x="5007" y="2696"/>
                </a:lnTo>
                <a:lnTo>
                  <a:pt x="5009" y="2674"/>
                </a:lnTo>
                <a:lnTo>
                  <a:pt x="5011" y="2652"/>
                </a:lnTo>
                <a:lnTo>
                  <a:pt x="5017" y="2632"/>
                </a:lnTo>
                <a:lnTo>
                  <a:pt x="5024" y="2614"/>
                </a:lnTo>
                <a:lnTo>
                  <a:pt x="5033" y="2594"/>
                </a:lnTo>
                <a:lnTo>
                  <a:pt x="5044" y="2578"/>
                </a:lnTo>
                <a:lnTo>
                  <a:pt x="5057" y="2561"/>
                </a:lnTo>
                <a:lnTo>
                  <a:pt x="5069" y="2545"/>
                </a:lnTo>
                <a:lnTo>
                  <a:pt x="5086" y="2532"/>
                </a:lnTo>
                <a:lnTo>
                  <a:pt x="5102" y="2519"/>
                </a:lnTo>
                <a:lnTo>
                  <a:pt x="5118" y="2508"/>
                </a:lnTo>
                <a:lnTo>
                  <a:pt x="5137" y="2499"/>
                </a:lnTo>
                <a:lnTo>
                  <a:pt x="5157" y="2492"/>
                </a:lnTo>
                <a:lnTo>
                  <a:pt x="5177" y="2487"/>
                </a:lnTo>
                <a:lnTo>
                  <a:pt x="5198" y="2485"/>
                </a:lnTo>
                <a:lnTo>
                  <a:pt x="5220" y="2483"/>
                </a:lnTo>
                <a:lnTo>
                  <a:pt x="5800" y="2483"/>
                </a:lnTo>
                <a:lnTo>
                  <a:pt x="5800" y="831"/>
                </a:lnTo>
                <a:lnTo>
                  <a:pt x="4233" y="831"/>
                </a:lnTo>
                <a:lnTo>
                  <a:pt x="4233" y="1303"/>
                </a:lnTo>
                <a:lnTo>
                  <a:pt x="4231" y="1325"/>
                </a:lnTo>
                <a:lnTo>
                  <a:pt x="4228" y="1345"/>
                </a:lnTo>
                <a:lnTo>
                  <a:pt x="4224" y="1367"/>
                </a:lnTo>
                <a:lnTo>
                  <a:pt x="4217" y="1385"/>
                </a:lnTo>
                <a:lnTo>
                  <a:pt x="4208" y="1405"/>
                </a:lnTo>
                <a:lnTo>
                  <a:pt x="4197" y="1421"/>
                </a:lnTo>
                <a:lnTo>
                  <a:pt x="4184" y="1438"/>
                </a:lnTo>
                <a:lnTo>
                  <a:pt x="4171" y="1452"/>
                </a:lnTo>
                <a:lnTo>
                  <a:pt x="4155" y="1467"/>
                </a:lnTo>
                <a:lnTo>
                  <a:pt x="4139" y="1480"/>
                </a:lnTo>
                <a:lnTo>
                  <a:pt x="4122" y="1491"/>
                </a:lnTo>
                <a:lnTo>
                  <a:pt x="4102" y="1500"/>
                </a:lnTo>
                <a:lnTo>
                  <a:pt x="4084" y="1507"/>
                </a:lnTo>
                <a:lnTo>
                  <a:pt x="4062" y="1511"/>
                </a:lnTo>
                <a:lnTo>
                  <a:pt x="4042" y="1514"/>
                </a:lnTo>
                <a:lnTo>
                  <a:pt x="4021" y="1516"/>
                </a:lnTo>
                <a:lnTo>
                  <a:pt x="3441" y="1516"/>
                </a:lnTo>
                <a:lnTo>
                  <a:pt x="3441" y="2483"/>
                </a:lnTo>
                <a:lnTo>
                  <a:pt x="4021" y="2483"/>
                </a:lnTo>
                <a:lnTo>
                  <a:pt x="4042" y="2485"/>
                </a:lnTo>
                <a:lnTo>
                  <a:pt x="4062" y="2487"/>
                </a:lnTo>
                <a:lnTo>
                  <a:pt x="4084" y="2492"/>
                </a:lnTo>
                <a:lnTo>
                  <a:pt x="4102" y="2499"/>
                </a:lnTo>
                <a:lnTo>
                  <a:pt x="4122" y="2508"/>
                </a:lnTo>
                <a:lnTo>
                  <a:pt x="4139" y="2519"/>
                </a:lnTo>
                <a:lnTo>
                  <a:pt x="4155" y="2532"/>
                </a:lnTo>
                <a:lnTo>
                  <a:pt x="4171" y="2545"/>
                </a:lnTo>
                <a:lnTo>
                  <a:pt x="4184" y="2561"/>
                </a:lnTo>
                <a:lnTo>
                  <a:pt x="4197" y="2578"/>
                </a:lnTo>
                <a:lnTo>
                  <a:pt x="4208" y="2594"/>
                </a:lnTo>
                <a:lnTo>
                  <a:pt x="4217" y="2614"/>
                </a:lnTo>
                <a:lnTo>
                  <a:pt x="4224" y="2632"/>
                </a:lnTo>
                <a:lnTo>
                  <a:pt x="4228" y="2652"/>
                </a:lnTo>
                <a:lnTo>
                  <a:pt x="4231" y="2674"/>
                </a:lnTo>
                <a:lnTo>
                  <a:pt x="4233" y="2696"/>
                </a:lnTo>
                <a:lnTo>
                  <a:pt x="4233" y="3786"/>
                </a:lnTo>
                <a:lnTo>
                  <a:pt x="4231" y="3808"/>
                </a:lnTo>
                <a:lnTo>
                  <a:pt x="4228" y="3830"/>
                </a:lnTo>
                <a:lnTo>
                  <a:pt x="4224" y="3850"/>
                </a:lnTo>
                <a:lnTo>
                  <a:pt x="4217" y="3868"/>
                </a:lnTo>
                <a:lnTo>
                  <a:pt x="4208" y="3888"/>
                </a:lnTo>
                <a:lnTo>
                  <a:pt x="4197" y="3904"/>
                </a:lnTo>
                <a:lnTo>
                  <a:pt x="4184" y="3921"/>
                </a:lnTo>
                <a:lnTo>
                  <a:pt x="4171" y="3937"/>
                </a:lnTo>
                <a:lnTo>
                  <a:pt x="4155" y="3950"/>
                </a:lnTo>
                <a:lnTo>
                  <a:pt x="4139" y="3963"/>
                </a:lnTo>
                <a:lnTo>
                  <a:pt x="4122" y="3974"/>
                </a:lnTo>
                <a:lnTo>
                  <a:pt x="4102" y="3983"/>
                </a:lnTo>
                <a:lnTo>
                  <a:pt x="4084" y="3990"/>
                </a:lnTo>
                <a:lnTo>
                  <a:pt x="4062" y="3995"/>
                </a:lnTo>
                <a:lnTo>
                  <a:pt x="4042" y="3997"/>
                </a:lnTo>
                <a:lnTo>
                  <a:pt x="4021" y="3999"/>
                </a:lnTo>
                <a:lnTo>
                  <a:pt x="2715" y="3999"/>
                </a:lnTo>
                <a:lnTo>
                  <a:pt x="2694" y="3997"/>
                </a:lnTo>
                <a:lnTo>
                  <a:pt x="2674" y="3995"/>
                </a:lnTo>
                <a:lnTo>
                  <a:pt x="2654" y="3990"/>
                </a:lnTo>
                <a:lnTo>
                  <a:pt x="2634" y="3983"/>
                </a:lnTo>
                <a:lnTo>
                  <a:pt x="2616" y="3974"/>
                </a:lnTo>
                <a:lnTo>
                  <a:pt x="2597" y="3963"/>
                </a:lnTo>
                <a:lnTo>
                  <a:pt x="2581" y="3950"/>
                </a:lnTo>
                <a:lnTo>
                  <a:pt x="2566" y="3937"/>
                </a:lnTo>
                <a:lnTo>
                  <a:pt x="2552" y="3921"/>
                </a:lnTo>
                <a:lnTo>
                  <a:pt x="2539" y="3904"/>
                </a:lnTo>
                <a:lnTo>
                  <a:pt x="2530" y="3888"/>
                </a:lnTo>
                <a:lnTo>
                  <a:pt x="2521" y="3868"/>
                </a:lnTo>
                <a:lnTo>
                  <a:pt x="2514" y="3850"/>
                </a:lnTo>
                <a:lnTo>
                  <a:pt x="2508" y="3830"/>
                </a:lnTo>
                <a:lnTo>
                  <a:pt x="2505" y="3808"/>
                </a:lnTo>
                <a:lnTo>
                  <a:pt x="2503" y="3786"/>
                </a:lnTo>
                <a:lnTo>
                  <a:pt x="2503" y="2696"/>
                </a:lnTo>
                <a:lnTo>
                  <a:pt x="2505" y="2674"/>
                </a:lnTo>
                <a:lnTo>
                  <a:pt x="2508" y="2652"/>
                </a:lnTo>
                <a:lnTo>
                  <a:pt x="2514" y="2632"/>
                </a:lnTo>
                <a:lnTo>
                  <a:pt x="2521" y="2614"/>
                </a:lnTo>
                <a:lnTo>
                  <a:pt x="2530" y="2594"/>
                </a:lnTo>
                <a:lnTo>
                  <a:pt x="2539" y="2578"/>
                </a:lnTo>
                <a:lnTo>
                  <a:pt x="2552" y="2561"/>
                </a:lnTo>
                <a:lnTo>
                  <a:pt x="2566" y="2545"/>
                </a:lnTo>
                <a:lnTo>
                  <a:pt x="2581" y="2532"/>
                </a:lnTo>
                <a:lnTo>
                  <a:pt x="2597" y="2519"/>
                </a:lnTo>
                <a:lnTo>
                  <a:pt x="2616" y="2508"/>
                </a:lnTo>
                <a:lnTo>
                  <a:pt x="2634" y="2499"/>
                </a:lnTo>
                <a:lnTo>
                  <a:pt x="2654" y="2492"/>
                </a:lnTo>
                <a:lnTo>
                  <a:pt x="2674" y="2487"/>
                </a:lnTo>
                <a:lnTo>
                  <a:pt x="2694" y="2485"/>
                </a:lnTo>
                <a:lnTo>
                  <a:pt x="2715" y="2483"/>
                </a:lnTo>
                <a:lnTo>
                  <a:pt x="3295" y="2483"/>
                </a:lnTo>
                <a:lnTo>
                  <a:pt x="3295" y="1516"/>
                </a:lnTo>
                <a:lnTo>
                  <a:pt x="2715" y="1516"/>
                </a:lnTo>
                <a:lnTo>
                  <a:pt x="2694" y="1514"/>
                </a:lnTo>
                <a:lnTo>
                  <a:pt x="2674" y="1511"/>
                </a:lnTo>
                <a:lnTo>
                  <a:pt x="2654" y="1507"/>
                </a:lnTo>
                <a:lnTo>
                  <a:pt x="2634" y="1500"/>
                </a:lnTo>
                <a:lnTo>
                  <a:pt x="2616" y="1491"/>
                </a:lnTo>
                <a:lnTo>
                  <a:pt x="2597" y="1480"/>
                </a:lnTo>
                <a:lnTo>
                  <a:pt x="2581" y="1467"/>
                </a:lnTo>
                <a:lnTo>
                  <a:pt x="2566" y="1452"/>
                </a:lnTo>
                <a:lnTo>
                  <a:pt x="2552" y="1438"/>
                </a:lnTo>
                <a:lnTo>
                  <a:pt x="2539" y="1421"/>
                </a:lnTo>
                <a:lnTo>
                  <a:pt x="2530" y="1405"/>
                </a:lnTo>
                <a:lnTo>
                  <a:pt x="2521" y="1385"/>
                </a:lnTo>
                <a:lnTo>
                  <a:pt x="2514" y="1367"/>
                </a:lnTo>
                <a:lnTo>
                  <a:pt x="2508" y="1345"/>
                </a:lnTo>
                <a:lnTo>
                  <a:pt x="2505" y="1325"/>
                </a:lnTo>
                <a:lnTo>
                  <a:pt x="2503" y="1303"/>
                </a:lnTo>
                <a:lnTo>
                  <a:pt x="2503" y="831"/>
                </a:lnTo>
                <a:lnTo>
                  <a:pt x="936" y="831"/>
                </a:lnTo>
                <a:lnTo>
                  <a:pt x="936" y="2483"/>
                </a:lnTo>
                <a:lnTo>
                  <a:pt x="1516" y="2483"/>
                </a:lnTo>
                <a:lnTo>
                  <a:pt x="1538" y="2485"/>
                </a:lnTo>
                <a:lnTo>
                  <a:pt x="1559" y="2487"/>
                </a:lnTo>
                <a:lnTo>
                  <a:pt x="1579" y="2492"/>
                </a:lnTo>
                <a:lnTo>
                  <a:pt x="1599" y="2499"/>
                </a:lnTo>
                <a:lnTo>
                  <a:pt x="1618" y="2508"/>
                </a:lnTo>
                <a:lnTo>
                  <a:pt x="1636" y="2519"/>
                </a:lnTo>
                <a:lnTo>
                  <a:pt x="1652" y="2532"/>
                </a:lnTo>
                <a:lnTo>
                  <a:pt x="1667" y="2545"/>
                </a:lnTo>
                <a:lnTo>
                  <a:pt x="1679" y="2561"/>
                </a:lnTo>
                <a:lnTo>
                  <a:pt x="1692" y="2578"/>
                </a:lnTo>
                <a:lnTo>
                  <a:pt x="1703" y="2594"/>
                </a:lnTo>
                <a:lnTo>
                  <a:pt x="1712" y="2614"/>
                </a:lnTo>
                <a:lnTo>
                  <a:pt x="1719" y="2632"/>
                </a:lnTo>
                <a:lnTo>
                  <a:pt x="1725" y="2652"/>
                </a:lnTo>
                <a:lnTo>
                  <a:pt x="1729" y="2674"/>
                </a:lnTo>
                <a:lnTo>
                  <a:pt x="1729" y="2696"/>
                </a:lnTo>
                <a:lnTo>
                  <a:pt x="1729" y="3786"/>
                </a:lnTo>
                <a:lnTo>
                  <a:pt x="1729" y="3808"/>
                </a:lnTo>
                <a:lnTo>
                  <a:pt x="1725" y="3830"/>
                </a:lnTo>
                <a:lnTo>
                  <a:pt x="1719" y="3850"/>
                </a:lnTo>
                <a:lnTo>
                  <a:pt x="1712" y="3868"/>
                </a:lnTo>
                <a:lnTo>
                  <a:pt x="1703" y="3888"/>
                </a:lnTo>
                <a:lnTo>
                  <a:pt x="1692" y="3904"/>
                </a:lnTo>
                <a:lnTo>
                  <a:pt x="1679" y="3921"/>
                </a:lnTo>
                <a:lnTo>
                  <a:pt x="1667" y="3937"/>
                </a:lnTo>
                <a:lnTo>
                  <a:pt x="1652" y="3950"/>
                </a:lnTo>
                <a:lnTo>
                  <a:pt x="1636" y="3963"/>
                </a:lnTo>
                <a:lnTo>
                  <a:pt x="1618" y="3974"/>
                </a:lnTo>
                <a:lnTo>
                  <a:pt x="1599" y="3983"/>
                </a:lnTo>
                <a:lnTo>
                  <a:pt x="1579" y="3990"/>
                </a:lnTo>
                <a:lnTo>
                  <a:pt x="1559" y="3995"/>
                </a:lnTo>
                <a:lnTo>
                  <a:pt x="1538" y="3997"/>
                </a:lnTo>
                <a:lnTo>
                  <a:pt x="1516" y="3999"/>
                </a:lnTo>
                <a:lnTo>
                  <a:pt x="213" y="3999"/>
                </a:lnTo>
                <a:lnTo>
                  <a:pt x="191" y="3997"/>
                </a:lnTo>
                <a:lnTo>
                  <a:pt x="169" y="3995"/>
                </a:lnTo>
                <a:lnTo>
                  <a:pt x="149" y="3990"/>
                </a:lnTo>
                <a:lnTo>
                  <a:pt x="129" y="3983"/>
                </a:lnTo>
                <a:lnTo>
                  <a:pt x="111" y="3974"/>
                </a:lnTo>
                <a:lnTo>
                  <a:pt x="93" y="3963"/>
                </a:lnTo>
                <a:lnTo>
                  <a:pt x="76" y="3950"/>
                </a:lnTo>
                <a:lnTo>
                  <a:pt x="62" y="3937"/>
                </a:lnTo>
                <a:lnTo>
                  <a:pt x="49" y="3921"/>
                </a:lnTo>
                <a:lnTo>
                  <a:pt x="36" y="3904"/>
                </a:lnTo>
                <a:lnTo>
                  <a:pt x="25" y="3888"/>
                </a:lnTo>
                <a:lnTo>
                  <a:pt x="16" y="3868"/>
                </a:lnTo>
                <a:lnTo>
                  <a:pt x="9" y="3850"/>
                </a:lnTo>
                <a:lnTo>
                  <a:pt x="4" y="3830"/>
                </a:lnTo>
                <a:lnTo>
                  <a:pt x="0" y="3808"/>
                </a:lnTo>
                <a:lnTo>
                  <a:pt x="0" y="3786"/>
                </a:lnTo>
                <a:lnTo>
                  <a:pt x="0" y="2696"/>
                </a:lnTo>
                <a:lnTo>
                  <a:pt x="0" y="2674"/>
                </a:lnTo>
                <a:lnTo>
                  <a:pt x="4" y="2652"/>
                </a:lnTo>
                <a:lnTo>
                  <a:pt x="9" y="2632"/>
                </a:lnTo>
                <a:lnTo>
                  <a:pt x="16" y="2614"/>
                </a:lnTo>
                <a:lnTo>
                  <a:pt x="25" y="2594"/>
                </a:lnTo>
                <a:lnTo>
                  <a:pt x="36" y="2578"/>
                </a:lnTo>
                <a:lnTo>
                  <a:pt x="49" y="2561"/>
                </a:lnTo>
                <a:lnTo>
                  <a:pt x="62" y="2545"/>
                </a:lnTo>
                <a:lnTo>
                  <a:pt x="76" y="2532"/>
                </a:lnTo>
                <a:lnTo>
                  <a:pt x="93" y="2519"/>
                </a:lnTo>
                <a:lnTo>
                  <a:pt x="111" y="2508"/>
                </a:lnTo>
                <a:lnTo>
                  <a:pt x="129" y="2499"/>
                </a:lnTo>
                <a:lnTo>
                  <a:pt x="149" y="2492"/>
                </a:lnTo>
                <a:lnTo>
                  <a:pt x="169" y="2487"/>
                </a:lnTo>
                <a:lnTo>
                  <a:pt x="191" y="2485"/>
                </a:lnTo>
                <a:lnTo>
                  <a:pt x="213" y="2483"/>
                </a:lnTo>
                <a:lnTo>
                  <a:pt x="791" y="2483"/>
                </a:lnTo>
                <a:lnTo>
                  <a:pt x="791" y="685"/>
                </a:lnTo>
                <a:lnTo>
                  <a:pt x="2503" y="685"/>
                </a:lnTo>
                <a:lnTo>
                  <a:pt x="2503" y="213"/>
                </a:lnTo>
                <a:lnTo>
                  <a:pt x="2505" y="191"/>
                </a:lnTo>
                <a:lnTo>
                  <a:pt x="2508" y="169"/>
                </a:lnTo>
                <a:lnTo>
                  <a:pt x="2514" y="149"/>
                </a:lnTo>
                <a:lnTo>
                  <a:pt x="2521" y="129"/>
                </a:lnTo>
                <a:lnTo>
                  <a:pt x="2530" y="111"/>
                </a:lnTo>
                <a:lnTo>
                  <a:pt x="2539" y="93"/>
                </a:lnTo>
                <a:lnTo>
                  <a:pt x="2552" y="76"/>
                </a:lnTo>
                <a:lnTo>
                  <a:pt x="2566" y="62"/>
                </a:lnTo>
                <a:lnTo>
                  <a:pt x="2581" y="49"/>
                </a:lnTo>
                <a:lnTo>
                  <a:pt x="2597" y="36"/>
                </a:lnTo>
                <a:lnTo>
                  <a:pt x="2616" y="25"/>
                </a:lnTo>
                <a:lnTo>
                  <a:pt x="2634" y="16"/>
                </a:lnTo>
                <a:lnTo>
                  <a:pt x="2654" y="9"/>
                </a:lnTo>
                <a:lnTo>
                  <a:pt x="2674" y="4"/>
                </a:lnTo>
                <a:lnTo>
                  <a:pt x="2694" y="0"/>
                </a:lnTo>
                <a:lnTo>
                  <a:pt x="2715" y="0"/>
                </a:lnTo>
                <a:close/>
              </a:path>
            </a:pathLst>
          </a:custGeom>
          <a:solidFill>
            <a:srgbClr val="000000"/>
          </a:solidFill>
          <a:ln w="9525">
            <a:noFill/>
            <a:round/>
            <a:headEnd/>
            <a:tailEnd/>
          </a:ln>
        </p:spPr>
        <p:txBody>
          <a:bodyPr/>
          <a:lstStyle/>
          <a:p>
            <a:endParaRPr lang="de-DE"/>
          </a:p>
        </p:txBody>
      </p:sp>
      <p:sp>
        <p:nvSpPr>
          <p:cNvPr id="25" name="Freeform 62">
            <a:extLst>
              <a:ext uri="{FF2B5EF4-FFF2-40B4-BE49-F238E27FC236}">
                <a16:creationId xmlns:a16="http://schemas.microsoft.com/office/drawing/2014/main" id="{82392CB1-282D-4859-973C-8A0778AA0BD3}"/>
              </a:ext>
            </a:extLst>
          </p:cNvPr>
          <p:cNvSpPr>
            <a:spLocks noChangeAspect="1" noEditPoints="1"/>
          </p:cNvSpPr>
          <p:nvPr/>
        </p:nvSpPr>
        <p:spPr bwMode="auto">
          <a:xfrm>
            <a:off x="5460839" y="5392640"/>
            <a:ext cx="716161" cy="684523"/>
          </a:xfrm>
          <a:custGeom>
            <a:avLst/>
            <a:gdLst>
              <a:gd name="T0" fmla="*/ 2147483647 w 4982"/>
              <a:gd name="T1" fmla="*/ 2147483647 h 4763"/>
              <a:gd name="T2" fmla="*/ 2147483647 w 4982"/>
              <a:gd name="T3" fmla="*/ 2147483647 h 4763"/>
              <a:gd name="T4" fmla="*/ 2147483647 w 4982"/>
              <a:gd name="T5" fmla="*/ 2147483647 h 4763"/>
              <a:gd name="T6" fmla="*/ 2147483647 w 4982"/>
              <a:gd name="T7" fmla="*/ 2147483647 h 4763"/>
              <a:gd name="T8" fmla="*/ 2147483647 w 4982"/>
              <a:gd name="T9" fmla="*/ 2147483647 h 4763"/>
              <a:gd name="T10" fmla="*/ 2147483647 w 4982"/>
              <a:gd name="T11" fmla="*/ 2147483647 h 4763"/>
              <a:gd name="T12" fmla="*/ 2147483647 w 4982"/>
              <a:gd name="T13" fmla="*/ 2147483647 h 4763"/>
              <a:gd name="T14" fmla="*/ 2147483647 w 4982"/>
              <a:gd name="T15" fmla="*/ 2147483647 h 4763"/>
              <a:gd name="T16" fmla="*/ 2147483647 w 4982"/>
              <a:gd name="T17" fmla="*/ 2147483647 h 4763"/>
              <a:gd name="T18" fmla="*/ 2147483647 w 4982"/>
              <a:gd name="T19" fmla="*/ 2147483647 h 4763"/>
              <a:gd name="T20" fmla="*/ 2147483647 w 4982"/>
              <a:gd name="T21" fmla="*/ 2147483647 h 4763"/>
              <a:gd name="T22" fmla="*/ 2147483647 w 4982"/>
              <a:gd name="T23" fmla="*/ 2147483647 h 4763"/>
              <a:gd name="T24" fmla="*/ 2147483647 w 4982"/>
              <a:gd name="T25" fmla="*/ 2147483647 h 4763"/>
              <a:gd name="T26" fmla="*/ 2147483647 w 4982"/>
              <a:gd name="T27" fmla="*/ 2147483647 h 4763"/>
              <a:gd name="T28" fmla="*/ 2147483647 w 4982"/>
              <a:gd name="T29" fmla="*/ 2147483647 h 4763"/>
              <a:gd name="T30" fmla="*/ 2147483647 w 4982"/>
              <a:gd name="T31" fmla="*/ 2147483647 h 4763"/>
              <a:gd name="T32" fmla="*/ 2147483647 w 4982"/>
              <a:gd name="T33" fmla="*/ 2147483647 h 4763"/>
              <a:gd name="T34" fmla="*/ 0 w 4982"/>
              <a:gd name="T35" fmla="*/ 2147483647 h 4763"/>
              <a:gd name="T36" fmla="*/ 2147483647 w 4982"/>
              <a:gd name="T37" fmla="*/ 2147483647 h 4763"/>
              <a:gd name="T38" fmla="*/ 2147483647 w 4982"/>
              <a:gd name="T39" fmla="*/ 2147483647 h 4763"/>
              <a:gd name="T40" fmla="*/ 2147483647 w 4982"/>
              <a:gd name="T41" fmla="*/ 2147483647 h 4763"/>
              <a:gd name="T42" fmla="*/ 2147483647 w 4982"/>
              <a:gd name="T43" fmla="*/ 0 h 4763"/>
              <a:gd name="T44" fmla="*/ 2147483647 w 4982"/>
              <a:gd name="T45" fmla="*/ 2147483647 h 4763"/>
              <a:gd name="T46" fmla="*/ 2147483647 w 4982"/>
              <a:gd name="T47" fmla="*/ 2147483647 h 4763"/>
              <a:gd name="T48" fmla="*/ 2147483647 w 4982"/>
              <a:gd name="T49" fmla="*/ 2147483647 h 4763"/>
              <a:gd name="T50" fmla="*/ 2147483647 w 4982"/>
              <a:gd name="T51" fmla="*/ 2147483647 h 4763"/>
              <a:gd name="T52" fmla="*/ 2147483647 w 4982"/>
              <a:gd name="T53" fmla="*/ 2147483647 h 4763"/>
              <a:gd name="T54" fmla="*/ 2147483647 w 4982"/>
              <a:gd name="T55" fmla="*/ 2147483647 h 4763"/>
              <a:gd name="T56" fmla="*/ 2147483647 w 4982"/>
              <a:gd name="T57" fmla="*/ 2147483647 h 4763"/>
              <a:gd name="T58" fmla="*/ 2147483647 w 4982"/>
              <a:gd name="T59" fmla="*/ 2147483647 h 4763"/>
              <a:gd name="T60" fmla="*/ 2147483647 w 4982"/>
              <a:gd name="T61" fmla="*/ 2147483647 h 4763"/>
              <a:gd name="T62" fmla="*/ 2147483647 w 4982"/>
              <a:gd name="T63" fmla="*/ 2147483647 h 47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82"/>
              <a:gd name="T97" fmla="*/ 0 h 4763"/>
              <a:gd name="T98" fmla="*/ 4982 w 4982"/>
              <a:gd name="T99" fmla="*/ 4763 h 47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82" h="4763">
                <a:moveTo>
                  <a:pt x="2075" y="1092"/>
                </a:moveTo>
                <a:lnTo>
                  <a:pt x="2075" y="616"/>
                </a:lnTo>
                <a:lnTo>
                  <a:pt x="2701" y="616"/>
                </a:lnTo>
                <a:lnTo>
                  <a:pt x="2701" y="1097"/>
                </a:lnTo>
                <a:lnTo>
                  <a:pt x="2695" y="1097"/>
                </a:lnTo>
                <a:lnTo>
                  <a:pt x="2695" y="1092"/>
                </a:lnTo>
                <a:lnTo>
                  <a:pt x="2603" y="1092"/>
                </a:lnTo>
                <a:lnTo>
                  <a:pt x="2603" y="713"/>
                </a:lnTo>
                <a:lnTo>
                  <a:pt x="2173" y="713"/>
                </a:lnTo>
                <a:lnTo>
                  <a:pt x="2173" y="1092"/>
                </a:lnTo>
                <a:lnTo>
                  <a:pt x="2075" y="1092"/>
                </a:lnTo>
                <a:close/>
                <a:moveTo>
                  <a:pt x="2075" y="1452"/>
                </a:moveTo>
                <a:lnTo>
                  <a:pt x="490" y="1452"/>
                </a:lnTo>
                <a:lnTo>
                  <a:pt x="269" y="1684"/>
                </a:lnTo>
                <a:lnTo>
                  <a:pt x="490" y="1915"/>
                </a:lnTo>
                <a:lnTo>
                  <a:pt x="2075" y="1915"/>
                </a:lnTo>
                <a:lnTo>
                  <a:pt x="2075" y="1452"/>
                </a:lnTo>
                <a:close/>
                <a:moveTo>
                  <a:pt x="2701" y="1873"/>
                </a:moveTo>
                <a:lnTo>
                  <a:pt x="4361" y="979"/>
                </a:lnTo>
                <a:lnTo>
                  <a:pt x="4700" y="318"/>
                </a:lnTo>
                <a:lnTo>
                  <a:pt x="4333" y="215"/>
                </a:lnTo>
                <a:lnTo>
                  <a:pt x="2701" y="1409"/>
                </a:lnTo>
                <a:lnTo>
                  <a:pt x="2701" y="1873"/>
                </a:lnTo>
                <a:close/>
                <a:moveTo>
                  <a:pt x="2075" y="2393"/>
                </a:moveTo>
                <a:lnTo>
                  <a:pt x="1200" y="2864"/>
                </a:lnTo>
                <a:lnTo>
                  <a:pt x="921" y="2688"/>
                </a:lnTo>
                <a:lnTo>
                  <a:pt x="1129" y="2352"/>
                </a:lnTo>
                <a:lnTo>
                  <a:pt x="1330" y="2208"/>
                </a:lnTo>
                <a:lnTo>
                  <a:pt x="1497" y="2208"/>
                </a:lnTo>
                <a:lnTo>
                  <a:pt x="1202" y="2419"/>
                </a:lnTo>
                <a:lnTo>
                  <a:pt x="1055" y="2658"/>
                </a:lnTo>
                <a:lnTo>
                  <a:pt x="1203" y="2750"/>
                </a:lnTo>
                <a:lnTo>
                  <a:pt x="2075" y="2282"/>
                </a:lnTo>
                <a:lnTo>
                  <a:pt x="2075" y="2110"/>
                </a:lnTo>
                <a:lnTo>
                  <a:pt x="406" y="2110"/>
                </a:lnTo>
                <a:lnTo>
                  <a:pt x="0" y="1684"/>
                </a:lnTo>
                <a:lnTo>
                  <a:pt x="406" y="1257"/>
                </a:lnTo>
                <a:lnTo>
                  <a:pt x="2075" y="1257"/>
                </a:lnTo>
                <a:lnTo>
                  <a:pt x="2075" y="1224"/>
                </a:lnTo>
                <a:lnTo>
                  <a:pt x="2075" y="1190"/>
                </a:lnTo>
                <a:lnTo>
                  <a:pt x="2075" y="1181"/>
                </a:lnTo>
                <a:lnTo>
                  <a:pt x="2701" y="1181"/>
                </a:lnTo>
                <a:lnTo>
                  <a:pt x="2701" y="1183"/>
                </a:lnTo>
                <a:lnTo>
                  <a:pt x="4294" y="0"/>
                </a:lnTo>
                <a:lnTo>
                  <a:pt x="4982" y="195"/>
                </a:lnTo>
                <a:lnTo>
                  <a:pt x="4506" y="1122"/>
                </a:lnTo>
                <a:lnTo>
                  <a:pt x="2701" y="2087"/>
                </a:lnTo>
                <a:lnTo>
                  <a:pt x="2701" y="4763"/>
                </a:lnTo>
                <a:lnTo>
                  <a:pt x="2603" y="4763"/>
                </a:lnTo>
                <a:lnTo>
                  <a:pt x="2603" y="1658"/>
                </a:lnTo>
                <a:lnTo>
                  <a:pt x="2173" y="2059"/>
                </a:lnTo>
                <a:lnTo>
                  <a:pt x="2173" y="4763"/>
                </a:lnTo>
                <a:lnTo>
                  <a:pt x="2075" y="4763"/>
                </a:lnTo>
                <a:lnTo>
                  <a:pt x="2075" y="2393"/>
                </a:lnTo>
                <a:close/>
                <a:moveTo>
                  <a:pt x="4424" y="1267"/>
                </a:moveTo>
                <a:lnTo>
                  <a:pt x="4526" y="1267"/>
                </a:lnTo>
                <a:lnTo>
                  <a:pt x="4886" y="1645"/>
                </a:lnTo>
                <a:lnTo>
                  <a:pt x="4526" y="2022"/>
                </a:lnTo>
                <a:lnTo>
                  <a:pt x="3021" y="2022"/>
                </a:lnTo>
                <a:lnTo>
                  <a:pt x="3202" y="1925"/>
                </a:lnTo>
                <a:lnTo>
                  <a:pt x="4485" y="1925"/>
                </a:lnTo>
                <a:lnTo>
                  <a:pt x="4752" y="1645"/>
                </a:lnTo>
                <a:lnTo>
                  <a:pt x="4485" y="1364"/>
                </a:lnTo>
                <a:lnTo>
                  <a:pt x="4243" y="1364"/>
                </a:lnTo>
                <a:lnTo>
                  <a:pt x="4424" y="1267"/>
                </a:lnTo>
                <a:close/>
              </a:path>
            </a:pathLst>
          </a:custGeom>
          <a:solidFill>
            <a:schemeClr val="bg1">
              <a:lumMod val="65000"/>
            </a:schemeClr>
          </a:solidFill>
          <a:ln w="9525">
            <a:noFill/>
            <a:round/>
            <a:headEnd/>
            <a:tailEnd/>
          </a:ln>
        </p:spPr>
        <p:txBody>
          <a:bodyPr/>
          <a:lstStyle/>
          <a:p>
            <a:endParaRPr lang="de-DE"/>
          </a:p>
        </p:txBody>
      </p:sp>
      <p:sp>
        <p:nvSpPr>
          <p:cNvPr id="26" name="Freeform 34">
            <a:extLst>
              <a:ext uri="{FF2B5EF4-FFF2-40B4-BE49-F238E27FC236}">
                <a16:creationId xmlns:a16="http://schemas.microsoft.com/office/drawing/2014/main" id="{A0BADCEF-C00A-4D97-A699-FA9F13A00A80}"/>
              </a:ext>
            </a:extLst>
          </p:cNvPr>
          <p:cNvSpPr>
            <a:spLocks noChangeAspect="1" noEditPoints="1"/>
          </p:cNvSpPr>
          <p:nvPr/>
        </p:nvSpPr>
        <p:spPr bwMode="auto">
          <a:xfrm>
            <a:off x="5577992" y="711493"/>
            <a:ext cx="544512" cy="755650"/>
          </a:xfrm>
          <a:custGeom>
            <a:avLst/>
            <a:gdLst>
              <a:gd name="T0" fmla="*/ 2147483647 w 3426"/>
              <a:gd name="T1" fmla="*/ 2147483647 h 4763"/>
              <a:gd name="T2" fmla="*/ 2147483647 w 3426"/>
              <a:gd name="T3" fmla="*/ 2147483647 h 4763"/>
              <a:gd name="T4" fmla="*/ 2147483647 w 3426"/>
              <a:gd name="T5" fmla="*/ 2147483647 h 4763"/>
              <a:gd name="T6" fmla="*/ 2147483647 w 3426"/>
              <a:gd name="T7" fmla="*/ 2147483647 h 4763"/>
              <a:gd name="T8" fmla="*/ 2147483647 w 3426"/>
              <a:gd name="T9" fmla="*/ 2147483647 h 4763"/>
              <a:gd name="T10" fmla="*/ 2147483647 w 3426"/>
              <a:gd name="T11" fmla="*/ 2147483647 h 4763"/>
              <a:gd name="T12" fmla="*/ 2147483647 w 3426"/>
              <a:gd name="T13" fmla="*/ 2147483647 h 4763"/>
              <a:gd name="T14" fmla="*/ 2147483647 w 3426"/>
              <a:gd name="T15" fmla="*/ 2147483647 h 4763"/>
              <a:gd name="T16" fmla="*/ 2147483647 w 3426"/>
              <a:gd name="T17" fmla="*/ 2147483647 h 4763"/>
              <a:gd name="T18" fmla="*/ 2147483647 w 3426"/>
              <a:gd name="T19" fmla="*/ 2147483647 h 4763"/>
              <a:gd name="T20" fmla="*/ 2147483647 w 3426"/>
              <a:gd name="T21" fmla="*/ 2147483647 h 4763"/>
              <a:gd name="T22" fmla="*/ 2147483647 w 3426"/>
              <a:gd name="T23" fmla="*/ 2147483647 h 4763"/>
              <a:gd name="T24" fmla="*/ 2147483647 w 3426"/>
              <a:gd name="T25" fmla="*/ 2147483647 h 4763"/>
              <a:gd name="T26" fmla="*/ 2147483647 w 3426"/>
              <a:gd name="T27" fmla="*/ 2147483647 h 4763"/>
              <a:gd name="T28" fmla="*/ 2147483647 w 3426"/>
              <a:gd name="T29" fmla="*/ 2147483647 h 4763"/>
              <a:gd name="T30" fmla="*/ 0 w 3426"/>
              <a:gd name="T31" fmla="*/ 2147483647 h 4763"/>
              <a:gd name="T32" fmla="*/ 0 w 3426"/>
              <a:gd name="T33" fmla="*/ 0 h 4763"/>
              <a:gd name="T34" fmla="*/ 2147483647 w 3426"/>
              <a:gd name="T35" fmla="*/ 0 h 4763"/>
              <a:gd name="T36" fmla="*/ 2147483647 w 3426"/>
              <a:gd name="T37" fmla="*/ 2147483647 h 4763"/>
              <a:gd name="T38" fmla="*/ 2147483647 w 3426"/>
              <a:gd name="T39" fmla="*/ 2147483647 h 4763"/>
              <a:gd name="T40" fmla="*/ 2147483647 w 3426"/>
              <a:gd name="T41" fmla="*/ 2147483647 h 4763"/>
              <a:gd name="T42" fmla="*/ 2147483647 w 3426"/>
              <a:gd name="T43" fmla="*/ 2147483647 h 4763"/>
              <a:gd name="T44" fmla="*/ 2147483647 w 3426"/>
              <a:gd name="T45" fmla="*/ 2147483647 h 4763"/>
              <a:gd name="T46" fmla="*/ 2147483647 w 3426"/>
              <a:gd name="T47" fmla="*/ 2147483647 h 4763"/>
              <a:gd name="T48" fmla="*/ 2147483647 w 3426"/>
              <a:gd name="T49" fmla="*/ 2147483647 h 4763"/>
              <a:gd name="T50" fmla="*/ 2147483647 w 3426"/>
              <a:gd name="T51" fmla="*/ 2147483647 h 4763"/>
              <a:gd name="T52" fmla="*/ 2147483647 w 3426"/>
              <a:gd name="T53" fmla="*/ 2147483647 h 4763"/>
              <a:gd name="T54" fmla="*/ 2147483647 w 3426"/>
              <a:gd name="T55" fmla="*/ 2147483647 h 4763"/>
              <a:gd name="T56" fmla="*/ 2147483647 w 3426"/>
              <a:gd name="T57" fmla="*/ 2147483647 h 4763"/>
              <a:gd name="T58" fmla="*/ 2147483647 w 3426"/>
              <a:gd name="T59" fmla="*/ 2147483647 h 4763"/>
              <a:gd name="T60" fmla="*/ 2147483647 w 3426"/>
              <a:gd name="T61" fmla="*/ 2147483647 h 4763"/>
              <a:gd name="T62" fmla="*/ 2147483647 w 3426"/>
              <a:gd name="T63" fmla="*/ 2147483647 h 4763"/>
              <a:gd name="T64" fmla="*/ 2147483647 w 3426"/>
              <a:gd name="T65" fmla="*/ 2147483647 h 4763"/>
              <a:gd name="T66" fmla="*/ 2147483647 w 3426"/>
              <a:gd name="T67" fmla="*/ 2147483647 h 4763"/>
              <a:gd name="T68" fmla="*/ 2147483647 w 3426"/>
              <a:gd name="T69" fmla="*/ 2147483647 h 4763"/>
              <a:gd name="T70" fmla="*/ 2147483647 w 3426"/>
              <a:gd name="T71" fmla="*/ 2147483647 h 4763"/>
              <a:gd name="T72" fmla="*/ 2147483647 w 3426"/>
              <a:gd name="T73" fmla="*/ 2147483647 h 4763"/>
              <a:gd name="T74" fmla="*/ 2147483647 w 3426"/>
              <a:gd name="T75" fmla="*/ 2147483647 h 47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26"/>
              <a:gd name="T115" fmla="*/ 0 h 4763"/>
              <a:gd name="T116" fmla="*/ 3426 w 3426"/>
              <a:gd name="T117" fmla="*/ 4763 h 47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26" h="4763">
                <a:moveTo>
                  <a:pt x="608" y="3039"/>
                </a:moveTo>
                <a:lnTo>
                  <a:pt x="2820" y="3039"/>
                </a:lnTo>
                <a:lnTo>
                  <a:pt x="2820" y="3135"/>
                </a:lnTo>
                <a:lnTo>
                  <a:pt x="608" y="3135"/>
                </a:lnTo>
                <a:lnTo>
                  <a:pt x="608" y="3039"/>
                </a:lnTo>
                <a:close/>
                <a:moveTo>
                  <a:pt x="3160" y="901"/>
                </a:moveTo>
                <a:lnTo>
                  <a:pt x="2532" y="272"/>
                </a:lnTo>
                <a:lnTo>
                  <a:pt x="2532" y="901"/>
                </a:lnTo>
                <a:lnTo>
                  <a:pt x="3160" y="901"/>
                </a:lnTo>
                <a:close/>
                <a:moveTo>
                  <a:pt x="193" y="193"/>
                </a:moveTo>
                <a:lnTo>
                  <a:pt x="193" y="4570"/>
                </a:lnTo>
                <a:lnTo>
                  <a:pt x="3232" y="4570"/>
                </a:lnTo>
                <a:lnTo>
                  <a:pt x="3233" y="1288"/>
                </a:lnTo>
                <a:lnTo>
                  <a:pt x="3426" y="1288"/>
                </a:lnTo>
                <a:lnTo>
                  <a:pt x="3425" y="4763"/>
                </a:lnTo>
                <a:lnTo>
                  <a:pt x="0" y="4763"/>
                </a:lnTo>
                <a:lnTo>
                  <a:pt x="0" y="0"/>
                </a:lnTo>
                <a:lnTo>
                  <a:pt x="2533" y="0"/>
                </a:lnTo>
                <a:lnTo>
                  <a:pt x="3426" y="894"/>
                </a:lnTo>
                <a:lnTo>
                  <a:pt x="3426" y="1095"/>
                </a:lnTo>
                <a:lnTo>
                  <a:pt x="2339" y="1095"/>
                </a:lnTo>
                <a:lnTo>
                  <a:pt x="2339" y="193"/>
                </a:lnTo>
                <a:lnTo>
                  <a:pt x="193" y="193"/>
                </a:lnTo>
                <a:close/>
                <a:moveTo>
                  <a:pt x="608" y="3656"/>
                </a:moveTo>
                <a:lnTo>
                  <a:pt x="2336" y="3656"/>
                </a:lnTo>
                <a:lnTo>
                  <a:pt x="2336" y="3753"/>
                </a:lnTo>
                <a:lnTo>
                  <a:pt x="608" y="3753"/>
                </a:lnTo>
                <a:lnTo>
                  <a:pt x="608" y="3656"/>
                </a:lnTo>
                <a:close/>
                <a:moveTo>
                  <a:pt x="608" y="1806"/>
                </a:moveTo>
                <a:lnTo>
                  <a:pt x="2820" y="1806"/>
                </a:lnTo>
                <a:lnTo>
                  <a:pt x="2820" y="1903"/>
                </a:lnTo>
                <a:lnTo>
                  <a:pt x="608" y="1903"/>
                </a:lnTo>
                <a:lnTo>
                  <a:pt x="608" y="1806"/>
                </a:lnTo>
                <a:close/>
                <a:moveTo>
                  <a:pt x="608" y="2423"/>
                </a:moveTo>
                <a:lnTo>
                  <a:pt x="2820" y="2423"/>
                </a:lnTo>
                <a:lnTo>
                  <a:pt x="2820" y="2519"/>
                </a:lnTo>
                <a:lnTo>
                  <a:pt x="608" y="2519"/>
                </a:lnTo>
                <a:lnTo>
                  <a:pt x="608" y="2423"/>
                </a:lnTo>
                <a:close/>
              </a:path>
            </a:pathLst>
          </a:custGeom>
          <a:solidFill>
            <a:schemeClr val="bg1">
              <a:lumMod val="65000"/>
            </a:schemeClr>
          </a:solidFill>
          <a:ln w="9525">
            <a:noFill/>
            <a:round/>
            <a:headEnd/>
            <a:tailEnd/>
          </a:ln>
        </p:spPr>
        <p:txBody>
          <a:bodyPr/>
          <a:lstStyle/>
          <a:p>
            <a:endParaRPr lang="de-DE"/>
          </a:p>
        </p:txBody>
      </p:sp>
    </p:spTree>
    <p:extLst>
      <p:ext uri="{BB962C8B-B14F-4D97-AF65-F5344CB8AC3E}">
        <p14:creationId xmlns:p14="http://schemas.microsoft.com/office/powerpoint/2010/main" val="4194923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524583-ADD5-4664-8AE9-73A2A146CA54}"/>
              </a:ext>
            </a:extLst>
          </p:cNvPr>
          <p:cNvSpPr>
            <a:spLocks noGrp="1"/>
          </p:cNvSpPr>
          <p:nvPr>
            <p:ph type="sldNum" sz="quarter" idx="12"/>
          </p:nvPr>
        </p:nvSpPr>
        <p:spPr/>
        <p:txBody>
          <a:bodyPr>
            <a:normAutofit lnSpcReduction="10000"/>
          </a:bodyPr>
          <a:lstStyle/>
          <a:p>
            <a:fld id="{F59438E5-7C71-44F5-976B-13338773BEA9}" type="slidenum">
              <a:rPr lang="en-US" smtClean="0"/>
              <a:t>12</a:t>
            </a:fld>
            <a:endParaRPr lang="en-US"/>
          </a:p>
        </p:txBody>
      </p:sp>
      <p:sp>
        <p:nvSpPr>
          <p:cNvPr id="5" name="Title 1">
            <a:extLst>
              <a:ext uri="{FF2B5EF4-FFF2-40B4-BE49-F238E27FC236}">
                <a16:creationId xmlns:a16="http://schemas.microsoft.com/office/drawing/2014/main" id="{D63D5913-6261-4201-BB9A-8FA33966C032}"/>
              </a:ext>
            </a:extLst>
          </p:cNvPr>
          <p:cNvSpPr>
            <a:spLocks noGrp="1"/>
          </p:cNvSpPr>
          <p:nvPr>
            <p:ph type="title"/>
          </p:nvPr>
        </p:nvSpPr>
        <p:spPr>
          <a:xfrm>
            <a:off x="1261872" y="365760"/>
            <a:ext cx="9692640" cy="752921"/>
          </a:xfrm>
        </p:spPr>
        <p:txBody>
          <a:bodyPr anchor="t"/>
          <a:lstStyle/>
          <a:p>
            <a:r>
              <a:rPr lang="en-US" dirty="0"/>
              <a:t>Client’s preexisting resources</a:t>
            </a:r>
          </a:p>
        </p:txBody>
      </p:sp>
      <p:pic>
        <p:nvPicPr>
          <p:cNvPr id="8" name="Picture 7" descr="A screenshot of a cell phone&#10;&#10;Description automatically generated">
            <a:extLst>
              <a:ext uri="{FF2B5EF4-FFF2-40B4-BE49-F238E27FC236}">
                <a16:creationId xmlns:a16="http://schemas.microsoft.com/office/drawing/2014/main" id="{90BE3919-1E2E-4110-BB07-AED8DCEE11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554" y="1118681"/>
            <a:ext cx="7676891" cy="5375029"/>
          </a:xfrm>
          <a:prstGeom prst="rect">
            <a:avLst/>
          </a:prstGeom>
        </p:spPr>
      </p:pic>
    </p:spTree>
    <p:extLst>
      <p:ext uri="{BB962C8B-B14F-4D97-AF65-F5344CB8AC3E}">
        <p14:creationId xmlns:p14="http://schemas.microsoft.com/office/powerpoint/2010/main" val="3535342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CEBEA-E3C8-4FE0-AA1E-AEEEB26A4EDD}"/>
              </a:ext>
            </a:extLst>
          </p:cNvPr>
          <p:cNvSpPr>
            <a:spLocks noGrp="1"/>
          </p:cNvSpPr>
          <p:nvPr>
            <p:ph type="title"/>
          </p:nvPr>
        </p:nvSpPr>
        <p:spPr>
          <a:xfrm>
            <a:off x="251791" y="159025"/>
            <a:ext cx="10715973" cy="896192"/>
          </a:xfrm>
        </p:spPr>
        <p:txBody>
          <a:bodyPr>
            <a:normAutofit fontScale="90000"/>
          </a:bodyPr>
          <a:lstStyle/>
          <a:p>
            <a:pPr algn="ctr"/>
            <a:r>
              <a:rPr lang="en-US" sz="3600" dirty="0"/>
              <a:t>Audience Analysis: Who are roadmap focus groups? </a:t>
            </a:r>
          </a:p>
        </p:txBody>
      </p:sp>
      <p:sp>
        <p:nvSpPr>
          <p:cNvPr id="4" name="Slide Number Placeholder 3">
            <a:extLst>
              <a:ext uri="{FF2B5EF4-FFF2-40B4-BE49-F238E27FC236}">
                <a16:creationId xmlns:a16="http://schemas.microsoft.com/office/drawing/2014/main" id="{2E07F51B-5B78-41DF-B990-3F8A4DA47FF8}"/>
              </a:ext>
            </a:extLst>
          </p:cNvPr>
          <p:cNvSpPr>
            <a:spLocks noGrp="1"/>
          </p:cNvSpPr>
          <p:nvPr>
            <p:ph type="sldNum" sz="quarter" idx="12"/>
          </p:nvPr>
        </p:nvSpPr>
        <p:spPr/>
        <p:txBody>
          <a:bodyPr>
            <a:normAutofit lnSpcReduction="10000"/>
          </a:bodyPr>
          <a:lstStyle/>
          <a:p>
            <a:fld id="{F59438E5-7C71-44F5-976B-13338773BEA9}" type="slidenum">
              <a:rPr lang="en-US" smtClean="0"/>
              <a:t>13</a:t>
            </a:fld>
            <a:endParaRPr lang="en-US"/>
          </a:p>
        </p:txBody>
      </p:sp>
      <p:pic>
        <p:nvPicPr>
          <p:cNvPr id="10" name="Content Placeholder 9" descr="A screenshot of a cell phone&#10;&#10;Description automatically generated">
            <a:extLst>
              <a:ext uri="{FF2B5EF4-FFF2-40B4-BE49-F238E27FC236}">
                <a16:creationId xmlns:a16="http://schemas.microsoft.com/office/drawing/2014/main" id="{E1CDB74A-3D31-4E85-9856-5FCA3086450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10354" y="1184676"/>
            <a:ext cx="7684578" cy="5439645"/>
          </a:xfrm>
        </p:spPr>
      </p:pic>
    </p:spTree>
    <p:extLst>
      <p:ext uri="{BB962C8B-B14F-4D97-AF65-F5344CB8AC3E}">
        <p14:creationId xmlns:p14="http://schemas.microsoft.com/office/powerpoint/2010/main" val="35978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ell phone&#10;&#10;Description automatically generated">
            <a:extLst>
              <a:ext uri="{FF2B5EF4-FFF2-40B4-BE49-F238E27FC236}">
                <a16:creationId xmlns:a16="http://schemas.microsoft.com/office/drawing/2014/main" id="{22AAAC36-B5C9-4C90-AF8E-A418BD4702A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50000" t="17740"/>
          <a:stretch/>
        </p:blipFill>
        <p:spPr>
          <a:xfrm>
            <a:off x="571208" y="1118681"/>
            <a:ext cx="4387162" cy="5053519"/>
          </a:xfrm>
        </p:spPr>
      </p:pic>
      <p:sp>
        <p:nvSpPr>
          <p:cNvPr id="4" name="Slide Number Placeholder 3">
            <a:extLst>
              <a:ext uri="{FF2B5EF4-FFF2-40B4-BE49-F238E27FC236}">
                <a16:creationId xmlns:a16="http://schemas.microsoft.com/office/drawing/2014/main" id="{86524583-ADD5-4664-8AE9-73A2A146CA54}"/>
              </a:ext>
            </a:extLst>
          </p:cNvPr>
          <p:cNvSpPr>
            <a:spLocks noGrp="1"/>
          </p:cNvSpPr>
          <p:nvPr>
            <p:ph type="sldNum" sz="quarter" idx="12"/>
          </p:nvPr>
        </p:nvSpPr>
        <p:spPr/>
        <p:txBody>
          <a:bodyPr>
            <a:normAutofit lnSpcReduction="10000"/>
          </a:bodyPr>
          <a:lstStyle/>
          <a:p>
            <a:fld id="{F59438E5-7C71-44F5-976B-13338773BEA9}" type="slidenum">
              <a:rPr lang="en-US" smtClean="0"/>
              <a:t>14</a:t>
            </a:fld>
            <a:endParaRPr lang="en-US"/>
          </a:p>
        </p:txBody>
      </p:sp>
      <p:sp>
        <p:nvSpPr>
          <p:cNvPr id="5" name="Title 1">
            <a:extLst>
              <a:ext uri="{FF2B5EF4-FFF2-40B4-BE49-F238E27FC236}">
                <a16:creationId xmlns:a16="http://schemas.microsoft.com/office/drawing/2014/main" id="{D63D5913-6261-4201-BB9A-8FA33966C032}"/>
              </a:ext>
            </a:extLst>
          </p:cNvPr>
          <p:cNvSpPr>
            <a:spLocks noGrp="1"/>
          </p:cNvSpPr>
          <p:nvPr>
            <p:ph type="title"/>
          </p:nvPr>
        </p:nvSpPr>
        <p:spPr>
          <a:xfrm>
            <a:off x="1261872" y="365760"/>
            <a:ext cx="9692640" cy="752921"/>
          </a:xfrm>
        </p:spPr>
        <p:txBody>
          <a:bodyPr anchor="t"/>
          <a:lstStyle/>
          <a:p>
            <a:r>
              <a:rPr lang="en-US" dirty="0"/>
              <a:t>Conversion to a roadmap</a:t>
            </a:r>
          </a:p>
        </p:txBody>
      </p:sp>
      <p:pic>
        <p:nvPicPr>
          <p:cNvPr id="9" name="Picture 8" descr="A close up of a sign&#10;&#10;Description automatically generated">
            <a:extLst>
              <a:ext uri="{FF2B5EF4-FFF2-40B4-BE49-F238E27FC236}">
                <a16:creationId xmlns:a16="http://schemas.microsoft.com/office/drawing/2014/main" id="{08726346-7B46-4980-8B6D-A64E1C4952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7350" y="1677190"/>
            <a:ext cx="4387162" cy="3503619"/>
          </a:xfrm>
          <a:prstGeom prst="rect">
            <a:avLst/>
          </a:prstGeom>
        </p:spPr>
      </p:pic>
      <p:sp>
        <p:nvSpPr>
          <p:cNvPr id="10" name="Arrow: Right 9">
            <a:extLst>
              <a:ext uri="{FF2B5EF4-FFF2-40B4-BE49-F238E27FC236}">
                <a16:creationId xmlns:a16="http://schemas.microsoft.com/office/drawing/2014/main" id="{8DACE63D-FD77-4B23-AC79-0B2D6A1800EF}"/>
              </a:ext>
            </a:extLst>
          </p:cNvPr>
          <p:cNvSpPr/>
          <p:nvPr/>
        </p:nvSpPr>
        <p:spPr>
          <a:xfrm>
            <a:off x="5085567" y="3160323"/>
            <a:ext cx="1087401" cy="538619"/>
          </a:xfrm>
          <a:prstGeom prst="rightArrow">
            <a:avLst/>
          </a:prstGeom>
          <a:noFill/>
          <a:ln w="57150"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2422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524583-ADD5-4664-8AE9-73A2A146CA54}"/>
              </a:ext>
            </a:extLst>
          </p:cNvPr>
          <p:cNvSpPr>
            <a:spLocks noGrp="1"/>
          </p:cNvSpPr>
          <p:nvPr>
            <p:ph type="sldNum" sz="quarter" idx="12"/>
          </p:nvPr>
        </p:nvSpPr>
        <p:spPr/>
        <p:txBody>
          <a:bodyPr>
            <a:normAutofit lnSpcReduction="10000"/>
          </a:bodyPr>
          <a:lstStyle/>
          <a:p>
            <a:fld id="{F59438E5-7C71-44F5-976B-13338773BEA9}" type="slidenum">
              <a:rPr lang="en-US" smtClean="0"/>
              <a:t>15</a:t>
            </a:fld>
            <a:endParaRPr lang="en-US"/>
          </a:p>
        </p:txBody>
      </p:sp>
      <p:sp>
        <p:nvSpPr>
          <p:cNvPr id="5" name="Title 1">
            <a:extLst>
              <a:ext uri="{FF2B5EF4-FFF2-40B4-BE49-F238E27FC236}">
                <a16:creationId xmlns:a16="http://schemas.microsoft.com/office/drawing/2014/main" id="{D63D5913-6261-4201-BB9A-8FA33966C032}"/>
              </a:ext>
            </a:extLst>
          </p:cNvPr>
          <p:cNvSpPr>
            <a:spLocks noGrp="1"/>
          </p:cNvSpPr>
          <p:nvPr>
            <p:ph type="title"/>
          </p:nvPr>
        </p:nvSpPr>
        <p:spPr>
          <a:xfrm>
            <a:off x="1261872" y="365760"/>
            <a:ext cx="9692640" cy="752921"/>
          </a:xfrm>
        </p:spPr>
        <p:txBody>
          <a:bodyPr anchor="t"/>
          <a:lstStyle/>
          <a:p>
            <a:r>
              <a:rPr lang="en-US" dirty="0"/>
              <a:t>Roadmap samples by category</a:t>
            </a:r>
          </a:p>
        </p:txBody>
      </p:sp>
      <p:pic>
        <p:nvPicPr>
          <p:cNvPr id="14" name="Picture 13" descr="A close up of a sign&#10;&#10;Description automatically generated">
            <a:extLst>
              <a:ext uri="{FF2B5EF4-FFF2-40B4-BE49-F238E27FC236}">
                <a16:creationId xmlns:a16="http://schemas.microsoft.com/office/drawing/2014/main" id="{3A3E7BF9-C289-462F-BED9-5C44E67CA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0437" y="1118681"/>
            <a:ext cx="3652312" cy="2626177"/>
          </a:xfrm>
          <a:prstGeom prst="rect">
            <a:avLst/>
          </a:prstGeom>
        </p:spPr>
      </p:pic>
      <p:pic>
        <p:nvPicPr>
          <p:cNvPr id="16" name="Picture 15" descr="A close up of a sign&#10;&#10;Description automatically generated">
            <a:extLst>
              <a:ext uri="{FF2B5EF4-FFF2-40B4-BE49-F238E27FC236}">
                <a16:creationId xmlns:a16="http://schemas.microsoft.com/office/drawing/2014/main" id="{6DB855B8-8243-4B78-9127-3949D235E4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2369" y="3842885"/>
            <a:ext cx="3288447" cy="2626177"/>
          </a:xfrm>
          <a:prstGeom prst="rect">
            <a:avLst/>
          </a:prstGeom>
        </p:spPr>
      </p:pic>
      <p:pic>
        <p:nvPicPr>
          <p:cNvPr id="18" name="Picture 17" descr="A close up of a logo&#10;&#10;Description automatically generated">
            <a:extLst>
              <a:ext uri="{FF2B5EF4-FFF2-40B4-BE49-F238E27FC236}">
                <a16:creationId xmlns:a16="http://schemas.microsoft.com/office/drawing/2014/main" id="{1415C90E-B379-49A9-B830-9A8BB7B9BE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9253" y="1123347"/>
            <a:ext cx="3401277" cy="2626176"/>
          </a:xfrm>
          <a:prstGeom prst="rect">
            <a:avLst/>
          </a:prstGeom>
        </p:spPr>
      </p:pic>
      <p:pic>
        <p:nvPicPr>
          <p:cNvPr id="20" name="Picture 19" descr="A close up of a sign&#10;&#10;Description automatically generated">
            <a:extLst>
              <a:ext uri="{FF2B5EF4-FFF2-40B4-BE49-F238E27FC236}">
                <a16:creationId xmlns:a16="http://schemas.microsoft.com/office/drawing/2014/main" id="{1C7A2E55-56F9-4072-A53F-6AF120B248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7280" y="3842884"/>
            <a:ext cx="3625221" cy="2626177"/>
          </a:xfrm>
          <a:prstGeom prst="rect">
            <a:avLst/>
          </a:prstGeom>
        </p:spPr>
      </p:pic>
    </p:spTree>
    <p:extLst>
      <p:ext uri="{BB962C8B-B14F-4D97-AF65-F5344CB8AC3E}">
        <p14:creationId xmlns:p14="http://schemas.microsoft.com/office/powerpoint/2010/main" val="3006456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524583-ADD5-4664-8AE9-73A2A146CA54}"/>
              </a:ext>
            </a:extLst>
          </p:cNvPr>
          <p:cNvSpPr>
            <a:spLocks noGrp="1"/>
          </p:cNvSpPr>
          <p:nvPr>
            <p:ph type="sldNum" sz="quarter" idx="12"/>
          </p:nvPr>
        </p:nvSpPr>
        <p:spPr/>
        <p:txBody>
          <a:bodyPr>
            <a:normAutofit lnSpcReduction="10000"/>
          </a:bodyPr>
          <a:lstStyle/>
          <a:p>
            <a:fld id="{F59438E5-7C71-44F5-976B-13338773BEA9}" type="slidenum">
              <a:rPr lang="en-US" smtClean="0"/>
              <a:t>16</a:t>
            </a:fld>
            <a:endParaRPr lang="en-US"/>
          </a:p>
        </p:txBody>
      </p:sp>
      <p:sp>
        <p:nvSpPr>
          <p:cNvPr id="5" name="Title 1">
            <a:extLst>
              <a:ext uri="{FF2B5EF4-FFF2-40B4-BE49-F238E27FC236}">
                <a16:creationId xmlns:a16="http://schemas.microsoft.com/office/drawing/2014/main" id="{D63D5913-6261-4201-BB9A-8FA33966C032}"/>
              </a:ext>
            </a:extLst>
          </p:cNvPr>
          <p:cNvSpPr>
            <a:spLocks noGrp="1"/>
          </p:cNvSpPr>
          <p:nvPr>
            <p:ph type="title"/>
          </p:nvPr>
        </p:nvSpPr>
        <p:spPr>
          <a:xfrm>
            <a:off x="1261872" y="365760"/>
            <a:ext cx="9692640" cy="752921"/>
          </a:xfrm>
        </p:spPr>
        <p:txBody>
          <a:bodyPr anchor="t"/>
          <a:lstStyle/>
          <a:p>
            <a:r>
              <a:rPr lang="en-US" dirty="0"/>
              <a:t>Roadmap sample</a:t>
            </a:r>
          </a:p>
        </p:txBody>
      </p:sp>
      <p:pic>
        <p:nvPicPr>
          <p:cNvPr id="9" name="Picture 8" descr="A close up of a sign&#10;&#10;Description automatically generated">
            <a:extLst>
              <a:ext uri="{FF2B5EF4-FFF2-40B4-BE49-F238E27FC236}">
                <a16:creationId xmlns:a16="http://schemas.microsoft.com/office/drawing/2014/main" id="{08726346-7B46-4980-8B6D-A64E1C4952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4684" y="1123499"/>
            <a:ext cx="6722631" cy="5368741"/>
          </a:xfrm>
          <a:prstGeom prst="rect">
            <a:avLst/>
          </a:prstGeom>
        </p:spPr>
      </p:pic>
    </p:spTree>
    <p:extLst>
      <p:ext uri="{BB962C8B-B14F-4D97-AF65-F5344CB8AC3E}">
        <p14:creationId xmlns:p14="http://schemas.microsoft.com/office/powerpoint/2010/main" val="1084870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p:nvPr/>
        </p:nvSpPr>
        <p:spPr>
          <a:xfrm>
            <a:off x="484096" y="470925"/>
            <a:ext cx="4381009" cy="5892104"/>
          </a:xfrm>
          <a:custGeom>
            <a:avLst/>
            <a:gdLst/>
            <a:ahLst/>
            <a:cxnLst/>
            <a:rect l="l" t="t" r="r" b="b"/>
            <a:pathLst>
              <a:path w="4381009" h="5892104" extrusionOk="0">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0" name="Google Shape;110;p4"/>
          <p:cNvSpPr txBox="1">
            <a:spLocks noGrp="1"/>
          </p:cNvSpPr>
          <p:nvPr>
            <p:ph type="title"/>
          </p:nvPr>
        </p:nvSpPr>
        <p:spPr>
          <a:xfrm>
            <a:off x="863024" y="1012000"/>
            <a:ext cx="3879600" cy="4795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dirty="0">
                <a:solidFill>
                  <a:srgbClr val="FFFFFF"/>
                </a:solidFill>
              </a:rPr>
              <a:t>Methodology</a:t>
            </a:r>
            <a:endParaRPr dirty="0"/>
          </a:p>
        </p:txBody>
      </p:sp>
      <p:sp>
        <p:nvSpPr>
          <p:cNvPr id="2" name="Slide Number Placeholder 1">
            <a:extLst>
              <a:ext uri="{FF2B5EF4-FFF2-40B4-BE49-F238E27FC236}">
                <a16:creationId xmlns:a16="http://schemas.microsoft.com/office/drawing/2014/main" id="{1EC58B72-7DA6-4D60-8690-DE5A0F5D030D}"/>
              </a:ext>
            </a:extLst>
          </p:cNvPr>
          <p:cNvSpPr>
            <a:spLocks noGrp="1"/>
          </p:cNvSpPr>
          <p:nvPr>
            <p:ph type="sldNum" sz="quarter" idx="12"/>
          </p:nvPr>
        </p:nvSpPr>
        <p:spPr/>
        <p:txBody>
          <a:bodyPr>
            <a:normAutofit lnSpcReduction="10000"/>
          </a:bodyPr>
          <a:lstStyle/>
          <a:p>
            <a:fld id="{B82F354B-28AA-4791-924C-B37F166955FE}" type="slidenum">
              <a:rPr lang="en-US" smtClean="0"/>
              <a:t>17</a:t>
            </a:fld>
            <a:endParaRPr lang="en-US"/>
          </a:p>
        </p:txBody>
      </p:sp>
      <p:grpSp>
        <p:nvGrpSpPr>
          <p:cNvPr id="111" name="Google Shape;111;p4"/>
          <p:cNvGrpSpPr/>
          <p:nvPr/>
        </p:nvGrpSpPr>
        <p:grpSpPr>
          <a:xfrm>
            <a:off x="5194300" y="473366"/>
            <a:ext cx="5976059" cy="5880540"/>
            <a:chOff x="0" y="2442"/>
            <a:chExt cx="6513603" cy="5880540"/>
          </a:xfrm>
        </p:grpSpPr>
        <p:sp>
          <p:nvSpPr>
            <p:cNvPr id="112" name="Google Shape;112;p4"/>
            <p:cNvSpPr/>
            <p:nvPr/>
          </p:nvSpPr>
          <p:spPr>
            <a:xfrm>
              <a:off x="0" y="2442"/>
              <a:ext cx="6513603" cy="1238008"/>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1429899" y="2442"/>
              <a:ext cx="5083704" cy="12380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txBox="1"/>
            <p:nvPr/>
          </p:nvSpPr>
          <p:spPr>
            <a:xfrm>
              <a:off x="1429899" y="2442"/>
              <a:ext cx="5083704" cy="1238008"/>
            </a:xfrm>
            <a:prstGeom prst="rect">
              <a:avLst/>
            </a:prstGeom>
            <a:noFill/>
            <a:ln>
              <a:noFill/>
            </a:ln>
          </p:spPr>
          <p:txBody>
            <a:bodyPr spcFirstLastPara="1" wrap="square" lIns="131000" tIns="131000" rIns="131000" bIns="131000" anchor="ctr" anchorCtr="0">
              <a:noAutofit/>
            </a:bodyPr>
            <a:lstStyle/>
            <a:p>
              <a:pPr marL="0" marR="0" lvl="0" indent="0" algn="l" rtl="0">
                <a:lnSpc>
                  <a:spcPct val="100000"/>
                </a:lnSpc>
                <a:spcBef>
                  <a:spcPts val="0"/>
                </a:spcBef>
                <a:spcAft>
                  <a:spcPts val="0"/>
                </a:spcAft>
                <a:buClr>
                  <a:schemeClr val="dk1"/>
                </a:buClr>
                <a:buSzPts val="2200"/>
                <a:buFont typeface="Calibri"/>
                <a:buNone/>
              </a:pPr>
              <a:r>
                <a:rPr lang="en-US" sz="2200" b="0" i="0" u="none" strike="noStrike" cap="none" dirty="0">
                  <a:solidFill>
                    <a:schemeClr val="bg1">
                      <a:lumMod val="65000"/>
                    </a:schemeClr>
                  </a:solidFill>
                  <a:latin typeface="Century Schoolbook (Headings)"/>
                  <a:ea typeface="Calibri"/>
                  <a:cs typeface="Calibri"/>
                  <a:sym typeface="Calibri"/>
                </a:rPr>
                <a:t>Stage I</a:t>
              </a:r>
              <a:endParaRPr dirty="0">
                <a:solidFill>
                  <a:schemeClr val="bg1">
                    <a:lumMod val="65000"/>
                  </a:schemeClr>
                </a:solidFill>
                <a:latin typeface="Century Schoolbook (Headings)"/>
              </a:endParaRPr>
            </a:p>
            <a:p>
              <a:pPr marL="0" marR="0" lvl="0" indent="0" algn="l" rtl="0">
                <a:lnSpc>
                  <a:spcPct val="100000"/>
                </a:lnSpc>
                <a:spcBef>
                  <a:spcPts val="770"/>
                </a:spcBef>
                <a:spcAft>
                  <a:spcPts val="0"/>
                </a:spcAft>
                <a:buClr>
                  <a:schemeClr val="dk1"/>
                </a:buClr>
                <a:buSzPts val="2200"/>
                <a:buFont typeface="Calibri"/>
                <a:buNone/>
              </a:pPr>
              <a:r>
                <a:rPr lang="en-US" sz="2200" b="0" i="0" u="none" strike="noStrike" cap="none" dirty="0">
                  <a:solidFill>
                    <a:schemeClr val="bg1">
                      <a:lumMod val="65000"/>
                    </a:schemeClr>
                  </a:solidFill>
                  <a:latin typeface="Century Schoolbook (Headings)"/>
                  <a:ea typeface="Calibri"/>
                  <a:cs typeface="Calibri"/>
                  <a:sym typeface="Calibri"/>
                </a:rPr>
                <a:t>Literature Review</a:t>
              </a:r>
              <a:endParaRPr dirty="0">
                <a:solidFill>
                  <a:schemeClr val="bg1">
                    <a:lumMod val="65000"/>
                  </a:schemeClr>
                </a:solidFill>
                <a:latin typeface="Century Schoolbook (Headings)"/>
              </a:endParaRPr>
            </a:p>
          </p:txBody>
        </p:sp>
        <p:sp>
          <p:nvSpPr>
            <p:cNvPr id="116" name="Google Shape;116;p4"/>
            <p:cNvSpPr/>
            <p:nvPr/>
          </p:nvSpPr>
          <p:spPr>
            <a:xfrm>
              <a:off x="0" y="1549953"/>
              <a:ext cx="6513603" cy="1238008"/>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1429899" y="1549953"/>
              <a:ext cx="5083704" cy="12380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txBox="1"/>
            <p:nvPr/>
          </p:nvSpPr>
          <p:spPr>
            <a:xfrm>
              <a:off x="1429899" y="1549953"/>
              <a:ext cx="5083704" cy="1238008"/>
            </a:xfrm>
            <a:prstGeom prst="rect">
              <a:avLst/>
            </a:prstGeom>
            <a:noFill/>
            <a:ln>
              <a:noFill/>
            </a:ln>
          </p:spPr>
          <p:txBody>
            <a:bodyPr spcFirstLastPara="1" wrap="square" lIns="131000" tIns="131000" rIns="131000" bIns="131000" anchor="ctr" anchorCtr="0">
              <a:noAutofit/>
            </a:bodyPr>
            <a:lstStyle/>
            <a:p>
              <a:pPr marL="0" marR="0" lvl="0" indent="0" algn="l" rtl="0">
                <a:lnSpc>
                  <a:spcPct val="100000"/>
                </a:lnSpc>
                <a:spcBef>
                  <a:spcPts val="0"/>
                </a:spcBef>
                <a:spcAft>
                  <a:spcPts val="0"/>
                </a:spcAft>
                <a:buClr>
                  <a:schemeClr val="dk1"/>
                </a:buClr>
                <a:buSzPts val="2200"/>
                <a:buFont typeface="Calibri"/>
                <a:buNone/>
              </a:pPr>
              <a:r>
                <a:rPr lang="en-US" sz="2200" b="0" i="0" u="none" strike="noStrike" cap="none" dirty="0">
                  <a:solidFill>
                    <a:schemeClr val="bg1">
                      <a:lumMod val="65000"/>
                    </a:schemeClr>
                  </a:solidFill>
                  <a:latin typeface="Century Schoolbook (Headings)"/>
                  <a:ea typeface="Calibri"/>
                  <a:cs typeface="Calibri"/>
                  <a:sym typeface="Calibri"/>
                </a:rPr>
                <a:t>Stage II</a:t>
              </a:r>
              <a:endParaRPr dirty="0">
                <a:solidFill>
                  <a:schemeClr val="bg1">
                    <a:lumMod val="65000"/>
                  </a:schemeClr>
                </a:solidFill>
                <a:latin typeface="Century Schoolbook (Headings)"/>
              </a:endParaRPr>
            </a:p>
            <a:p>
              <a:pPr marL="0" marR="0" lvl="0" indent="0" algn="l" rtl="0">
                <a:lnSpc>
                  <a:spcPct val="100000"/>
                </a:lnSpc>
                <a:spcBef>
                  <a:spcPts val="770"/>
                </a:spcBef>
                <a:spcAft>
                  <a:spcPts val="0"/>
                </a:spcAft>
                <a:buClr>
                  <a:schemeClr val="dk1"/>
                </a:buClr>
                <a:buSzPts val="2200"/>
                <a:buFont typeface="Calibri"/>
                <a:buNone/>
              </a:pPr>
              <a:r>
                <a:rPr lang="en-US" sz="2200" b="0" i="0" u="none" strike="noStrike" cap="none" dirty="0">
                  <a:solidFill>
                    <a:schemeClr val="bg1">
                      <a:lumMod val="65000"/>
                    </a:schemeClr>
                  </a:solidFill>
                  <a:latin typeface="Century Schoolbook (Headings)"/>
                  <a:ea typeface="Calibri"/>
                  <a:cs typeface="Calibri"/>
                  <a:sym typeface="Calibri"/>
                </a:rPr>
                <a:t>Interview Templates</a:t>
              </a:r>
              <a:endParaRPr dirty="0">
                <a:solidFill>
                  <a:schemeClr val="bg1">
                    <a:lumMod val="65000"/>
                  </a:schemeClr>
                </a:solidFill>
                <a:latin typeface="Century Schoolbook (Headings)"/>
              </a:endParaRPr>
            </a:p>
          </p:txBody>
        </p:sp>
        <p:sp>
          <p:nvSpPr>
            <p:cNvPr id="120" name="Google Shape;120;p4"/>
            <p:cNvSpPr/>
            <p:nvPr/>
          </p:nvSpPr>
          <p:spPr>
            <a:xfrm>
              <a:off x="0" y="3097464"/>
              <a:ext cx="6513603" cy="1238008"/>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1429899" y="3097464"/>
              <a:ext cx="5083704" cy="12380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txBox="1"/>
            <p:nvPr/>
          </p:nvSpPr>
          <p:spPr>
            <a:xfrm>
              <a:off x="1429899" y="3097464"/>
              <a:ext cx="5083704" cy="1238008"/>
            </a:xfrm>
            <a:prstGeom prst="rect">
              <a:avLst/>
            </a:prstGeom>
            <a:noFill/>
            <a:ln>
              <a:noFill/>
            </a:ln>
          </p:spPr>
          <p:txBody>
            <a:bodyPr spcFirstLastPara="1" wrap="square" lIns="131000" tIns="131000" rIns="131000" bIns="131000" anchor="ctr" anchorCtr="0">
              <a:noAutofit/>
            </a:bodyPr>
            <a:lstStyle/>
            <a:p>
              <a:pPr marL="0" marR="0" lvl="0" indent="0" algn="l" rtl="0">
                <a:lnSpc>
                  <a:spcPct val="100000"/>
                </a:lnSpc>
                <a:spcBef>
                  <a:spcPts val="0"/>
                </a:spcBef>
                <a:spcAft>
                  <a:spcPts val="0"/>
                </a:spcAft>
                <a:buClr>
                  <a:schemeClr val="dk1"/>
                </a:buClr>
                <a:buSzPts val="2200"/>
                <a:buFont typeface="Calibri"/>
                <a:buNone/>
              </a:pPr>
              <a:r>
                <a:rPr lang="en-US" sz="2200" b="0" i="0" u="none" strike="noStrike" cap="none" dirty="0">
                  <a:solidFill>
                    <a:schemeClr val="bg1">
                      <a:lumMod val="65000"/>
                    </a:schemeClr>
                  </a:solidFill>
                  <a:latin typeface="Century Schoolbook (Headings)"/>
                  <a:ea typeface="Calibri"/>
                  <a:cs typeface="Calibri"/>
                  <a:sym typeface="Calibri"/>
                </a:rPr>
                <a:t>Stage III</a:t>
              </a:r>
              <a:endParaRPr dirty="0">
                <a:solidFill>
                  <a:schemeClr val="bg1">
                    <a:lumMod val="65000"/>
                  </a:schemeClr>
                </a:solidFill>
                <a:latin typeface="Century Schoolbook (Headings)"/>
              </a:endParaRPr>
            </a:p>
            <a:p>
              <a:pPr marL="0" marR="0" lvl="0" indent="0" algn="l" rtl="0">
                <a:lnSpc>
                  <a:spcPct val="100000"/>
                </a:lnSpc>
                <a:spcBef>
                  <a:spcPts val="770"/>
                </a:spcBef>
                <a:spcAft>
                  <a:spcPts val="0"/>
                </a:spcAft>
                <a:buClr>
                  <a:schemeClr val="dk1"/>
                </a:buClr>
                <a:buSzPts val="2200"/>
                <a:buFont typeface="Calibri"/>
                <a:buNone/>
              </a:pPr>
              <a:r>
                <a:rPr lang="en-US" sz="2200" b="0" i="0" u="none" strike="noStrike" cap="none" dirty="0">
                  <a:solidFill>
                    <a:schemeClr val="bg1">
                      <a:lumMod val="65000"/>
                    </a:schemeClr>
                  </a:solidFill>
                  <a:latin typeface="Century Schoolbook (Headings)"/>
                  <a:ea typeface="Calibri"/>
                  <a:cs typeface="Calibri"/>
                  <a:sym typeface="Calibri"/>
                </a:rPr>
                <a:t>Roadmaps</a:t>
              </a:r>
              <a:endParaRPr dirty="0">
                <a:solidFill>
                  <a:schemeClr val="bg1">
                    <a:lumMod val="65000"/>
                  </a:schemeClr>
                </a:solidFill>
                <a:latin typeface="Century Schoolbook (Headings)"/>
              </a:endParaRPr>
            </a:p>
          </p:txBody>
        </p:sp>
        <p:sp>
          <p:nvSpPr>
            <p:cNvPr id="124" name="Google Shape;124;p4"/>
            <p:cNvSpPr/>
            <p:nvPr/>
          </p:nvSpPr>
          <p:spPr>
            <a:xfrm>
              <a:off x="0" y="4644974"/>
              <a:ext cx="6513603" cy="1238008"/>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1429899" y="4644974"/>
              <a:ext cx="5083704" cy="12380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txBox="1"/>
            <p:nvPr/>
          </p:nvSpPr>
          <p:spPr>
            <a:xfrm>
              <a:off x="1429899" y="4644974"/>
              <a:ext cx="5083704" cy="1238008"/>
            </a:xfrm>
            <a:prstGeom prst="rect">
              <a:avLst/>
            </a:prstGeom>
            <a:noFill/>
            <a:ln>
              <a:noFill/>
            </a:ln>
          </p:spPr>
          <p:txBody>
            <a:bodyPr spcFirstLastPara="1" wrap="square" lIns="131000" tIns="131000" rIns="131000" bIns="131000" anchor="ctr" anchorCtr="0">
              <a:noAutofit/>
            </a:bodyPr>
            <a:lstStyle/>
            <a:p>
              <a:pPr marL="0" marR="0" lvl="0" indent="0" algn="l" rtl="0">
                <a:lnSpc>
                  <a:spcPct val="100000"/>
                </a:lnSpc>
                <a:spcBef>
                  <a:spcPts val="0"/>
                </a:spcBef>
                <a:spcAft>
                  <a:spcPts val="0"/>
                </a:spcAft>
                <a:buClr>
                  <a:schemeClr val="dk1"/>
                </a:buClr>
                <a:buSzPts val="2200"/>
                <a:buFont typeface="Calibri"/>
                <a:buNone/>
              </a:pPr>
              <a:r>
                <a:rPr lang="en-US" sz="2200" b="0" i="0" u="none" strike="noStrike" cap="none" dirty="0">
                  <a:solidFill>
                    <a:schemeClr val="dk1"/>
                  </a:solidFill>
                  <a:latin typeface="Century Schoolbook (Headings)"/>
                  <a:ea typeface="Calibri"/>
                  <a:cs typeface="Calibri"/>
                  <a:sym typeface="Calibri"/>
                </a:rPr>
                <a:t>Stage IV</a:t>
              </a:r>
              <a:endParaRPr dirty="0">
                <a:latin typeface="Century Schoolbook (Headings)"/>
              </a:endParaRPr>
            </a:p>
            <a:p>
              <a:pPr marL="0" marR="0" lvl="0" indent="0" algn="l" rtl="0">
                <a:lnSpc>
                  <a:spcPct val="100000"/>
                </a:lnSpc>
                <a:spcBef>
                  <a:spcPts val="770"/>
                </a:spcBef>
                <a:spcAft>
                  <a:spcPts val="0"/>
                </a:spcAft>
                <a:buClr>
                  <a:schemeClr val="dk1"/>
                </a:buClr>
                <a:buSzPts val="2200"/>
                <a:buFont typeface="Calibri"/>
                <a:buNone/>
              </a:pPr>
              <a:r>
                <a:rPr lang="en-US" sz="2200" b="0" i="0" u="none" strike="noStrike" cap="none" dirty="0">
                  <a:solidFill>
                    <a:schemeClr val="dk1"/>
                  </a:solidFill>
                  <a:latin typeface="Century Schoolbook (Headings)"/>
                  <a:ea typeface="Calibri"/>
                  <a:cs typeface="Calibri"/>
                  <a:sym typeface="Calibri"/>
                </a:rPr>
                <a:t>Future Directions</a:t>
              </a:r>
              <a:endParaRPr dirty="0">
                <a:latin typeface="Century Schoolbook (Headings)"/>
              </a:endParaRPr>
            </a:p>
          </p:txBody>
        </p:sp>
      </p:grpSp>
      <p:sp>
        <p:nvSpPr>
          <p:cNvPr id="23" name="Freeform 13">
            <a:extLst>
              <a:ext uri="{FF2B5EF4-FFF2-40B4-BE49-F238E27FC236}">
                <a16:creationId xmlns:a16="http://schemas.microsoft.com/office/drawing/2014/main" id="{6445E194-99EE-4D62-A129-F29034370CCA}"/>
              </a:ext>
            </a:extLst>
          </p:cNvPr>
          <p:cNvSpPr>
            <a:spLocks noChangeAspect="1" noEditPoints="1"/>
          </p:cNvSpPr>
          <p:nvPr/>
        </p:nvSpPr>
        <p:spPr bwMode="auto">
          <a:xfrm>
            <a:off x="5605183" y="2270334"/>
            <a:ext cx="490123" cy="739094"/>
          </a:xfrm>
          <a:custGeom>
            <a:avLst/>
            <a:gdLst>
              <a:gd name="T0" fmla="*/ 549 w 1504"/>
              <a:gd name="T1" fmla="*/ 2233 h 2835"/>
              <a:gd name="T2" fmla="*/ 315 w 1504"/>
              <a:gd name="T3" fmla="*/ 2278 h 2835"/>
              <a:gd name="T4" fmla="*/ 191 w 1504"/>
              <a:gd name="T5" fmla="*/ 2369 h 2835"/>
              <a:gd name="T6" fmla="*/ 871 w 1504"/>
              <a:gd name="T7" fmla="*/ 2399 h 2835"/>
              <a:gd name="T8" fmla="*/ 776 w 1504"/>
              <a:gd name="T9" fmla="*/ 2299 h 2835"/>
              <a:gd name="T10" fmla="*/ 761 w 1504"/>
              <a:gd name="T11" fmla="*/ 2246 h 2835"/>
              <a:gd name="T12" fmla="*/ 1332 w 1504"/>
              <a:gd name="T13" fmla="*/ 2341 h 2835"/>
              <a:gd name="T14" fmla="*/ 1393 w 1504"/>
              <a:gd name="T15" fmla="*/ 2373 h 2835"/>
              <a:gd name="T16" fmla="*/ 1321 w 1504"/>
              <a:gd name="T17" fmla="*/ 2268 h 2835"/>
              <a:gd name="T18" fmla="*/ 1140 w 1504"/>
              <a:gd name="T19" fmla="*/ 1820 h 2835"/>
              <a:gd name="T20" fmla="*/ 1073 w 1504"/>
              <a:gd name="T21" fmla="*/ 1784 h 2835"/>
              <a:gd name="T22" fmla="*/ 949 w 1504"/>
              <a:gd name="T23" fmla="*/ 1776 h 2835"/>
              <a:gd name="T24" fmla="*/ 890 w 1504"/>
              <a:gd name="T25" fmla="*/ 1971 h 2835"/>
              <a:gd name="T26" fmla="*/ 927 w 1504"/>
              <a:gd name="T27" fmla="*/ 2108 h 2835"/>
              <a:gd name="T28" fmla="*/ 1021 w 1504"/>
              <a:gd name="T29" fmla="*/ 2170 h 2835"/>
              <a:gd name="T30" fmla="*/ 1120 w 1504"/>
              <a:gd name="T31" fmla="*/ 2096 h 2835"/>
              <a:gd name="T32" fmla="*/ 1151 w 1504"/>
              <a:gd name="T33" fmla="*/ 1971 h 2835"/>
              <a:gd name="T34" fmla="*/ 1082 w 1504"/>
              <a:gd name="T35" fmla="*/ 2110 h 2835"/>
              <a:gd name="T36" fmla="*/ 992 w 1504"/>
              <a:gd name="T37" fmla="*/ 2136 h 2835"/>
              <a:gd name="T38" fmla="*/ 925 w 1504"/>
              <a:gd name="T39" fmla="*/ 2031 h 2835"/>
              <a:gd name="T40" fmla="*/ 955 w 1504"/>
              <a:gd name="T41" fmla="*/ 1859 h 2835"/>
              <a:gd name="T42" fmla="*/ 1021 w 1504"/>
              <a:gd name="T43" fmla="*/ 1891 h 2835"/>
              <a:gd name="T44" fmla="*/ 1094 w 1504"/>
              <a:gd name="T45" fmla="*/ 1870 h 2835"/>
              <a:gd name="T46" fmla="*/ 1053 w 1504"/>
              <a:gd name="T47" fmla="*/ 2273 h 2835"/>
              <a:gd name="T48" fmla="*/ 993 w 1504"/>
              <a:gd name="T49" fmla="*/ 2246 h 2835"/>
              <a:gd name="T50" fmla="*/ 980 w 1504"/>
              <a:gd name="T51" fmla="*/ 2304 h 2835"/>
              <a:gd name="T52" fmla="*/ 1050 w 1504"/>
              <a:gd name="T53" fmla="*/ 2310 h 2835"/>
              <a:gd name="T54" fmla="*/ 1113 w 1504"/>
              <a:gd name="T55" fmla="*/ 898 h 2835"/>
              <a:gd name="T56" fmla="*/ 322 w 1504"/>
              <a:gd name="T57" fmla="*/ 1315 h 2835"/>
              <a:gd name="T58" fmla="*/ 536 w 1504"/>
              <a:gd name="T59" fmla="*/ 1246 h 2835"/>
              <a:gd name="T60" fmla="*/ 808 w 1504"/>
              <a:gd name="T61" fmla="*/ 1271 h 2835"/>
              <a:gd name="T62" fmla="*/ 1089 w 1504"/>
              <a:gd name="T63" fmla="*/ 1206 h 2835"/>
              <a:gd name="T64" fmla="*/ 1188 w 1504"/>
              <a:gd name="T65" fmla="*/ 1079 h 2835"/>
              <a:gd name="T66" fmla="*/ 792 w 1504"/>
              <a:gd name="T67" fmla="*/ 1206 h 2835"/>
              <a:gd name="T68" fmla="*/ 469 w 1504"/>
              <a:gd name="T69" fmla="*/ 1159 h 2835"/>
              <a:gd name="T70" fmla="*/ 217 w 1504"/>
              <a:gd name="T71" fmla="*/ 1001 h 2835"/>
              <a:gd name="T72" fmla="*/ 531 w 1504"/>
              <a:gd name="T73" fmla="*/ 28 h 2835"/>
              <a:gd name="T74" fmla="*/ 199 w 1504"/>
              <a:gd name="T75" fmla="*/ 204 h 2835"/>
              <a:gd name="T76" fmla="*/ 16 w 1504"/>
              <a:gd name="T77" fmla="*/ 505 h 2835"/>
              <a:gd name="T78" fmla="*/ 15 w 1504"/>
              <a:gd name="T79" fmla="*/ 763 h 2835"/>
              <a:gd name="T80" fmla="*/ 65 w 1504"/>
              <a:gd name="T81" fmla="*/ 744 h 2835"/>
              <a:gd name="T82" fmla="*/ 66 w 1504"/>
              <a:gd name="T83" fmla="*/ 525 h 2835"/>
              <a:gd name="T84" fmla="*/ 230 w 1504"/>
              <a:gd name="T85" fmla="*/ 258 h 2835"/>
              <a:gd name="T86" fmla="*/ 508 w 1504"/>
              <a:gd name="T87" fmla="*/ 101 h 2835"/>
              <a:gd name="T88" fmla="*/ 860 w 1504"/>
              <a:gd name="T89" fmla="*/ 73 h 2835"/>
              <a:gd name="T90" fmla="*/ 1201 w 1504"/>
              <a:gd name="T91" fmla="*/ 199 h 2835"/>
              <a:gd name="T92" fmla="*/ 1399 w 1504"/>
              <a:gd name="T93" fmla="*/ 419 h 2835"/>
              <a:gd name="T94" fmla="*/ 1450 w 1504"/>
              <a:gd name="T95" fmla="*/ 661 h 2835"/>
              <a:gd name="T96" fmla="*/ 1450 w 1504"/>
              <a:gd name="T97" fmla="*/ 873 h 2835"/>
              <a:gd name="T98" fmla="*/ 1503 w 1504"/>
              <a:gd name="T99" fmla="*/ 603 h 2835"/>
              <a:gd name="T100" fmla="*/ 1373 w 1504"/>
              <a:gd name="T101" fmla="*/ 276 h 2835"/>
              <a:gd name="T102" fmla="*/ 1075 w 1504"/>
              <a:gd name="T103" fmla="*/ 61 h 2835"/>
              <a:gd name="T104" fmla="*/ 358 w 1504"/>
              <a:gd name="T105" fmla="*/ 2095 h 2835"/>
              <a:gd name="T106" fmla="*/ 421 w 1504"/>
              <a:gd name="T107" fmla="*/ 2173 h 2835"/>
              <a:gd name="T108" fmla="*/ 525 w 1504"/>
              <a:gd name="T109" fmla="*/ 2185 h 2835"/>
              <a:gd name="T110" fmla="*/ 619 w 1504"/>
              <a:gd name="T111" fmla="*/ 2173 h 2835"/>
              <a:gd name="T112" fmla="*/ 692 w 1504"/>
              <a:gd name="T113" fmla="*/ 2095 h 2835"/>
              <a:gd name="T114" fmla="*/ 668 w 1504"/>
              <a:gd name="T115" fmla="*/ 2030 h 2835"/>
              <a:gd name="T116" fmla="*/ 647 w 1504"/>
              <a:gd name="T117" fmla="*/ 1824 h 2835"/>
              <a:gd name="T118" fmla="*/ 525 w 1504"/>
              <a:gd name="T119" fmla="*/ 1725 h 2835"/>
              <a:gd name="T120" fmla="*/ 396 w 1504"/>
              <a:gd name="T121" fmla="*/ 1843 h 2835"/>
              <a:gd name="T122" fmla="*/ 384 w 1504"/>
              <a:gd name="T123" fmla="*/ 2043 h 2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04" h="2835">
                <a:moveTo>
                  <a:pt x="776" y="2299"/>
                </a:moveTo>
                <a:lnTo>
                  <a:pt x="776" y="2299"/>
                </a:lnTo>
                <a:lnTo>
                  <a:pt x="755" y="2289"/>
                </a:lnTo>
                <a:lnTo>
                  <a:pt x="730" y="2278"/>
                </a:lnTo>
                <a:lnTo>
                  <a:pt x="698" y="2266"/>
                </a:lnTo>
                <a:lnTo>
                  <a:pt x="660" y="2254"/>
                </a:lnTo>
                <a:lnTo>
                  <a:pt x="639" y="2248"/>
                </a:lnTo>
                <a:lnTo>
                  <a:pt x="618" y="2243"/>
                </a:lnTo>
                <a:lnTo>
                  <a:pt x="595" y="2239"/>
                </a:lnTo>
                <a:lnTo>
                  <a:pt x="572" y="2235"/>
                </a:lnTo>
                <a:lnTo>
                  <a:pt x="549" y="2233"/>
                </a:lnTo>
                <a:lnTo>
                  <a:pt x="525" y="2233"/>
                </a:lnTo>
                <a:lnTo>
                  <a:pt x="525" y="2233"/>
                </a:lnTo>
                <a:lnTo>
                  <a:pt x="498" y="2233"/>
                </a:lnTo>
                <a:lnTo>
                  <a:pt x="473" y="2235"/>
                </a:lnTo>
                <a:lnTo>
                  <a:pt x="448" y="2239"/>
                </a:lnTo>
                <a:lnTo>
                  <a:pt x="425" y="2243"/>
                </a:lnTo>
                <a:lnTo>
                  <a:pt x="403" y="2248"/>
                </a:lnTo>
                <a:lnTo>
                  <a:pt x="382" y="2254"/>
                </a:lnTo>
                <a:lnTo>
                  <a:pt x="363" y="2260"/>
                </a:lnTo>
                <a:lnTo>
                  <a:pt x="345" y="2266"/>
                </a:lnTo>
                <a:lnTo>
                  <a:pt x="315" y="2278"/>
                </a:lnTo>
                <a:lnTo>
                  <a:pt x="293" y="2289"/>
                </a:lnTo>
                <a:lnTo>
                  <a:pt x="274" y="2299"/>
                </a:lnTo>
                <a:lnTo>
                  <a:pt x="274" y="2299"/>
                </a:lnTo>
                <a:lnTo>
                  <a:pt x="255" y="2309"/>
                </a:lnTo>
                <a:lnTo>
                  <a:pt x="237" y="2319"/>
                </a:lnTo>
                <a:lnTo>
                  <a:pt x="221" y="2330"/>
                </a:lnTo>
                <a:lnTo>
                  <a:pt x="214" y="2336"/>
                </a:lnTo>
                <a:lnTo>
                  <a:pt x="207" y="2344"/>
                </a:lnTo>
                <a:lnTo>
                  <a:pt x="201" y="2351"/>
                </a:lnTo>
                <a:lnTo>
                  <a:pt x="196" y="2360"/>
                </a:lnTo>
                <a:lnTo>
                  <a:pt x="191" y="2369"/>
                </a:lnTo>
                <a:lnTo>
                  <a:pt x="186" y="2378"/>
                </a:lnTo>
                <a:lnTo>
                  <a:pt x="183" y="2389"/>
                </a:lnTo>
                <a:lnTo>
                  <a:pt x="180" y="2400"/>
                </a:lnTo>
                <a:lnTo>
                  <a:pt x="178" y="2413"/>
                </a:lnTo>
                <a:lnTo>
                  <a:pt x="176" y="2426"/>
                </a:lnTo>
                <a:lnTo>
                  <a:pt x="151" y="2835"/>
                </a:lnTo>
                <a:lnTo>
                  <a:pt x="900" y="2835"/>
                </a:lnTo>
                <a:lnTo>
                  <a:pt x="875" y="2426"/>
                </a:lnTo>
                <a:lnTo>
                  <a:pt x="875" y="2426"/>
                </a:lnTo>
                <a:lnTo>
                  <a:pt x="873" y="2413"/>
                </a:lnTo>
                <a:lnTo>
                  <a:pt x="871" y="2399"/>
                </a:lnTo>
                <a:lnTo>
                  <a:pt x="868" y="2388"/>
                </a:lnTo>
                <a:lnTo>
                  <a:pt x="864" y="2376"/>
                </a:lnTo>
                <a:lnTo>
                  <a:pt x="859" y="2368"/>
                </a:lnTo>
                <a:lnTo>
                  <a:pt x="854" y="2359"/>
                </a:lnTo>
                <a:lnTo>
                  <a:pt x="849" y="2350"/>
                </a:lnTo>
                <a:lnTo>
                  <a:pt x="843" y="2343"/>
                </a:lnTo>
                <a:lnTo>
                  <a:pt x="836" y="2336"/>
                </a:lnTo>
                <a:lnTo>
                  <a:pt x="829" y="2330"/>
                </a:lnTo>
                <a:lnTo>
                  <a:pt x="813" y="2319"/>
                </a:lnTo>
                <a:lnTo>
                  <a:pt x="795" y="2309"/>
                </a:lnTo>
                <a:lnTo>
                  <a:pt x="776" y="2299"/>
                </a:lnTo>
                <a:lnTo>
                  <a:pt x="776" y="2299"/>
                </a:lnTo>
                <a:close/>
                <a:moveTo>
                  <a:pt x="761" y="2246"/>
                </a:moveTo>
                <a:lnTo>
                  <a:pt x="761" y="2246"/>
                </a:lnTo>
                <a:lnTo>
                  <a:pt x="775" y="2251"/>
                </a:lnTo>
                <a:lnTo>
                  <a:pt x="787" y="2256"/>
                </a:lnTo>
                <a:lnTo>
                  <a:pt x="806" y="2266"/>
                </a:lnTo>
                <a:lnTo>
                  <a:pt x="819" y="2274"/>
                </a:lnTo>
                <a:lnTo>
                  <a:pt x="828" y="2279"/>
                </a:lnTo>
                <a:lnTo>
                  <a:pt x="928" y="2241"/>
                </a:lnTo>
                <a:lnTo>
                  <a:pt x="915" y="2188"/>
                </a:lnTo>
                <a:lnTo>
                  <a:pt x="761" y="2246"/>
                </a:lnTo>
                <a:close/>
                <a:moveTo>
                  <a:pt x="1281" y="2249"/>
                </a:moveTo>
                <a:lnTo>
                  <a:pt x="1119" y="2188"/>
                </a:lnTo>
                <a:lnTo>
                  <a:pt x="1105" y="2241"/>
                </a:lnTo>
                <a:lnTo>
                  <a:pt x="1268" y="2303"/>
                </a:lnTo>
                <a:lnTo>
                  <a:pt x="1268" y="2303"/>
                </a:lnTo>
                <a:lnTo>
                  <a:pt x="1280" y="2308"/>
                </a:lnTo>
                <a:lnTo>
                  <a:pt x="1294" y="2314"/>
                </a:lnTo>
                <a:lnTo>
                  <a:pt x="1308" y="2321"/>
                </a:lnTo>
                <a:lnTo>
                  <a:pt x="1320" y="2330"/>
                </a:lnTo>
                <a:lnTo>
                  <a:pt x="1326" y="2335"/>
                </a:lnTo>
                <a:lnTo>
                  <a:pt x="1332" y="2341"/>
                </a:lnTo>
                <a:lnTo>
                  <a:pt x="1337" y="2348"/>
                </a:lnTo>
                <a:lnTo>
                  <a:pt x="1341" y="2354"/>
                </a:lnTo>
                <a:lnTo>
                  <a:pt x="1344" y="2361"/>
                </a:lnTo>
                <a:lnTo>
                  <a:pt x="1347" y="2369"/>
                </a:lnTo>
                <a:lnTo>
                  <a:pt x="1348" y="2378"/>
                </a:lnTo>
                <a:lnTo>
                  <a:pt x="1349" y="2388"/>
                </a:lnTo>
                <a:lnTo>
                  <a:pt x="1372" y="2719"/>
                </a:lnTo>
                <a:lnTo>
                  <a:pt x="1417" y="2719"/>
                </a:lnTo>
                <a:lnTo>
                  <a:pt x="1394" y="2388"/>
                </a:lnTo>
                <a:lnTo>
                  <a:pt x="1394" y="2388"/>
                </a:lnTo>
                <a:lnTo>
                  <a:pt x="1393" y="2373"/>
                </a:lnTo>
                <a:lnTo>
                  <a:pt x="1391" y="2359"/>
                </a:lnTo>
                <a:lnTo>
                  <a:pt x="1388" y="2346"/>
                </a:lnTo>
                <a:lnTo>
                  <a:pt x="1384" y="2334"/>
                </a:lnTo>
                <a:lnTo>
                  <a:pt x="1379" y="2323"/>
                </a:lnTo>
                <a:lnTo>
                  <a:pt x="1372" y="2313"/>
                </a:lnTo>
                <a:lnTo>
                  <a:pt x="1365" y="2304"/>
                </a:lnTo>
                <a:lnTo>
                  <a:pt x="1358" y="2295"/>
                </a:lnTo>
                <a:lnTo>
                  <a:pt x="1349" y="2288"/>
                </a:lnTo>
                <a:lnTo>
                  <a:pt x="1340" y="2280"/>
                </a:lnTo>
                <a:lnTo>
                  <a:pt x="1331" y="2274"/>
                </a:lnTo>
                <a:lnTo>
                  <a:pt x="1321" y="2268"/>
                </a:lnTo>
                <a:lnTo>
                  <a:pt x="1301" y="2258"/>
                </a:lnTo>
                <a:lnTo>
                  <a:pt x="1281" y="2249"/>
                </a:lnTo>
                <a:lnTo>
                  <a:pt x="1281" y="2249"/>
                </a:lnTo>
                <a:close/>
                <a:moveTo>
                  <a:pt x="1151" y="1971"/>
                </a:moveTo>
                <a:lnTo>
                  <a:pt x="1151" y="1896"/>
                </a:lnTo>
                <a:lnTo>
                  <a:pt x="1151" y="1896"/>
                </a:lnTo>
                <a:lnTo>
                  <a:pt x="1150" y="1868"/>
                </a:lnTo>
                <a:lnTo>
                  <a:pt x="1148" y="1855"/>
                </a:lnTo>
                <a:lnTo>
                  <a:pt x="1146" y="1843"/>
                </a:lnTo>
                <a:lnTo>
                  <a:pt x="1144" y="1830"/>
                </a:lnTo>
                <a:lnTo>
                  <a:pt x="1140" y="1820"/>
                </a:lnTo>
                <a:lnTo>
                  <a:pt x="1137" y="1810"/>
                </a:lnTo>
                <a:lnTo>
                  <a:pt x="1132" y="1801"/>
                </a:lnTo>
                <a:lnTo>
                  <a:pt x="1127" y="1794"/>
                </a:lnTo>
                <a:lnTo>
                  <a:pt x="1121" y="1788"/>
                </a:lnTo>
                <a:lnTo>
                  <a:pt x="1115" y="1783"/>
                </a:lnTo>
                <a:lnTo>
                  <a:pt x="1108" y="1779"/>
                </a:lnTo>
                <a:lnTo>
                  <a:pt x="1100" y="1778"/>
                </a:lnTo>
                <a:lnTo>
                  <a:pt x="1092" y="1778"/>
                </a:lnTo>
                <a:lnTo>
                  <a:pt x="1083" y="1780"/>
                </a:lnTo>
                <a:lnTo>
                  <a:pt x="1073" y="1784"/>
                </a:lnTo>
                <a:lnTo>
                  <a:pt x="1073" y="1784"/>
                </a:lnTo>
                <a:lnTo>
                  <a:pt x="1068" y="1779"/>
                </a:lnTo>
                <a:lnTo>
                  <a:pt x="1063" y="1774"/>
                </a:lnTo>
                <a:lnTo>
                  <a:pt x="1058" y="1769"/>
                </a:lnTo>
                <a:lnTo>
                  <a:pt x="1052" y="1766"/>
                </a:lnTo>
                <a:lnTo>
                  <a:pt x="1039" y="1761"/>
                </a:lnTo>
                <a:lnTo>
                  <a:pt x="1025" y="1758"/>
                </a:lnTo>
                <a:lnTo>
                  <a:pt x="1010" y="1758"/>
                </a:lnTo>
                <a:lnTo>
                  <a:pt x="994" y="1760"/>
                </a:lnTo>
                <a:lnTo>
                  <a:pt x="979" y="1764"/>
                </a:lnTo>
                <a:lnTo>
                  <a:pt x="964" y="1769"/>
                </a:lnTo>
                <a:lnTo>
                  <a:pt x="949" y="1776"/>
                </a:lnTo>
                <a:lnTo>
                  <a:pt x="936" y="1784"/>
                </a:lnTo>
                <a:lnTo>
                  <a:pt x="923" y="1794"/>
                </a:lnTo>
                <a:lnTo>
                  <a:pt x="912" y="1805"/>
                </a:lnTo>
                <a:lnTo>
                  <a:pt x="903" y="1816"/>
                </a:lnTo>
                <a:lnTo>
                  <a:pt x="896" y="1829"/>
                </a:lnTo>
                <a:lnTo>
                  <a:pt x="894" y="1835"/>
                </a:lnTo>
                <a:lnTo>
                  <a:pt x="892" y="1841"/>
                </a:lnTo>
                <a:lnTo>
                  <a:pt x="891" y="1848"/>
                </a:lnTo>
                <a:lnTo>
                  <a:pt x="890" y="1854"/>
                </a:lnTo>
                <a:lnTo>
                  <a:pt x="890" y="1971"/>
                </a:lnTo>
                <a:lnTo>
                  <a:pt x="890" y="1971"/>
                </a:lnTo>
                <a:lnTo>
                  <a:pt x="891" y="1988"/>
                </a:lnTo>
                <a:lnTo>
                  <a:pt x="893" y="2003"/>
                </a:lnTo>
                <a:lnTo>
                  <a:pt x="897" y="2016"/>
                </a:lnTo>
                <a:lnTo>
                  <a:pt x="902" y="2029"/>
                </a:lnTo>
                <a:lnTo>
                  <a:pt x="902" y="2029"/>
                </a:lnTo>
                <a:lnTo>
                  <a:pt x="904" y="2043"/>
                </a:lnTo>
                <a:lnTo>
                  <a:pt x="907" y="2058"/>
                </a:lnTo>
                <a:lnTo>
                  <a:pt x="911" y="2071"/>
                </a:lnTo>
                <a:lnTo>
                  <a:pt x="916" y="2084"/>
                </a:lnTo>
                <a:lnTo>
                  <a:pt x="921" y="2096"/>
                </a:lnTo>
                <a:lnTo>
                  <a:pt x="927" y="2108"/>
                </a:lnTo>
                <a:lnTo>
                  <a:pt x="934" y="2119"/>
                </a:lnTo>
                <a:lnTo>
                  <a:pt x="942" y="2129"/>
                </a:lnTo>
                <a:lnTo>
                  <a:pt x="950" y="2138"/>
                </a:lnTo>
                <a:lnTo>
                  <a:pt x="959" y="2146"/>
                </a:lnTo>
                <a:lnTo>
                  <a:pt x="968" y="2153"/>
                </a:lnTo>
                <a:lnTo>
                  <a:pt x="978" y="2159"/>
                </a:lnTo>
                <a:lnTo>
                  <a:pt x="988" y="2164"/>
                </a:lnTo>
                <a:lnTo>
                  <a:pt x="998" y="2168"/>
                </a:lnTo>
                <a:lnTo>
                  <a:pt x="1009" y="2169"/>
                </a:lnTo>
                <a:lnTo>
                  <a:pt x="1021" y="2170"/>
                </a:lnTo>
                <a:lnTo>
                  <a:pt x="1021" y="2170"/>
                </a:lnTo>
                <a:lnTo>
                  <a:pt x="1032" y="2169"/>
                </a:lnTo>
                <a:lnTo>
                  <a:pt x="1043" y="2168"/>
                </a:lnTo>
                <a:lnTo>
                  <a:pt x="1053" y="2164"/>
                </a:lnTo>
                <a:lnTo>
                  <a:pt x="1064" y="2159"/>
                </a:lnTo>
                <a:lnTo>
                  <a:pt x="1073" y="2153"/>
                </a:lnTo>
                <a:lnTo>
                  <a:pt x="1082" y="2146"/>
                </a:lnTo>
                <a:lnTo>
                  <a:pt x="1091" y="2138"/>
                </a:lnTo>
                <a:lnTo>
                  <a:pt x="1099" y="2129"/>
                </a:lnTo>
                <a:lnTo>
                  <a:pt x="1107" y="2119"/>
                </a:lnTo>
                <a:lnTo>
                  <a:pt x="1114" y="2108"/>
                </a:lnTo>
                <a:lnTo>
                  <a:pt x="1120" y="2096"/>
                </a:lnTo>
                <a:lnTo>
                  <a:pt x="1125" y="2084"/>
                </a:lnTo>
                <a:lnTo>
                  <a:pt x="1130" y="2071"/>
                </a:lnTo>
                <a:lnTo>
                  <a:pt x="1134" y="2058"/>
                </a:lnTo>
                <a:lnTo>
                  <a:pt x="1137" y="2044"/>
                </a:lnTo>
                <a:lnTo>
                  <a:pt x="1139" y="2029"/>
                </a:lnTo>
                <a:lnTo>
                  <a:pt x="1139" y="2029"/>
                </a:lnTo>
                <a:lnTo>
                  <a:pt x="1144" y="2016"/>
                </a:lnTo>
                <a:lnTo>
                  <a:pt x="1148" y="2003"/>
                </a:lnTo>
                <a:lnTo>
                  <a:pt x="1150" y="1988"/>
                </a:lnTo>
                <a:lnTo>
                  <a:pt x="1151" y="1971"/>
                </a:lnTo>
                <a:lnTo>
                  <a:pt x="1151" y="1971"/>
                </a:lnTo>
                <a:close/>
                <a:moveTo>
                  <a:pt x="1118" y="2003"/>
                </a:moveTo>
                <a:lnTo>
                  <a:pt x="1118" y="2003"/>
                </a:lnTo>
                <a:lnTo>
                  <a:pt x="1118" y="2016"/>
                </a:lnTo>
                <a:lnTo>
                  <a:pt x="1116" y="2031"/>
                </a:lnTo>
                <a:lnTo>
                  <a:pt x="1114" y="2044"/>
                </a:lnTo>
                <a:lnTo>
                  <a:pt x="1111" y="2058"/>
                </a:lnTo>
                <a:lnTo>
                  <a:pt x="1106" y="2070"/>
                </a:lnTo>
                <a:lnTo>
                  <a:pt x="1101" y="2081"/>
                </a:lnTo>
                <a:lnTo>
                  <a:pt x="1096" y="2091"/>
                </a:lnTo>
                <a:lnTo>
                  <a:pt x="1089" y="2101"/>
                </a:lnTo>
                <a:lnTo>
                  <a:pt x="1082" y="2110"/>
                </a:lnTo>
                <a:lnTo>
                  <a:pt x="1075" y="2119"/>
                </a:lnTo>
                <a:lnTo>
                  <a:pt x="1067" y="2125"/>
                </a:lnTo>
                <a:lnTo>
                  <a:pt x="1058" y="2131"/>
                </a:lnTo>
                <a:lnTo>
                  <a:pt x="1049" y="2136"/>
                </a:lnTo>
                <a:lnTo>
                  <a:pt x="1040" y="2139"/>
                </a:lnTo>
                <a:lnTo>
                  <a:pt x="1030" y="2141"/>
                </a:lnTo>
                <a:lnTo>
                  <a:pt x="1021" y="2141"/>
                </a:lnTo>
                <a:lnTo>
                  <a:pt x="1021" y="2141"/>
                </a:lnTo>
                <a:lnTo>
                  <a:pt x="1011" y="2141"/>
                </a:lnTo>
                <a:lnTo>
                  <a:pt x="1001" y="2139"/>
                </a:lnTo>
                <a:lnTo>
                  <a:pt x="992" y="2136"/>
                </a:lnTo>
                <a:lnTo>
                  <a:pt x="983" y="2131"/>
                </a:lnTo>
                <a:lnTo>
                  <a:pt x="975" y="2125"/>
                </a:lnTo>
                <a:lnTo>
                  <a:pt x="966" y="2119"/>
                </a:lnTo>
                <a:lnTo>
                  <a:pt x="959" y="2110"/>
                </a:lnTo>
                <a:lnTo>
                  <a:pt x="952" y="2101"/>
                </a:lnTo>
                <a:lnTo>
                  <a:pt x="946" y="2091"/>
                </a:lnTo>
                <a:lnTo>
                  <a:pt x="940" y="2081"/>
                </a:lnTo>
                <a:lnTo>
                  <a:pt x="935" y="2070"/>
                </a:lnTo>
                <a:lnTo>
                  <a:pt x="931" y="2058"/>
                </a:lnTo>
                <a:lnTo>
                  <a:pt x="927" y="2044"/>
                </a:lnTo>
                <a:lnTo>
                  <a:pt x="925" y="2031"/>
                </a:lnTo>
                <a:lnTo>
                  <a:pt x="923" y="2016"/>
                </a:lnTo>
                <a:lnTo>
                  <a:pt x="923" y="2003"/>
                </a:lnTo>
                <a:lnTo>
                  <a:pt x="923" y="1961"/>
                </a:lnTo>
                <a:lnTo>
                  <a:pt x="923" y="1961"/>
                </a:lnTo>
                <a:lnTo>
                  <a:pt x="924" y="1945"/>
                </a:lnTo>
                <a:lnTo>
                  <a:pt x="926" y="1928"/>
                </a:lnTo>
                <a:lnTo>
                  <a:pt x="929" y="1911"/>
                </a:lnTo>
                <a:lnTo>
                  <a:pt x="934" y="1896"/>
                </a:lnTo>
                <a:lnTo>
                  <a:pt x="940" y="1883"/>
                </a:lnTo>
                <a:lnTo>
                  <a:pt x="947" y="1870"/>
                </a:lnTo>
                <a:lnTo>
                  <a:pt x="955" y="1859"/>
                </a:lnTo>
                <a:lnTo>
                  <a:pt x="964" y="1849"/>
                </a:lnTo>
                <a:lnTo>
                  <a:pt x="964" y="1849"/>
                </a:lnTo>
                <a:lnTo>
                  <a:pt x="968" y="1858"/>
                </a:lnTo>
                <a:lnTo>
                  <a:pt x="974" y="1866"/>
                </a:lnTo>
                <a:lnTo>
                  <a:pt x="980" y="1874"/>
                </a:lnTo>
                <a:lnTo>
                  <a:pt x="987" y="1880"/>
                </a:lnTo>
                <a:lnTo>
                  <a:pt x="995" y="1885"/>
                </a:lnTo>
                <a:lnTo>
                  <a:pt x="1003" y="1889"/>
                </a:lnTo>
                <a:lnTo>
                  <a:pt x="1012" y="1891"/>
                </a:lnTo>
                <a:lnTo>
                  <a:pt x="1021" y="1891"/>
                </a:lnTo>
                <a:lnTo>
                  <a:pt x="1021" y="1891"/>
                </a:lnTo>
                <a:lnTo>
                  <a:pt x="1030" y="1891"/>
                </a:lnTo>
                <a:lnTo>
                  <a:pt x="1038" y="1889"/>
                </a:lnTo>
                <a:lnTo>
                  <a:pt x="1047" y="1885"/>
                </a:lnTo>
                <a:lnTo>
                  <a:pt x="1054" y="1880"/>
                </a:lnTo>
                <a:lnTo>
                  <a:pt x="1061" y="1874"/>
                </a:lnTo>
                <a:lnTo>
                  <a:pt x="1068" y="1866"/>
                </a:lnTo>
                <a:lnTo>
                  <a:pt x="1073" y="1858"/>
                </a:lnTo>
                <a:lnTo>
                  <a:pt x="1077" y="1849"/>
                </a:lnTo>
                <a:lnTo>
                  <a:pt x="1077" y="1849"/>
                </a:lnTo>
                <a:lnTo>
                  <a:pt x="1086" y="1859"/>
                </a:lnTo>
                <a:lnTo>
                  <a:pt x="1094" y="1870"/>
                </a:lnTo>
                <a:lnTo>
                  <a:pt x="1101" y="1883"/>
                </a:lnTo>
                <a:lnTo>
                  <a:pt x="1107" y="1896"/>
                </a:lnTo>
                <a:lnTo>
                  <a:pt x="1112" y="1911"/>
                </a:lnTo>
                <a:lnTo>
                  <a:pt x="1116" y="1928"/>
                </a:lnTo>
                <a:lnTo>
                  <a:pt x="1118" y="1945"/>
                </a:lnTo>
                <a:lnTo>
                  <a:pt x="1118" y="1961"/>
                </a:lnTo>
                <a:lnTo>
                  <a:pt x="1118" y="2003"/>
                </a:lnTo>
                <a:close/>
                <a:moveTo>
                  <a:pt x="1055" y="2286"/>
                </a:moveTo>
                <a:lnTo>
                  <a:pt x="1055" y="2286"/>
                </a:lnTo>
                <a:lnTo>
                  <a:pt x="1054" y="2279"/>
                </a:lnTo>
                <a:lnTo>
                  <a:pt x="1053" y="2273"/>
                </a:lnTo>
                <a:lnTo>
                  <a:pt x="1052" y="2266"/>
                </a:lnTo>
                <a:lnTo>
                  <a:pt x="1049" y="2260"/>
                </a:lnTo>
                <a:lnTo>
                  <a:pt x="1046" y="2255"/>
                </a:lnTo>
                <a:lnTo>
                  <a:pt x="1043" y="2250"/>
                </a:lnTo>
                <a:lnTo>
                  <a:pt x="1039" y="2246"/>
                </a:lnTo>
                <a:lnTo>
                  <a:pt x="1035" y="2243"/>
                </a:lnTo>
                <a:lnTo>
                  <a:pt x="1017" y="2286"/>
                </a:lnTo>
                <a:lnTo>
                  <a:pt x="1014" y="2286"/>
                </a:lnTo>
                <a:lnTo>
                  <a:pt x="997" y="2243"/>
                </a:lnTo>
                <a:lnTo>
                  <a:pt x="997" y="2243"/>
                </a:lnTo>
                <a:lnTo>
                  <a:pt x="993" y="2246"/>
                </a:lnTo>
                <a:lnTo>
                  <a:pt x="989" y="2250"/>
                </a:lnTo>
                <a:lnTo>
                  <a:pt x="985" y="2255"/>
                </a:lnTo>
                <a:lnTo>
                  <a:pt x="982" y="2260"/>
                </a:lnTo>
                <a:lnTo>
                  <a:pt x="980" y="2266"/>
                </a:lnTo>
                <a:lnTo>
                  <a:pt x="978" y="2273"/>
                </a:lnTo>
                <a:lnTo>
                  <a:pt x="977" y="2279"/>
                </a:lnTo>
                <a:lnTo>
                  <a:pt x="977" y="2286"/>
                </a:lnTo>
                <a:lnTo>
                  <a:pt x="977" y="2286"/>
                </a:lnTo>
                <a:lnTo>
                  <a:pt x="977" y="2293"/>
                </a:lnTo>
                <a:lnTo>
                  <a:pt x="978" y="2299"/>
                </a:lnTo>
                <a:lnTo>
                  <a:pt x="980" y="2304"/>
                </a:lnTo>
                <a:lnTo>
                  <a:pt x="982" y="2310"/>
                </a:lnTo>
                <a:lnTo>
                  <a:pt x="987" y="2319"/>
                </a:lnTo>
                <a:lnTo>
                  <a:pt x="995" y="2326"/>
                </a:lnTo>
                <a:lnTo>
                  <a:pt x="974" y="2719"/>
                </a:lnTo>
                <a:lnTo>
                  <a:pt x="1057" y="2719"/>
                </a:lnTo>
                <a:lnTo>
                  <a:pt x="1037" y="2326"/>
                </a:lnTo>
                <a:lnTo>
                  <a:pt x="1037" y="2326"/>
                </a:lnTo>
                <a:lnTo>
                  <a:pt x="1041" y="2324"/>
                </a:lnTo>
                <a:lnTo>
                  <a:pt x="1044" y="2319"/>
                </a:lnTo>
                <a:lnTo>
                  <a:pt x="1047" y="2315"/>
                </a:lnTo>
                <a:lnTo>
                  <a:pt x="1050" y="2310"/>
                </a:lnTo>
                <a:lnTo>
                  <a:pt x="1052" y="2304"/>
                </a:lnTo>
                <a:lnTo>
                  <a:pt x="1053" y="2299"/>
                </a:lnTo>
                <a:lnTo>
                  <a:pt x="1054" y="2293"/>
                </a:lnTo>
                <a:lnTo>
                  <a:pt x="1055" y="2286"/>
                </a:lnTo>
                <a:lnTo>
                  <a:pt x="1055" y="2286"/>
                </a:lnTo>
                <a:close/>
                <a:moveTo>
                  <a:pt x="348" y="415"/>
                </a:moveTo>
                <a:lnTo>
                  <a:pt x="348" y="480"/>
                </a:lnTo>
                <a:lnTo>
                  <a:pt x="1113" y="480"/>
                </a:lnTo>
                <a:lnTo>
                  <a:pt x="1113" y="415"/>
                </a:lnTo>
                <a:lnTo>
                  <a:pt x="348" y="415"/>
                </a:lnTo>
                <a:close/>
                <a:moveTo>
                  <a:pt x="1113" y="898"/>
                </a:moveTo>
                <a:lnTo>
                  <a:pt x="1113" y="833"/>
                </a:lnTo>
                <a:lnTo>
                  <a:pt x="794" y="833"/>
                </a:lnTo>
                <a:lnTo>
                  <a:pt x="794" y="898"/>
                </a:lnTo>
                <a:lnTo>
                  <a:pt x="1113" y="898"/>
                </a:lnTo>
                <a:close/>
                <a:moveTo>
                  <a:pt x="348" y="684"/>
                </a:moveTo>
                <a:lnTo>
                  <a:pt x="1113" y="684"/>
                </a:lnTo>
                <a:lnTo>
                  <a:pt x="1113" y="619"/>
                </a:lnTo>
                <a:lnTo>
                  <a:pt x="348" y="619"/>
                </a:lnTo>
                <a:lnTo>
                  <a:pt x="348" y="684"/>
                </a:lnTo>
                <a:close/>
                <a:moveTo>
                  <a:pt x="205" y="986"/>
                </a:moveTo>
                <a:lnTo>
                  <a:pt x="322" y="1315"/>
                </a:lnTo>
                <a:lnTo>
                  <a:pt x="344" y="1376"/>
                </a:lnTo>
                <a:lnTo>
                  <a:pt x="344" y="1171"/>
                </a:lnTo>
                <a:lnTo>
                  <a:pt x="344" y="1171"/>
                </a:lnTo>
                <a:lnTo>
                  <a:pt x="367" y="1183"/>
                </a:lnTo>
                <a:lnTo>
                  <a:pt x="390" y="1194"/>
                </a:lnTo>
                <a:lnTo>
                  <a:pt x="413" y="1205"/>
                </a:lnTo>
                <a:lnTo>
                  <a:pt x="437" y="1214"/>
                </a:lnTo>
                <a:lnTo>
                  <a:pt x="461" y="1224"/>
                </a:lnTo>
                <a:lnTo>
                  <a:pt x="485" y="1231"/>
                </a:lnTo>
                <a:lnTo>
                  <a:pt x="510" y="1239"/>
                </a:lnTo>
                <a:lnTo>
                  <a:pt x="536" y="1246"/>
                </a:lnTo>
                <a:lnTo>
                  <a:pt x="562" y="1253"/>
                </a:lnTo>
                <a:lnTo>
                  <a:pt x="588" y="1258"/>
                </a:lnTo>
                <a:lnTo>
                  <a:pt x="614" y="1263"/>
                </a:lnTo>
                <a:lnTo>
                  <a:pt x="641" y="1266"/>
                </a:lnTo>
                <a:lnTo>
                  <a:pt x="668" y="1269"/>
                </a:lnTo>
                <a:lnTo>
                  <a:pt x="696" y="1271"/>
                </a:lnTo>
                <a:lnTo>
                  <a:pt x="724" y="1273"/>
                </a:lnTo>
                <a:lnTo>
                  <a:pt x="753" y="1273"/>
                </a:lnTo>
                <a:lnTo>
                  <a:pt x="753" y="1273"/>
                </a:lnTo>
                <a:lnTo>
                  <a:pt x="780" y="1273"/>
                </a:lnTo>
                <a:lnTo>
                  <a:pt x="808" y="1271"/>
                </a:lnTo>
                <a:lnTo>
                  <a:pt x="835" y="1269"/>
                </a:lnTo>
                <a:lnTo>
                  <a:pt x="862" y="1266"/>
                </a:lnTo>
                <a:lnTo>
                  <a:pt x="889" y="1263"/>
                </a:lnTo>
                <a:lnTo>
                  <a:pt x="915" y="1258"/>
                </a:lnTo>
                <a:lnTo>
                  <a:pt x="941" y="1253"/>
                </a:lnTo>
                <a:lnTo>
                  <a:pt x="967" y="1246"/>
                </a:lnTo>
                <a:lnTo>
                  <a:pt x="992" y="1240"/>
                </a:lnTo>
                <a:lnTo>
                  <a:pt x="1017" y="1233"/>
                </a:lnTo>
                <a:lnTo>
                  <a:pt x="1042" y="1224"/>
                </a:lnTo>
                <a:lnTo>
                  <a:pt x="1066" y="1215"/>
                </a:lnTo>
                <a:lnTo>
                  <a:pt x="1089" y="1206"/>
                </a:lnTo>
                <a:lnTo>
                  <a:pt x="1112" y="1195"/>
                </a:lnTo>
                <a:lnTo>
                  <a:pt x="1135" y="1185"/>
                </a:lnTo>
                <a:lnTo>
                  <a:pt x="1157" y="1173"/>
                </a:lnTo>
                <a:lnTo>
                  <a:pt x="1157" y="1376"/>
                </a:lnTo>
                <a:lnTo>
                  <a:pt x="1245" y="1134"/>
                </a:lnTo>
                <a:lnTo>
                  <a:pt x="1293" y="996"/>
                </a:lnTo>
                <a:lnTo>
                  <a:pt x="1293" y="996"/>
                </a:lnTo>
                <a:lnTo>
                  <a:pt x="1270" y="1018"/>
                </a:lnTo>
                <a:lnTo>
                  <a:pt x="1244" y="1039"/>
                </a:lnTo>
                <a:lnTo>
                  <a:pt x="1217" y="1059"/>
                </a:lnTo>
                <a:lnTo>
                  <a:pt x="1188" y="1079"/>
                </a:lnTo>
                <a:lnTo>
                  <a:pt x="1158" y="1096"/>
                </a:lnTo>
                <a:lnTo>
                  <a:pt x="1126" y="1114"/>
                </a:lnTo>
                <a:lnTo>
                  <a:pt x="1092" y="1130"/>
                </a:lnTo>
                <a:lnTo>
                  <a:pt x="1058" y="1145"/>
                </a:lnTo>
                <a:lnTo>
                  <a:pt x="1022" y="1159"/>
                </a:lnTo>
                <a:lnTo>
                  <a:pt x="985" y="1171"/>
                </a:lnTo>
                <a:lnTo>
                  <a:pt x="948" y="1181"/>
                </a:lnTo>
                <a:lnTo>
                  <a:pt x="909" y="1191"/>
                </a:lnTo>
                <a:lnTo>
                  <a:pt x="871" y="1198"/>
                </a:lnTo>
                <a:lnTo>
                  <a:pt x="832" y="1204"/>
                </a:lnTo>
                <a:lnTo>
                  <a:pt x="792" y="1206"/>
                </a:lnTo>
                <a:lnTo>
                  <a:pt x="753" y="1208"/>
                </a:lnTo>
                <a:lnTo>
                  <a:pt x="751" y="1208"/>
                </a:lnTo>
                <a:lnTo>
                  <a:pt x="751" y="1208"/>
                </a:lnTo>
                <a:lnTo>
                  <a:pt x="714" y="1206"/>
                </a:lnTo>
                <a:lnTo>
                  <a:pt x="677" y="1205"/>
                </a:lnTo>
                <a:lnTo>
                  <a:pt x="641" y="1200"/>
                </a:lnTo>
                <a:lnTo>
                  <a:pt x="605" y="1195"/>
                </a:lnTo>
                <a:lnTo>
                  <a:pt x="570" y="1188"/>
                </a:lnTo>
                <a:lnTo>
                  <a:pt x="536" y="1180"/>
                </a:lnTo>
                <a:lnTo>
                  <a:pt x="502" y="1170"/>
                </a:lnTo>
                <a:lnTo>
                  <a:pt x="469" y="1159"/>
                </a:lnTo>
                <a:lnTo>
                  <a:pt x="438" y="1146"/>
                </a:lnTo>
                <a:lnTo>
                  <a:pt x="407" y="1133"/>
                </a:lnTo>
                <a:lnTo>
                  <a:pt x="377" y="1119"/>
                </a:lnTo>
                <a:lnTo>
                  <a:pt x="348" y="1103"/>
                </a:lnTo>
                <a:lnTo>
                  <a:pt x="320" y="1085"/>
                </a:lnTo>
                <a:lnTo>
                  <a:pt x="293" y="1068"/>
                </a:lnTo>
                <a:lnTo>
                  <a:pt x="267" y="1048"/>
                </a:lnTo>
                <a:lnTo>
                  <a:pt x="243" y="1028"/>
                </a:lnTo>
                <a:lnTo>
                  <a:pt x="243" y="1028"/>
                </a:lnTo>
                <a:lnTo>
                  <a:pt x="227" y="1013"/>
                </a:lnTo>
                <a:lnTo>
                  <a:pt x="217" y="1001"/>
                </a:lnTo>
                <a:lnTo>
                  <a:pt x="211" y="993"/>
                </a:lnTo>
                <a:lnTo>
                  <a:pt x="205" y="986"/>
                </a:lnTo>
                <a:lnTo>
                  <a:pt x="205" y="986"/>
                </a:lnTo>
                <a:close/>
                <a:moveTo>
                  <a:pt x="753" y="0"/>
                </a:moveTo>
                <a:lnTo>
                  <a:pt x="753" y="0"/>
                </a:lnTo>
                <a:lnTo>
                  <a:pt x="714" y="1"/>
                </a:lnTo>
                <a:lnTo>
                  <a:pt x="676" y="4"/>
                </a:lnTo>
                <a:lnTo>
                  <a:pt x="639" y="8"/>
                </a:lnTo>
                <a:lnTo>
                  <a:pt x="602" y="13"/>
                </a:lnTo>
                <a:lnTo>
                  <a:pt x="566" y="20"/>
                </a:lnTo>
                <a:lnTo>
                  <a:pt x="531" y="28"/>
                </a:lnTo>
                <a:lnTo>
                  <a:pt x="496" y="38"/>
                </a:lnTo>
                <a:lnTo>
                  <a:pt x="462" y="49"/>
                </a:lnTo>
                <a:lnTo>
                  <a:pt x="429" y="61"/>
                </a:lnTo>
                <a:lnTo>
                  <a:pt x="397" y="75"/>
                </a:lnTo>
                <a:lnTo>
                  <a:pt x="366" y="90"/>
                </a:lnTo>
                <a:lnTo>
                  <a:pt x="335" y="106"/>
                </a:lnTo>
                <a:lnTo>
                  <a:pt x="306" y="124"/>
                </a:lnTo>
                <a:lnTo>
                  <a:pt x="277" y="143"/>
                </a:lnTo>
                <a:lnTo>
                  <a:pt x="250" y="161"/>
                </a:lnTo>
                <a:lnTo>
                  <a:pt x="224" y="183"/>
                </a:lnTo>
                <a:lnTo>
                  <a:pt x="199" y="204"/>
                </a:lnTo>
                <a:lnTo>
                  <a:pt x="175" y="228"/>
                </a:lnTo>
                <a:lnTo>
                  <a:pt x="153" y="251"/>
                </a:lnTo>
                <a:lnTo>
                  <a:pt x="132" y="276"/>
                </a:lnTo>
                <a:lnTo>
                  <a:pt x="112" y="301"/>
                </a:lnTo>
                <a:lnTo>
                  <a:pt x="93" y="329"/>
                </a:lnTo>
                <a:lnTo>
                  <a:pt x="77" y="356"/>
                </a:lnTo>
                <a:lnTo>
                  <a:pt x="61" y="384"/>
                </a:lnTo>
                <a:lnTo>
                  <a:pt x="48" y="414"/>
                </a:lnTo>
                <a:lnTo>
                  <a:pt x="36" y="443"/>
                </a:lnTo>
                <a:lnTo>
                  <a:pt x="25" y="474"/>
                </a:lnTo>
                <a:lnTo>
                  <a:pt x="16" y="505"/>
                </a:lnTo>
                <a:lnTo>
                  <a:pt x="10" y="538"/>
                </a:lnTo>
                <a:lnTo>
                  <a:pt x="5" y="570"/>
                </a:lnTo>
                <a:lnTo>
                  <a:pt x="1" y="603"/>
                </a:lnTo>
                <a:lnTo>
                  <a:pt x="0" y="636"/>
                </a:lnTo>
                <a:lnTo>
                  <a:pt x="0" y="636"/>
                </a:lnTo>
                <a:lnTo>
                  <a:pt x="1" y="658"/>
                </a:lnTo>
                <a:lnTo>
                  <a:pt x="2" y="679"/>
                </a:lnTo>
                <a:lnTo>
                  <a:pt x="4" y="700"/>
                </a:lnTo>
                <a:lnTo>
                  <a:pt x="7" y="721"/>
                </a:lnTo>
                <a:lnTo>
                  <a:pt x="10" y="743"/>
                </a:lnTo>
                <a:lnTo>
                  <a:pt x="15" y="763"/>
                </a:lnTo>
                <a:lnTo>
                  <a:pt x="20" y="783"/>
                </a:lnTo>
                <a:lnTo>
                  <a:pt x="26" y="803"/>
                </a:lnTo>
                <a:lnTo>
                  <a:pt x="26" y="803"/>
                </a:lnTo>
                <a:lnTo>
                  <a:pt x="162" y="1183"/>
                </a:lnTo>
                <a:lnTo>
                  <a:pt x="344" y="1690"/>
                </a:lnTo>
                <a:lnTo>
                  <a:pt x="344" y="1530"/>
                </a:lnTo>
                <a:lnTo>
                  <a:pt x="344" y="1530"/>
                </a:lnTo>
                <a:lnTo>
                  <a:pt x="74" y="779"/>
                </a:lnTo>
                <a:lnTo>
                  <a:pt x="74" y="779"/>
                </a:lnTo>
                <a:lnTo>
                  <a:pt x="69" y="761"/>
                </a:lnTo>
                <a:lnTo>
                  <a:pt x="65" y="744"/>
                </a:lnTo>
                <a:lnTo>
                  <a:pt x="61" y="726"/>
                </a:lnTo>
                <a:lnTo>
                  <a:pt x="58" y="709"/>
                </a:lnTo>
                <a:lnTo>
                  <a:pt x="55" y="691"/>
                </a:lnTo>
                <a:lnTo>
                  <a:pt x="54" y="673"/>
                </a:lnTo>
                <a:lnTo>
                  <a:pt x="53" y="655"/>
                </a:lnTo>
                <a:lnTo>
                  <a:pt x="52" y="636"/>
                </a:lnTo>
                <a:lnTo>
                  <a:pt x="52" y="636"/>
                </a:lnTo>
                <a:lnTo>
                  <a:pt x="53" y="608"/>
                </a:lnTo>
                <a:lnTo>
                  <a:pt x="56" y="580"/>
                </a:lnTo>
                <a:lnTo>
                  <a:pt x="60" y="553"/>
                </a:lnTo>
                <a:lnTo>
                  <a:pt x="66" y="525"/>
                </a:lnTo>
                <a:lnTo>
                  <a:pt x="73" y="498"/>
                </a:lnTo>
                <a:lnTo>
                  <a:pt x="82" y="471"/>
                </a:lnTo>
                <a:lnTo>
                  <a:pt x="93" y="445"/>
                </a:lnTo>
                <a:lnTo>
                  <a:pt x="105" y="419"/>
                </a:lnTo>
                <a:lnTo>
                  <a:pt x="119" y="394"/>
                </a:lnTo>
                <a:lnTo>
                  <a:pt x="134" y="369"/>
                </a:lnTo>
                <a:lnTo>
                  <a:pt x="151" y="345"/>
                </a:lnTo>
                <a:lnTo>
                  <a:pt x="168" y="323"/>
                </a:lnTo>
                <a:lnTo>
                  <a:pt x="188" y="300"/>
                </a:lnTo>
                <a:lnTo>
                  <a:pt x="208" y="278"/>
                </a:lnTo>
                <a:lnTo>
                  <a:pt x="230" y="258"/>
                </a:lnTo>
                <a:lnTo>
                  <a:pt x="253" y="236"/>
                </a:lnTo>
                <a:lnTo>
                  <a:pt x="253" y="236"/>
                </a:lnTo>
                <a:lnTo>
                  <a:pt x="277" y="218"/>
                </a:lnTo>
                <a:lnTo>
                  <a:pt x="303" y="199"/>
                </a:lnTo>
                <a:lnTo>
                  <a:pt x="329" y="181"/>
                </a:lnTo>
                <a:lnTo>
                  <a:pt x="357" y="165"/>
                </a:lnTo>
                <a:lnTo>
                  <a:pt x="385" y="150"/>
                </a:lnTo>
                <a:lnTo>
                  <a:pt x="415" y="136"/>
                </a:lnTo>
                <a:lnTo>
                  <a:pt x="445" y="124"/>
                </a:lnTo>
                <a:lnTo>
                  <a:pt x="476" y="111"/>
                </a:lnTo>
                <a:lnTo>
                  <a:pt x="508" y="101"/>
                </a:lnTo>
                <a:lnTo>
                  <a:pt x="541" y="91"/>
                </a:lnTo>
                <a:lnTo>
                  <a:pt x="575" y="84"/>
                </a:lnTo>
                <a:lnTo>
                  <a:pt x="609" y="78"/>
                </a:lnTo>
                <a:lnTo>
                  <a:pt x="644" y="73"/>
                </a:lnTo>
                <a:lnTo>
                  <a:pt x="679" y="69"/>
                </a:lnTo>
                <a:lnTo>
                  <a:pt x="715" y="66"/>
                </a:lnTo>
                <a:lnTo>
                  <a:pt x="753" y="65"/>
                </a:lnTo>
                <a:lnTo>
                  <a:pt x="753" y="65"/>
                </a:lnTo>
                <a:lnTo>
                  <a:pt x="789" y="66"/>
                </a:lnTo>
                <a:lnTo>
                  <a:pt x="825" y="69"/>
                </a:lnTo>
                <a:lnTo>
                  <a:pt x="860" y="73"/>
                </a:lnTo>
                <a:lnTo>
                  <a:pt x="895" y="78"/>
                </a:lnTo>
                <a:lnTo>
                  <a:pt x="929" y="84"/>
                </a:lnTo>
                <a:lnTo>
                  <a:pt x="963" y="91"/>
                </a:lnTo>
                <a:lnTo>
                  <a:pt x="996" y="101"/>
                </a:lnTo>
                <a:lnTo>
                  <a:pt x="1028" y="111"/>
                </a:lnTo>
                <a:lnTo>
                  <a:pt x="1059" y="124"/>
                </a:lnTo>
                <a:lnTo>
                  <a:pt x="1089" y="136"/>
                </a:lnTo>
                <a:lnTo>
                  <a:pt x="1119" y="150"/>
                </a:lnTo>
                <a:lnTo>
                  <a:pt x="1147" y="165"/>
                </a:lnTo>
                <a:lnTo>
                  <a:pt x="1175" y="181"/>
                </a:lnTo>
                <a:lnTo>
                  <a:pt x="1201" y="199"/>
                </a:lnTo>
                <a:lnTo>
                  <a:pt x="1227" y="218"/>
                </a:lnTo>
                <a:lnTo>
                  <a:pt x="1251" y="236"/>
                </a:lnTo>
                <a:lnTo>
                  <a:pt x="1251" y="236"/>
                </a:lnTo>
                <a:lnTo>
                  <a:pt x="1274" y="258"/>
                </a:lnTo>
                <a:lnTo>
                  <a:pt x="1296" y="278"/>
                </a:lnTo>
                <a:lnTo>
                  <a:pt x="1317" y="300"/>
                </a:lnTo>
                <a:lnTo>
                  <a:pt x="1336" y="323"/>
                </a:lnTo>
                <a:lnTo>
                  <a:pt x="1354" y="345"/>
                </a:lnTo>
                <a:lnTo>
                  <a:pt x="1370" y="369"/>
                </a:lnTo>
                <a:lnTo>
                  <a:pt x="1385" y="394"/>
                </a:lnTo>
                <a:lnTo>
                  <a:pt x="1399" y="419"/>
                </a:lnTo>
                <a:lnTo>
                  <a:pt x="1411" y="445"/>
                </a:lnTo>
                <a:lnTo>
                  <a:pt x="1422" y="471"/>
                </a:lnTo>
                <a:lnTo>
                  <a:pt x="1431" y="498"/>
                </a:lnTo>
                <a:lnTo>
                  <a:pt x="1438" y="525"/>
                </a:lnTo>
                <a:lnTo>
                  <a:pt x="1444" y="553"/>
                </a:lnTo>
                <a:lnTo>
                  <a:pt x="1448" y="580"/>
                </a:lnTo>
                <a:lnTo>
                  <a:pt x="1451" y="608"/>
                </a:lnTo>
                <a:lnTo>
                  <a:pt x="1452" y="636"/>
                </a:lnTo>
                <a:lnTo>
                  <a:pt x="1452" y="636"/>
                </a:lnTo>
                <a:lnTo>
                  <a:pt x="1451" y="648"/>
                </a:lnTo>
                <a:lnTo>
                  <a:pt x="1450" y="661"/>
                </a:lnTo>
                <a:lnTo>
                  <a:pt x="1445" y="694"/>
                </a:lnTo>
                <a:lnTo>
                  <a:pt x="1437" y="729"/>
                </a:lnTo>
                <a:lnTo>
                  <a:pt x="1427" y="764"/>
                </a:lnTo>
                <a:lnTo>
                  <a:pt x="1427" y="764"/>
                </a:lnTo>
                <a:lnTo>
                  <a:pt x="1418" y="796"/>
                </a:lnTo>
                <a:lnTo>
                  <a:pt x="1410" y="823"/>
                </a:lnTo>
                <a:lnTo>
                  <a:pt x="1402" y="846"/>
                </a:lnTo>
                <a:lnTo>
                  <a:pt x="1156" y="1551"/>
                </a:lnTo>
                <a:lnTo>
                  <a:pt x="1156" y="1714"/>
                </a:lnTo>
                <a:lnTo>
                  <a:pt x="1450" y="873"/>
                </a:lnTo>
                <a:lnTo>
                  <a:pt x="1450" y="873"/>
                </a:lnTo>
                <a:lnTo>
                  <a:pt x="1459" y="846"/>
                </a:lnTo>
                <a:lnTo>
                  <a:pt x="1467" y="819"/>
                </a:lnTo>
                <a:lnTo>
                  <a:pt x="1477" y="786"/>
                </a:lnTo>
                <a:lnTo>
                  <a:pt x="1487" y="749"/>
                </a:lnTo>
                <a:lnTo>
                  <a:pt x="1495" y="709"/>
                </a:lnTo>
                <a:lnTo>
                  <a:pt x="1499" y="690"/>
                </a:lnTo>
                <a:lnTo>
                  <a:pt x="1502" y="671"/>
                </a:lnTo>
                <a:lnTo>
                  <a:pt x="1503" y="654"/>
                </a:lnTo>
                <a:lnTo>
                  <a:pt x="1504" y="636"/>
                </a:lnTo>
                <a:lnTo>
                  <a:pt x="1504" y="636"/>
                </a:lnTo>
                <a:lnTo>
                  <a:pt x="1503" y="603"/>
                </a:lnTo>
                <a:lnTo>
                  <a:pt x="1500" y="570"/>
                </a:lnTo>
                <a:lnTo>
                  <a:pt x="1495" y="538"/>
                </a:lnTo>
                <a:lnTo>
                  <a:pt x="1488" y="505"/>
                </a:lnTo>
                <a:lnTo>
                  <a:pt x="1479" y="474"/>
                </a:lnTo>
                <a:lnTo>
                  <a:pt x="1469" y="443"/>
                </a:lnTo>
                <a:lnTo>
                  <a:pt x="1457" y="414"/>
                </a:lnTo>
                <a:lnTo>
                  <a:pt x="1443" y="384"/>
                </a:lnTo>
                <a:lnTo>
                  <a:pt x="1428" y="356"/>
                </a:lnTo>
                <a:lnTo>
                  <a:pt x="1411" y="329"/>
                </a:lnTo>
                <a:lnTo>
                  <a:pt x="1392" y="301"/>
                </a:lnTo>
                <a:lnTo>
                  <a:pt x="1373" y="276"/>
                </a:lnTo>
                <a:lnTo>
                  <a:pt x="1352" y="251"/>
                </a:lnTo>
                <a:lnTo>
                  <a:pt x="1329" y="228"/>
                </a:lnTo>
                <a:lnTo>
                  <a:pt x="1305" y="204"/>
                </a:lnTo>
                <a:lnTo>
                  <a:pt x="1280" y="183"/>
                </a:lnTo>
                <a:lnTo>
                  <a:pt x="1254" y="161"/>
                </a:lnTo>
                <a:lnTo>
                  <a:pt x="1227" y="143"/>
                </a:lnTo>
                <a:lnTo>
                  <a:pt x="1198" y="124"/>
                </a:lnTo>
                <a:lnTo>
                  <a:pt x="1169" y="106"/>
                </a:lnTo>
                <a:lnTo>
                  <a:pt x="1139" y="90"/>
                </a:lnTo>
                <a:lnTo>
                  <a:pt x="1107" y="75"/>
                </a:lnTo>
                <a:lnTo>
                  <a:pt x="1075" y="61"/>
                </a:lnTo>
                <a:lnTo>
                  <a:pt x="1042" y="49"/>
                </a:lnTo>
                <a:lnTo>
                  <a:pt x="1008" y="38"/>
                </a:lnTo>
                <a:lnTo>
                  <a:pt x="973" y="28"/>
                </a:lnTo>
                <a:lnTo>
                  <a:pt x="938" y="20"/>
                </a:lnTo>
                <a:lnTo>
                  <a:pt x="902" y="13"/>
                </a:lnTo>
                <a:lnTo>
                  <a:pt x="865" y="8"/>
                </a:lnTo>
                <a:lnTo>
                  <a:pt x="828" y="4"/>
                </a:lnTo>
                <a:lnTo>
                  <a:pt x="791" y="1"/>
                </a:lnTo>
                <a:lnTo>
                  <a:pt x="753" y="0"/>
                </a:lnTo>
                <a:lnTo>
                  <a:pt x="753" y="0"/>
                </a:lnTo>
                <a:close/>
                <a:moveTo>
                  <a:pt x="358" y="2095"/>
                </a:moveTo>
                <a:lnTo>
                  <a:pt x="357" y="2095"/>
                </a:lnTo>
                <a:lnTo>
                  <a:pt x="357" y="2095"/>
                </a:lnTo>
                <a:lnTo>
                  <a:pt x="360" y="2110"/>
                </a:lnTo>
                <a:lnTo>
                  <a:pt x="364" y="2124"/>
                </a:lnTo>
                <a:lnTo>
                  <a:pt x="370" y="2136"/>
                </a:lnTo>
                <a:lnTo>
                  <a:pt x="378" y="2148"/>
                </a:lnTo>
                <a:lnTo>
                  <a:pt x="387" y="2158"/>
                </a:lnTo>
                <a:lnTo>
                  <a:pt x="397" y="2165"/>
                </a:lnTo>
                <a:lnTo>
                  <a:pt x="409" y="2170"/>
                </a:lnTo>
                <a:lnTo>
                  <a:pt x="421" y="2173"/>
                </a:lnTo>
                <a:lnTo>
                  <a:pt x="421" y="2173"/>
                </a:lnTo>
                <a:lnTo>
                  <a:pt x="431" y="2173"/>
                </a:lnTo>
                <a:lnTo>
                  <a:pt x="442" y="2171"/>
                </a:lnTo>
                <a:lnTo>
                  <a:pt x="452" y="2168"/>
                </a:lnTo>
                <a:lnTo>
                  <a:pt x="461" y="2163"/>
                </a:lnTo>
                <a:lnTo>
                  <a:pt x="461" y="2163"/>
                </a:lnTo>
                <a:lnTo>
                  <a:pt x="476" y="2173"/>
                </a:lnTo>
                <a:lnTo>
                  <a:pt x="491" y="2180"/>
                </a:lnTo>
                <a:lnTo>
                  <a:pt x="500" y="2183"/>
                </a:lnTo>
                <a:lnTo>
                  <a:pt x="508" y="2184"/>
                </a:lnTo>
                <a:lnTo>
                  <a:pt x="516" y="2185"/>
                </a:lnTo>
                <a:lnTo>
                  <a:pt x="525" y="2185"/>
                </a:lnTo>
                <a:lnTo>
                  <a:pt x="525" y="2185"/>
                </a:lnTo>
                <a:lnTo>
                  <a:pt x="534" y="2185"/>
                </a:lnTo>
                <a:lnTo>
                  <a:pt x="542" y="2184"/>
                </a:lnTo>
                <a:lnTo>
                  <a:pt x="550" y="2183"/>
                </a:lnTo>
                <a:lnTo>
                  <a:pt x="559" y="2180"/>
                </a:lnTo>
                <a:lnTo>
                  <a:pt x="574" y="2173"/>
                </a:lnTo>
                <a:lnTo>
                  <a:pt x="589" y="2163"/>
                </a:lnTo>
                <a:lnTo>
                  <a:pt x="589" y="2163"/>
                </a:lnTo>
                <a:lnTo>
                  <a:pt x="598" y="2168"/>
                </a:lnTo>
                <a:lnTo>
                  <a:pt x="608" y="2171"/>
                </a:lnTo>
                <a:lnTo>
                  <a:pt x="619" y="2173"/>
                </a:lnTo>
                <a:lnTo>
                  <a:pt x="629" y="2173"/>
                </a:lnTo>
                <a:lnTo>
                  <a:pt x="629" y="2173"/>
                </a:lnTo>
                <a:lnTo>
                  <a:pt x="641" y="2170"/>
                </a:lnTo>
                <a:lnTo>
                  <a:pt x="653" y="2165"/>
                </a:lnTo>
                <a:lnTo>
                  <a:pt x="663" y="2158"/>
                </a:lnTo>
                <a:lnTo>
                  <a:pt x="672" y="2148"/>
                </a:lnTo>
                <a:lnTo>
                  <a:pt x="680" y="2136"/>
                </a:lnTo>
                <a:lnTo>
                  <a:pt x="686" y="2124"/>
                </a:lnTo>
                <a:lnTo>
                  <a:pt x="690" y="2110"/>
                </a:lnTo>
                <a:lnTo>
                  <a:pt x="693" y="2095"/>
                </a:lnTo>
                <a:lnTo>
                  <a:pt x="692" y="2095"/>
                </a:lnTo>
                <a:lnTo>
                  <a:pt x="692" y="2095"/>
                </a:lnTo>
                <a:lnTo>
                  <a:pt x="681" y="2095"/>
                </a:lnTo>
                <a:lnTo>
                  <a:pt x="670" y="2094"/>
                </a:lnTo>
                <a:lnTo>
                  <a:pt x="660" y="2090"/>
                </a:lnTo>
                <a:lnTo>
                  <a:pt x="650" y="2085"/>
                </a:lnTo>
                <a:lnTo>
                  <a:pt x="650" y="2085"/>
                </a:lnTo>
                <a:lnTo>
                  <a:pt x="655" y="2075"/>
                </a:lnTo>
                <a:lnTo>
                  <a:pt x="659" y="2065"/>
                </a:lnTo>
                <a:lnTo>
                  <a:pt x="663" y="2055"/>
                </a:lnTo>
                <a:lnTo>
                  <a:pt x="666" y="2043"/>
                </a:lnTo>
                <a:lnTo>
                  <a:pt x="668" y="2030"/>
                </a:lnTo>
                <a:lnTo>
                  <a:pt x="670" y="2018"/>
                </a:lnTo>
                <a:lnTo>
                  <a:pt x="671" y="2004"/>
                </a:lnTo>
                <a:lnTo>
                  <a:pt x="671" y="1989"/>
                </a:lnTo>
                <a:lnTo>
                  <a:pt x="671" y="1945"/>
                </a:lnTo>
                <a:lnTo>
                  <a:pt x="671" y="1945"/>
                </a:lnTo>
                <a:lnTo>
                  <a:pt x="670" y="1924"/>
                </a:lnTo>
                <a:lnTo>
                  <a:pt x="668" y="1903"/>
                </a:lnTo>
                <a:lnTo>
                  <a:pt x="665" y="1881"/>
                </a:lnTo>
                <a:lnTo>
                  <a:pt x="660" y="1861"/>
                </a:lnTo>
                <a:lnTo>
                  <a:pt x="654" y="1843"/>
                </a:lnTo>
                <a:lnTo>
                  <a:pt x="647" y="1824"/>
                </a:lnTo>
                <a:lnTo>
                  <a:pt x="639" y="1808"/>
                </a:lnTo>
                <a:lnTo>
                  <a:pt x="629" y="1791"/>
                </a:lnTo>
                <a:lnTo>
                  <a:pt x="619" y="1776"/>
                </a:lnTo>
                <a:lnTo>
                  <a:pt x="608" y="1764"/>
                </a:lnTo>
                <a:lnTo>
                  <a:pt x="596" y="1753"/>
                </a:lnTo>
                <a:lnTo>
                  <a:pt x="583" y="1743"/>
                </a:lnTo>
                <a:lnTo>
                  <a:pt x="570" y="1735"/>
                </a:lnTo>
                <a:lnTo>
                  <a:pt x="555" y="1730"/>
                </a:lnTo>
                <a:lnTo>
                  <a:pt x="540" y="1726"/>
                </a:lnTo>
                <a:lnTo>
                  <a:pt x="525" y="1725"/>
                </a:lnTo>
                <a:lnTo>
                  <a:pt x="525" y="1725"/>
                </a:lnTo>
                <a:lnTo>
                  <a:pt x="510" y="1726"/>
                </a:lnTo>
                <a:lnTo>
                  <a:pt x="495" y="1730"/>
                </a:lnTo>
                <a:lnTo>
                  <a:pt x="480" y="1735"/>
                </a:lnTo>
                <a:lnTo>
                  <a:pt x="467" y="1743"/>
                </a:lnTo>
                <a:lnTo>
                  <a:pt x="454" y="1753"/>
                </a:lnTo>
                <a:lnTo>
                  <a:pt x="442" y="1764"/>
                </a:lnTo>
                <a:lnTo>
                  <a:pt x="431" y="1776"/>
                </a:lnTo>
                <a:lnTo>
                  <a:pt x="421" y="1791"/>
                </a:lnTo>
                <a:lnTo>
                  <a:pt x="411" y="1808"/>
                </a:lnTo>
                <a:lnTo>
                  <a:pt x="403" y="1824"/>
                </a:lnTo>
                <a:lnTo>
                  <a:pt x="396" y="1843"/>
                </a:lnTo>
                <a:lnTo>
                  <a:pt x="390" y="1861"/>
                </a:lnTo>
                <a:lnTo>
                  <a:pt x="385" y="1881"/>
                </a:lnTo>
                <a:lnTo>
                  <a:pt x="382" y="1903"/>
                </a:lnTo>
                <a:lnTo>
                  <a:pt x="380" y="1924"/>
                </a:lnTo>
                <a:lnTo>
                  <a:pt x="379" y="1945"/>
                </a:lnTo>
                <a:lnTo>
                  <a:pt x="379" y="1989"/>
                </a:lnTo>
                <a:lnTo>
                  <a:pt x="379" y="1989"/>
                </a:lnTo>
                <a:lnTo>
                  <a:pt x="379" y="2004"/>
                </a:lnTo>
                <a:lnTo>
                  <a:pt x="380" y="2018"/>
                </a:lnTo>
                <a:lnTo>
                  <a:pt x="382" y="2030"/>
                </a:lnTo>
                <a:lnTo>
                  <a:pt x="384" y="2043"/>
                </a:lnTo>
                <a:lnTo>
                  <a:pt x="387" y="2055"/>
                </a:lnTo>
                <a:lnTo>
                  <a:pt x="391" y="2065"/>
                </a:lnTo>
                <a:lnTo>
                  <a:pt x="395" y="2075"/>
                </a:lnTo>
                <a:lnTo>
                  <a:pt x="400" y="2085"/>
                </a:lnTo>
                <a:lnTo>
                  <a:pt x="400" y="2085"/>
                </a:lnTo>
                <a:lnTo>
                  <a:pt x="390" y="2090"/>
                </a:lnTo>
                <a:lnTo>
                  <a:pt x="380" y="2094"/>
                </a:lnTo>
                <a:lnTo>
                  <a:pt x="369" y="2095"/>
                </a:lnTo>
                <a:lnTo>
                  <a:pt x="358" y="2095"/>
                </a:lnTo>
                <a:lnTo>
                  <a:pt x="358" y="209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de-DE"/>
          </a:p>
        </p:txBody>
      </p:sp>
      <p:sp>
        <p:nvSpPr>
          <p:cNvPr id="24" name="Freeform 83">
            <a:extLst>
              <a:ext uri="{FF2B5EF4-FFF2-40B4-BE49-F238E27FC236}">
                <a16:creationId xmlns:a16="http://schemas.microsoft.com/office/drawing/2014/main" id="{60BA0911-C787-44CB-8C65-7DB31E4CD3E0}"/>
              </a:ext>
            </a:extLst>
          </p:cNvPr>
          <p:cNvSpPr>
            <a:spLocks noChangeAspect="1" noEditPoints="1"/>
          </p:cNvSpPr>
          <p:nvPr/>
        </p:nvSpPr>
        <p:spPr bwMode="auto">
          <a:xfrm>
            <a:off x="5422224" y="3933374"/>
            <a:ext cx="856042" cy="508036"/>
          </a:xfrm>
          <a:custGeom>
            <a:avLst/>
            <a:gdLst>
              <a:gd name="T0" fmla="*/ 2147483647 w 6736"/>
              <a:gd name="T1" fmla="*/ 2147483647 h 3999"/>
              <a:gd name="T2" fmla="*/ 2147483647 w 6736"/>
              <a:gd name="T3" fmla="*/ 2147483647 h 3999"/>
              <a:gd name="T4" fmla="*/ 2147483647 w 6736"/>
              <a:gd name="T5" fmla="*/ 2147483647 h 3999"/>
              <a:gd name="T6" fmla="*/ 2147483647 w 6736"/>
              <a:gd name="T7" fmla="*/ 0 h 3999"/>
              <a:gd name="T8" fmla="*/ 2147483647 w 6736"/>
              <a:gd name="T9" fmla="*/ 2147483647 h 3999"/>
              <a:gd name="T10" fmla="*/ 2147483647 w 6736"/>
              <a:gd name="T11" fmla="*/ 2147483647 h 3999"/>
              <a:gd name="T12" fmla="*/ 2147483647 w 6736"/>
              <a:gd name="T13" fmla="*/ 2147483647 h 3999"/>
              <a:gd name="T14" fmla="*/ 2147483647 w 6736"/>
              <a:gd name="T15" fmla="*/ 2147483647 h 3999"/>
              <a:gd name="T16" fmla="*/ 2147483647 w 6736"/>
              <a:gd name="T17" fmla="*/ 2147483647 h 3999"/>
              <a:gd name="T18" fmla="*/ 2147483647 w 6736"/>
              <a:gd name="T19" fmla="*/ 2147483647 h 3999"/>
              <a:gd name="T20" fmla="*/ 2147483647 w 6736"/>
              <a:gd name="T21" fmla="*/ 2147483647 h 3999"/>
              <a:gd name="T22" fmla="*/ 2147483647 w 6736"/>
              <a:gd name="T23" fmla="*/ 2147483647 h 3999"/>
              <a:gd name="T24" fmla="*/ 2147483647 w 6736"/>
              <a:gd name="T25" fmla="*/ 2147483647 h 3999"/>
              <a:gd name="T26" fmla="*/ 2147483647 w 6736"/>
              <a:gd name="T27" fmla="*/ 2147483647 h 3999"/>
              <a:gd name="T28" fmla="*/ 2147483647 w 6736"/>
              <a:gd name="T29" fmla="*/ 2147483647 h 3999"/>
              <a:gd name="T30" fmla="*/ 2147483647 w 6736"/>
              <a:gd name="T31" fmla="*/ 2147483647 h 3999"/>
              <a:gd name="T32" fmla="*/ 2147483647 w 6736"/>
              <a:gd name="T33" fmla="*/ 2147483647 h 3999"/>
              <a:gd name="T34" fmla="*/ 2147483647 w 6736"/>
              <a:gd name="T35" fmla="*/ 2147483647 h 3999"/>
              <a:gd name="T36" fmla="*/ 2147483647 w 6736"/>
              <a:gd name="T37" fmla="*/ 2147483647 h 3999"/>
              <a:gd name="T38" fmla="*/ 2147483647 w 6736"/>
              <a:gd name="T39" fmla="*/ 2147483647 h 3999"/>
              <a:gd name="T40" fmla="*/ 2147483647 w 6736"/>
              <a:gd name="T41" fmla="*/ 2147483647 h 3999"/>
              <a:gd name="T42" fmla="*/ 2147483647 w 6736"/>
              <a:gd name="T43" fmla="*/ 2147483647 h 3999"/>
              <a:gd name="T44" fmla="*/ 2147483647 w 6736"/>
              <a:gd name="T45" fmla="*/ 2147483647 h 3999"/>
              <a:gd name="T46" fmla="*/ 2147483647 w 6736"/>
              <a:gd name="T47" fmla="*/ 2147483647 h 3999"/>
              <a:gd name="T48" fmla="*/ 2147483647 w 6736"/>
              <a:gd name="T49" fmla="*/ 2147483647 h 3999"/>
              <a:gd name="T50" fmla="*/ 2147483647 w 6736"/>
              <a:gd name="T51" fmla="*/ 2147483647 h 3999"/>
              <a:gd name="T52" fmla="*/ 2147483647 w 6736"/>
              <a:gd name="T53" fmla="*/ 2147483647 h 3999"/>
              <a:gd name="T54" fmla="*/ 2147483647 w 6736"/>
              <a:gd name="T55" fmla="*/ 2147483647 h 3999"/>
              <a:gd name="T56" fmla="*/ 2147483647 w 6736"/>
              <a:gd name="T57" fmla="*/ 2147483647 h 3999"/>
              <a:gd name="T58" fmla="*/ 2147483647 w 6736"/>
              <a:gd name="T59" fmla="*/ 2147483647 h 3999"/>
              <a:gd name="T60" fmla="*/ 2147483647 w 6736"/>
              <a:gd name="T61" fmla="*/ 2147483647 h 3999"/>
              <a:gd name="T62" fmla="*/ 2147483647 w 6736"/>
              <a:gd name="T63" fmla="*/ 2147483647 h 3999"/>
              <a:gd name="T64" fmla="*/ 2147483647 w 6736"/>
              <a:gd name="T65" fmla="*/ 2147483647 h 3999"/>
              <a:gd name="T66" fmla="*/ 2147483647 w 6736"/>
              <a:gd name="T67" fmla="*/ 2147483647 h 3999"/>
              <a:gd name="T68" fmla="*/ 2147483647 w 6736"/>
              <a:gd name="T69" fmla="*/ 2147483647 h 3999"/>
              <a:gd name="T70" fmla="*/ 2147483647 w 6736"/>
              <a:gd name="T71" fmla="*/ 2147483647 h 3999"/>
              <a:gd name="T72" fmla="*/ 2147483647 w 6736"/>
              <a:gd name="T73" fmla="*/ 2147483647 h 3999"/>
              <a:gd name="T74" fmla="*/ 2147483647 w 6736"/>
              <a:gd name="T75" fmla="*/ 2147483647 h 3999"/>
              <a:gd name="T76" fmla="*/ 2147483647 w 6736"/>
              <a:gd name="T77" fmla="*/ 2147483647 h 3999"/>
              <a:gd name="T78" fmla="*/ 2147483647 w 6736"/>
              <a:gd name="T79" fmla="*/ 2147483647 h 3999"/>
              <a:gd name="T80" fmla="*/ 2147483647 w 6736"/>
              <a:gd name="T81" fmla="*/ 2147483647 h 3999"/>
              <a:gd name="T82" fmla="*/ 2147483647 w 6736"/>
              <a:gd name="T83" fmla="*/ 2147483647 h 3999"/>
              <a:gd name="T84" fmla="*/ 2147483647 w 6736"/>
              <a:gd name="T85" fmla="*/ 2147483647 h 3999"/>
              <a:gd name="T86" fmla="*/ 2147483647 w 6736"/>
              <a:gd name="T87" fmla="*/ 2147483647 h 3999"/>
              <a:gd name="T88" fmla="*/ 2147483647 w 6736"/>
              <a:gd name="T89" fmla="*/ 2147483647 h 3999"/>
              <a:gd name="T90" fmla="*/ 2147483647 w 6736"/>
              <a:gd name="T91" fmla="*/ 2147483647 h 3999"/>
              <a:gd name="T92" fmla="*/ 2147483647 w 6736"/>
              <a:gd name="T93" fmla="*/ 2147483647 h 3999"/>
              <a:gd name="T94" fmla="*/ 0 w 6736"/>
              <a:gd name="T95" fmla="*/ 2147483647 h 3999"/>
              <a:gd name="T96" fmla="*/ 2147483647 w 6736"/>
              <a:gd name="T97" fmla="*/ 2147483647 h 3999"/>
              <a:gd name="T98" fmla="*/ 2147483647 w 6736"/>
              <a:gd name="T99" fmla="*/ 2147483647 h 3999"/>
              <a:gd name="T100" fmla="*/ 2147483647 w 6736"/>
              <a:gd name="T101" fmla="*/ 2147483647 h 3999"/>
              <a:gd name="T102" fmla="*/ 2147483647 w 6736"/>
              <a:gd name="T103" fmla="*/ 2147483647 h 3999"/>
              <a:gd name="T104" fmla="*/ 2147483647 w 6736"/>
              <a:gd name="T105" fmla="*/ 2147483647 h 3999"/>
              <a:gd name="T106" fmla="*/ 2147483647 w 6736"/>
              <a:gd name="T107" fmla="*/ 0 h 399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736"/>
              <a:gd name="T163" fmla="*/ 0 h 3999"/>
              <a:gd name="T164" fmla="*/ 6736 w 6736"/>
              <a:gd name="T165" fmla="*/ 3999 h 399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736" h="3999">
                <a:moveTo>
                  <a:pt x="5298" y="3708"/>
                </a:moveTo>
                <a:lnTo>
                  <a:pt x="6445" y="3708"/>
                </a:lnTo>
                <a:lnTo>
                  <a:pt x="6445" y="2774"/>
                </a:lnTo>
                <a:lnTo>
                  <a:pt x="5298" y="2774"/>
                </a:lnTo>
                <a:lnTo>
                  <a:pt x="5298" y="3708"/>
                </a:lnTo>
                <a:close/>
                <a:moveTo>
                  <a:pt x="2794" y="3708"/>
                </a:moveTo>
                <a:lnTo>
                  <a:pt x="3942" y="3708"/>
                </a:lnTo>
                <a:lnTo>
                  <a:pt x="3942" y="2774"/>
                </a:lnTo>
                <a:lnTo>
                  <a:pt x="2794" y="2774"/>
                </a:lnTo>
                <a:lnTo>
                  <a:pt x="2794" y="3708"/>
                </a:lnTo>
                <a:close/>
                <a:moveTo>
                  <a:pt x="291" y="3708"/>
                </a:moveTo>
                <a:lnTo>
                  <a:pt x="1438" y="3708"/>
                </a:lnTo>
                <a:lnTo>
                  <a:pt x="1438" y="2774"/>
                </a:lnTo>
                <a:lnTo>
                  <a:pt x="291" y="2774"/>
                </a:lnTo>
                <a:lnTo>
                  <a:pt x="291" y="3708"/>
                </a:lnTo>
                <a:close/>
                <a:moveTo>
                  <a:pt x="2794" y="1225"/>
                </a:moveTo>
                <a:lnTo>
                  <a:pt x="3942" y="1225"/>
                </a:lnTo>
                <a:lnTo>
                  <a:pt x="3942" y="291"/>
                </a:lnTo>
                <a:lnTo>
                  <a:pt x="2794" y="291"/>
                </a:lnTo>
                <a:lnTo>
                  <a:pt x="2794" y="1225"/>
                </a:lnTo>
                <a:close/>
                <a:moveTo>
                  <a:pt x="2715" y="0"/>
                </a:moveTo>
                <a:lnTo>
                  <a:pt x="4021" y="0"/>
                </a:lnTo>
                <a:lnTo>
                  <a:pt x="4042" y="0"/>
                </a:lnTo>
                <a:lnTo>
                  <a:pt x="4062" y="4"/>
                </a:lnTo>
                <a:lnTo>
                  <a:pt x="4084" y="9"/>
                </a:lnTo>
                <a:lnTo>
                  <a:pt x="4102" y="16"/>
                </a:lnTo>
                <a:lnTo>
                  <a:pt x="4122" y="25"/>
                </a:lnTo>
                <a:lnTo>
                  <a:pt x="4139" y="36"/>
                </a:lnTo>
                <a:lnTo>
                  <a:pt x="4155" y="49"/>
                </a:lnTo>
                <a:lnTo>
                  <a:pt x="4171" y="62"/>
                </a:lnTo>
                <a:lnTo>
                  <a:pt x="4184" y="76"/>
                </a:lnTo>
                <a:lnTo>
                  <a:pt x="4197" y="93"/>
                </a:lnTo>
                <a:lnTo>
                  <a:pt x="4208" y="111"/>
                </a:lnTo>
                <a:lnTo>
                  <a:pt x="4217" y="129"/>
                </a:lnTo>
                <a:lnTo>
                  <a:pt x="4224" y="149"/>
                </a:lnTo>
                <a:lnTo>
                  <a:pt x="4228" y="169"/>
                </a:lnTo>
                <a:lnTo>
                  <a:pt x="4231" y="191"/>
                </a:lnTo>
                <a:lnTo>
                  <a:pt x="4233" y="213"/>
                </a:lnTo>
                <a:lnTo>
                  <a:pt x="4233" y="685"/>
                </a:lnTo>
                <a:lnTo>
                  <a:pt x="5945" y="685"/>
                </a:lnTo>
                <a:lnTo>
                  <a:pt x="5945" y="2483"/>
                </a:lnTo>
                <a:lnTo>
                  <a:pt x="6523" y="2483"/>
                </a:lnTo>
                <a:lnTo>
                  <a:pt x="6545" y="2485"/>
                </a:lnTo>
                <a:lnTo>
                  <a:pt x="6567" y="2487"/>
                </a:lnTo>
                <a:lnTo>
                  <a:pt x="6587" y="2492"/>
                </a:lnTo>
                <a:lnTo>
                  <a:pt x="6607" y="2499"/>
                </a:lnTo>
                <a:lnTo>
                  <a:pt x="6625" y="2508"/>
                </a:lnTo>
                <a:lnTo>
                  <a:pt x="6643" y="2519"/>
                </a:lnTo>
                <a:lnTo>
                  <a:pt x="6660" y="2532"/>
                </a:lnTo>
                <a:lnTo>
                  <a:pt x="6674" y="2545"/>
                </a:lnTo>
                <a:lnTo>
                  <a:pt x="6689" y="2561"/>
                </a:lnTo>
                <a:lnTo>
                  <a:pt x="6700" y="2578"/>
                </a:lnTo>
                <a:lnTo>
                  <a:pt x="6711" y="2594"/>
                </a:lnTo>
                <a:lnTo>
                  <a:pt x="6720" y="2614"/>
                </a:lnTo>
                <a:lnTo>
                  <a:pt x="6727" y="2632"/>
                </a:lnTo>
                <a:lnTo>
                  <a:pt x="6732" y="2652"/>
                </a:lnTo>
                <a:lnTo>
                  <a:pt x="6736" y="2674"/>
                </a:lnTo>
                <a:lnTo>
                  <a:pt x="6736" y="2696"/>
                </a:lnTo>
                <a:lnTo>
                  <a:pt x="6736" y="3786"/>
                </a:lnTo>
                <a:lnTo>
                  <a:pt x="6736" y="3808"/>
                </a:lnTo>
                <a:lnTo>
                  <a:pt x="6732" y="3830"/>
                </a:lnTo>
                <a:lnTo>
                  <a:pt x="6727" y="3850"/>
                </a:lnTo>
                <a:lnTo>
                  <a:pt x="6720" y="3868"/>
                </a:lnTo>
                <a:lnTo>
                  <a:pt x="6711" y="3888"/>
                </a:lnTo>
                <a:lnTo>
                  <a:pt x="6700" y="3904"/>
                </a:lnTo>
                <a:lnTo>
                  <a:pt x="6689" y="3921"/>
                </a:lnTo>
                <a:lnTo>
                  <a:pt x="6674" y="3937"/>
                </a:lnTo>
                <a:lnTo>
                  <a:pt x="6660" y="3950"/>
                </a:lnTo>
                <a:lnTo>
                  <a:pt x="6643" y="3963"/>
                </a:lnTo>
                <a:lnTo>
                  <a:pt x="6625" y="3974"/>
                </a:lnTo>
                <a:lnTo>
                  <a:pt x="6607" y="3983"/>
                </a:lnTo>
                <a:lnTo>
                  <a:pt x="6587" y="3990"/>
                </a:lnTo>
                <a:lnTo>
                  <a:pt x="6567" y="3995"/>
                </a:lnTo>
                <a:lnTo>
                  <a:pt x="6545" y="3997"/>
                </a:lnTo>
                <a:lnTo>
                  <a:pt x="6523" y="3999"/>
                </a:lnTo>
                <a:lnTo>
                  <a:pt x="5220" y="3999"/>
                </a:lnTo>
                <a:lnTo>
                  <a:pt x="5198" y="3997"/>
                </a:lnTo>
                <a:lnTo>
                  <a:pt x="5177" y="3995"/>
                </a:lnTo>
                <a:lnTo>
                  <a:pt x="5157" y="3990"/>
                </a:lnTo>
                <a:lnTo>
                  <a:pt x="5137" y="3983"/>
                </a:lnTo>
                <a:lnTo>
                  <a:pt x="5118" y="3974"/>
                </a:lnTo>
                <a:lnTo>
                  <a:pt x="5102" y="3963"/>
                </a:lnTo>
                <a:lnTo>
                  <a:pt x="5086" y="3950"/>
                </a:lnTo>
                <a:lnTo>
                  <a:pt x="5069" y="3937"/>
                </a:lnTo>
                <a:lnTo>
                  <a:pt x="5057" y="3921"/>
                </a:lnTo>
                <a:lnTo>
                  <a:pt x="5044" y="3904"/>
                </a:lnTo>
                <a:lnTo>
                  <a:pt x="5033" y="3888"/>
                </a:lnTo>
                <a:lnTo>
                  <a:pt x="5024" y="3868"/>
                </a:lnTo>
                <a:lnTo>
                  <a:pt x="5017" y="3850"/>
                </a:lnTo>
                <a:lnTo>
                  <a:pt x="5011" y="3830"/>
                </a:lnTo>
                <a:lnTo>
                  <a:pt x="5009" y="3808"/>
                </a:lnTo>
                <a:lnTo>
                  <a:pt x="5007" y="3786"/>
                </a:lnTo>
                <a:lnTo>
                  <a:pt x="5007" y="2696"/>
                </a:lnTo>
                <a:lnTo>
                  <a:pt x="5009" y="2674"/>
                </a:lnTo>
                <a:lnTo>
                  <a:pt x="5011" y="2652"/>
                </a:lnTo>
                <a:lnTo>
                  <a:pt x="5017" y="2632"/>
                </a:lnTo>
                <a:lnTo>
                  <a:pt x="5024" y="2614"/>
                </a:lnTo>
                <a:lnTo>
                  <a:pt x="5033" y="2594"/>
                </a:lnTo>
                <a:lnTo>
                  <a:pt x="5044" y="2578"/>
                </a:lnTo>
                <a:lnTo>
                  <a:pt x="5057" y="2561"/>
                </a:lnTo>
                <a:lnTo>
                  <a:pt x="5069" y="2545"/>
                </a:lnTo>
                <a:lnTo>
                  <a:pt x="5086" y="2532"/>
                </a:lnTo>
                <a:lnTo>
                  <a:pt x="5102" y="2519"/>
                </a:lnTo>
                <a:lnTo>
                  <a:pt x="5118" y="2508"/>
                </a:lnTo>
                <a:lnTo>
                  <a:pt x="5137" y="2499"/>
                </a:lnTo>
                <a:lnTo>
                  <a:pt x="5157" y="2492"/>
                </a:lnTo>
                <a:lnTo>
                  <a:pt x="5177" y="2487"/>
                </a:lnTo>
                <a:lnTo>
                  <a:pt x="5198" y="2485"/>
                </a:lnTo>
                <a:lnTo>
                  <a:pt x="5220" y="2483"/>
                </a:lnTo>
                <a:lnTo>
                  <a:pt x="5800" y="2483"/>
                </a:lnTo>
                <a:lnTo>
                  <a:pt x="5800" y="831"/>
                </a:lnTo>
                <a:lnTo>
                  <a:pt x="4233" y="831"/>
                </a:lnTo>
                <a:lnTo>
                  <a:pt x="4233" y="1303"/>
                </a:lnTo>
                <a:lnTo>
                  <a:pt x="4231" y="1325"/>
                </a:lnTo>
                <a:lnTo>
                  <a:pt x="4228" y="1345"/>
                </a:lnTo>
                <a:lnTo>
                  <a:pt x="4224" y="1367"/>
                </a:lnTo>
                <a:lnTo>
                  <a:pt x="4217" y="1385"/>
                </a:lnTo>
                <a:lnTo>
                  <a:pt x="4208" y="1405"/>
                </a:lnTo>
                <a:lnTo>
                  <a:pt x="4197" y="1421"/>
                </a:lnTo>
                <a:lnTo>
                  <a:pt x="4184" y="1438"/>
                </a:lnTo>
                <a:lnTo>
                  <a:pt x="4171" y="1452"/>
                </a:lnTo>
                <a:lnTo>
                  <a:pt x="4155" y="1467"/>
                </a:lnTo>
                <a:lnTo>
                  <a:pt x="4139" y="1480"/>
                </a:lnTo>
                <a:lnTo>
                  <a:pt x="4122" y="1491"/>
                </a:lnTo>
                <a:lnTo>
                  <a:pt x="4102" y="1500"/>
                </a:lnTo>
                <a:lnTo>
                  <a:pt x="4084" y="1507"/>
                </a:lnTo>
                <a:lnTo>
                  <a:pt x="4062" y="1511"/>
                </a:lnTo>
                <a:lnTo>
                  <a:pt x="4042" y="1514"/>
                </a:lnTo>
                <a:lnTo>
                  <a:pt x="4021" y="1516"/>
                </a:lnTo>
                <a:lnTo>
                  <a:pt x="3441" y="1516"/>
                </a:lnTo>
                <a:lnTo>
                  <a:pt x="3441" y="2483"/>
                </a:lnTo>
                <a:lnTo>
                  <a:pt x="4021" y="2483"/>
                </a:lnTo>
                <a:lnTo>
                  <a:pt x="4042" y="2485"/>
                </a:lnTo>
                <a:lnTo>
                  <a:pt x="4062" y="2487"/>
                </a:lnTo>
                <a:lnTo>
                  <a:pt x="4084" y="2492"/>
                </a:lnTo>
                <a:lnTo>
                  <a:pt x="4102" y="2499"/>
                </a:lnTo>
                <a:lnTo>
                  <a:pt x="4122" y="2508"/>
                </a:lnTo>
                <a:lnTo>
                  <a:pt x="4139" y="2519"/>
                </a:lnTo>
                <a:lnTo>
                  <a:pt x="4155" y="2532"/>
                </a:lnTo>
                <a:lnTo>
                  <a:pt x="4171" y="2545"/>
                </a:lnTo>
                <a:lnTo>
                  <a:pt x="4184" y="2561"/>
                </a:lnTo>
                <a:lnTo>
                  <a:pt x="4197" y="2578"/>
                </a:lnTo>
                <a:lnTo>
                  <a:pt x="4208" y="2594"/>
                </a:lnTo>
                <a:lnTo>
                  <a:pt x="4217" y="2614"/>
                </a:lnTo>
                <a:lnTo>
                  <a:pt x="4224" y="2632"/>
                </a:lnTo>
                <a:lnTo>
                  <a:pt x="4228" y="2652"/>
                </a:lnTo>
                <a:lnTo>
                  <a:pt x="4231" y="2674"/>
                </a:lnTo>
                <a:lnTo>
                  <a:pt x="4233" y="2696"/>
                </a:lnTo>
                <a:lnTo>
                  <a:pt x="4233" y="3786"/>
                </a:lnTo>
                <a:lnTo>
                  <a:pt x="4231" y="3808"/>
                </a:lnTo>
                <a:lnTo>
                  <a:pt x="4228" y="3830"/>
                </a:lnTo>
                <a:lnTo>
                  <a:pt x="4224" y="3850"/>
                </a:lnTo>
                <a:lnTo>
                  <a:pt x="4217" y="3868"/>
                </a:lnTo>
                <a:lnTo>
                  <a:pt x="4208" y="3888"/>
                </a:lnTo>
                <a:lnTo>
                  <a:pt x="4197" y="3904"/>
                </a:lnTo>
                <a:lnTo>
                  <a:pt x="4184" y="3921"/>
                </a:lnTo>
                <a:lnTo>
                  <a:pt x="4171" y="3937"/>
                </a:lnTo>
                <a:lnTo>
                  <a:pt x="4155" y="3950"/>
                </a:lnTo>
                <a:lnTo>
                  <a:pt x="4139" y="3963"/>
                </a:lnTo>
                <a:lnTo>
                  <a:pt x="4122" y="3974"/>
                </a:lnTo>
                <a:lnTo>
                  <a:pt x="4102" y="3983"/>
                </a:lnTo>
                <a:lnTo>
                  <a:pt x="4084" y="3990"/>
                </a:lnTo>
                <a:lnTo>
                  <a:pt x="4062" y="3995"/>
                </a:lnTo>
                <a:lnTo>
                  <a:pt x="4042" y="3997"/>
                </a:lnTo>
                <a:lnTo>
                  <a:pt x="4021" y="3999"/>
                </a:lnTo>
                <a:lnTo>
                  <a:pt x="2715" y="3999"/>
                </a:lnTo>
                <a:lnTo>
                  <a:pt x="2694" y="3997"/>
                </a:lnTo>
                <a:lnTo>
                  <a:pt x="2674" y="3995"/>
                </a:lnTo>
                <a:lnTo>
                  <a:pt x="2654" y="3990"/>
                </a:lnTo>
                <a:lnTo>
                  <a:pt x="2634" y="3983"/>
                </a:lnTo>
                <a:lnTo>
                  <a:pt x="2616" y="3974"/>
                </a:lnTo>
                <a:lnTo>
                  <a:pt x="2597" y="3963"/>
                </a:lnTo>
                <a:lnTo>
                  <a:pt x="2581" y="3950"/>
                </a:lnTo>
                <a:lnTo>
                  <a:pt x="2566" y="3937"/>
                </a:lnTo>
                <a:lnTo>
                  <a:pt x="2552" y="3921"/>
                </a:lnTo>
                <a:lnTo>
                  <a:pt x="2539" y="3904"/>
                </a:lnTo>
                <a:lnTo>
                  <a:pt x="2530" y="3888"/>
                </a:lnTo>
                <a:lnTo>
                  <a:pt x="2521" y="3868"/>
                </a:lnTo>
                <a:lnTo>
                  <a:pt x="2514" y="3850"/>
                </a:lnTo>
                <a:lnTo>
                  <a:pt x="2508" y="3830"/>
                </a:lnTo>
                <a:lnTo>
                  <a:pt x="2505" y="3808"/>
                </a:lnTo>
                <a:lnTo>
                  <a:pt x="2503" y="3786"/>
                </a:lnTo>
                <a:lnTo>
                  <a:pt x="2503" y="2696"/>
                </a:lnTo>
                <a:lnTo>
                  <a:pt x="2505" y="2674"/>
                </a:lnTo>
                <a:lnTo>
                  <a:pt x="2508" y="2652"/>
                </a:lnTo>
                <a:lnTo>
                  <a:pt x="2514" y="2632"/>
                </a:lnTo>
                <a:lnTo>
                  <a:pt x="2521" y="2614"/>
                </a:lnTo>
                <a:lnTo>
                  <a:pt x="2530" y="2594"/>
                </a:lnTo>
                <a:lnTo>
                  <a:pt x="2539" y="2578"/>
                </a:lnTo>
                <a:lnTo>
                  <a:pt x="2552" y="2561"/>
                </a:lnTo>
                <a:lnTo>
                  <a:pt x="2566" y="2545"/>
                </a:lnTo>
                <a:lnTo>
                  <a:pt x="2581" y="2532"/>
                </a:lnTo>
                <a:lnTo>
                  <a:pt x="2597" y="2519"/>
                </a:lnTo>
                <a:lnTo>
                  <a:pt x="2616" y="2508"/>
                </a:lnTo>
                <a:lnTo>
                  <a:pt x="2634" y="2499"/>
                </a:lnTo>
                <a:lnTo>
                  <a:pt x="2654" y="2492"/>
                </a:lnTo>
                <a:lnTo>
                  <a:pt x="2674" y="2487"/>
                </a:lnTo>
                <a:lnTo>
                  <a:pt x="2694" y="2485"/>
                </a:lnTo>
                <a:lnTo>
                  <a:pt x="2715" y="2483"/>
                </a:lnTo>
                <a:lnTo>
                  <a:pt x="3295" y="2483"/>
                </a:lnTo>
                <a:lnTo>
                  <a:pt x="3295" y="1516"/>
                </a:lnTo>
                <a:lnTo>
                  <a:pt x="2715" y="1516"/>
                </a:lnTo>
                <a:lnTo>
                  <a:pt x="2694" y="1514"/>
                </a:lnTo>
                <a:lnTo>
                  <a:pt x="2674" y="1511"/>
                </a:lnTo>
                <a:lnTo>
                  <a:pt x="2654" y="1507"/>
                </a:lnTo>
                <a:lnTo>
                  <a:pt x="2634" y="1500"/>
                </a:lnTo>
                <a:lnTo>
                  <a:pt x="2616" y="1491"/>
                </a:lnTo>
                <a:lnTo>
                  <a:pt x="2597" y="1480"/>
                </a:lnTo>
                <a:lnTo>
                  <a:pt x="2581" y="1467"/>
                </a:lnTo>
                <a:lnTo>
                  <a:pt x="2566" y="1452"/>
                </a:lnTo>
                <a:lnTo>
                  <a:pt x="2552" y="1438"/>
                </a:lnTo>
                <a:lnTo>
                  <a:pt x="2539" y="1421"/>
                </a:lnTo>
                <a:lnTo>
                  <a:pt x="2530" y="1405"/>
                </a:lnTo>
                <a:lnTo>
                  <a:pt x="2521" y="1385"/>
                </a:lnTo>
                <a:lnTo>
                  <a:pt x="2514" y="1367"/>
                </a:lnTo>
                <a:lnTo>
                  <a:pt x="2508" y="1345"/>
                </a:lnTo>
                <a:lnTo>
                  <a:pt x="2505" y="1325"/>
                </a:lnTo>
                <a:lnTo>
                  <a:pt x="2503" y="1303"/>
                </a:lnTo>
                <a:lnTo>
                  <a:pt x="2503" y="831"/>
                </a:lnTo>
                <a:lnTo>
                  <a:pt x="936" y="831"/>
                </a:lnTo>
                <a:lnTo>
                  <a:pt x="936" y="2483"/>
                </a:lnTo>
                <a:lnTo>
                  <a:pt x="1516" y="2483"/>
                </a:lnTo>
                <a:lnTo>
                  <a:pt x="1538" y="2485"/>
                </a:lnTo>
                <a:lnTo>
                  <a:pt x="1559" y="2487"/>
                </a:lnTo>
                <a:lnTo>
                  <a:pt x="1579" y="2492"/>
                </a:lnTo>
                <a:lnTo>
                  <a:pt x="1599" y="2499"/>
                </a:lnTo>
                <a:lnTo>
                  <a:pt x="1618" y="2508"/>
                </a:lnTo>
                <a:lnTo>
                  <a:pt x="1636" y="2519"/>
                </a:lnTo>
                <a:lnTo>
                  <a:pt x="1652" y="2532"/>
                </a:lnTo>
                <a:lnTo>
                  <a:pt x="1667" y="2545"/>
                </a:lnTo>
                <a:lnTo>
                  <a:pt x="1679" y="2561"/>
                </a:lnTo>
                <a:lnTo>
                  <a:pt x="1692" y="2578"/>
                </a:lnTo>
                <a:lnTo>
                  <a:pt x="1703" y="2594"/>
                </a:lnTo>
                <a:lnTo>
                  <a:pt x="1712" y="2614"/>
                </a:lnTo>
                <a:lnTo>
                  <a:pt x="1719" y="2632"/>
                </a:lnTo>
                <a:lnTo>
                  <a:pt x="1725" y="2652"/>
                </a:lnTo>
                <a:lnTo>
                  <a:pt x="1729" y="2674"/>
                </a:lnTo>
                <a:lnTo>
                  <a:pt x="1729" y="2696"/>
                </a:lnTo>
                <a:lnTo>
                  <a:pt x="1729" y="3786"/>
                </a:lnTo>
                <a:lnTo>
                  <a:pt x="1729" y="3808"/>
                </a:lnTo>
                <a:lnTo>
                  <a:pt x="1725" y="3830"/>
                </a:lnTo>
                <a:lnTo>
                  <a:pt x="1719" y="3850"/>
                </a:lnTo>
                <a:lnTo>
                  <a:pt x="1712" y="3868"/>
                </a:lnTo>
                <a:lnTo>
                  <a:pt x="1703" y="3888"/>
                </a:lnTo>
                <a:lnTo>
                  <a:pt x="1692" y="3904"/>
                </a:lnTo>
                <a:lnTo>
                  <a:pt x="1679" y="3921"/>
                </a:lnTo>
                <a:lnTo>
                  <a:pt x="1667" y="3937"/>
                </a:lnTo>
                <a:lnTo>
                  <a:pt x="1652" y="3950"/>
                </a:lnTo>
                <a:lnTo>
                  <a:pt x="1636" y="3963"/>
                </a:lnTo>
                <a:lnTo>
                  <a:pt x="1618" y="3974"/>
                </a:lnTo>
                <a:lnTo>
                  <a:pt x="1599" y="3983"/>
                </a:lnTo>
                <a:lnTo>
                  <a:pt x="1579" y="3990"/>
                </a:lnTo>
                <a:lnTo>
                  <a:pt x="1559" y="3995"/>
                </a:lnTo>
                <a:lnTo>
                  <a:pt x="1538" y="3997"/>
                </a:lnTo>
                <a:lnTo>
                  <a:pt x="1516" y="3999"/>
                </a:lnTo>
                <a:lnTo>
                  <a:pt x="213" y="3999"/>
                </a:lnTo>
                <a:lnTo>
                  <a:pt x="191" y="3997"/>
                </a:lnTo>
                <a:lnTo>
                  <a:pt x="169" y="3995"/>
                </a:lnTo>
                <a:lnTo>
                  <a:pt x="149" y="3990"/>
                </a:lnTo>
                <a:lnTo>
                  <a:pt x="129" y="3983"/>
                </a:lnTo>
                <a:lnTo>
                  <a:pt x="111" y="3974"/>
                </a:lnTo>
                <a:lnTo>
                  <a:pt x="93" y="3963"/>
                </a:lnTo>
                <a:lnTo>
                  <a:pt x="76" y="3950"/>
                </a:lnTo>
                <a:lnTo>
                  <a:pt x="62" y="3937"/>
                </a:lnTo>
                <a:lnTo>
                  <a:pt x="49" y="3921"/>
                </a:lnTo>
                <a:lnTo>
                  <a:pt x="36" y="3904"/>
                </a:lnTo>
                <a:lnTo>
                  <a:pt x="25" y="3888"/>
                </a:lnTo>
                <a:lnTo>
                  <a:pt x="16" y="3868"/>
                </a:lnTo>
                <a:lnTo>
                  <a:pt x="9" y="3850"/>
                </a:lnTo>
                <a:lnTo>
                  <a:pt x="4" y="3830"/>
                </a:lnTo>
                <a:lnTo>
                  <a:pt x="0" y="3808"/>
                </a:lnTo>
                <a:lnTo>
                  <a:pt x="0" y="3786"/>
                </a:lnTo>
                <a:lnTo>
                  <a:pt x="0" y="2696"/>
                </a:lnTo>
                <a:lnTo>
                  <a:pt x="0" y="2674"/>
                </a:lnTo>
                <a:lnTo>
                  <a:pt x="4" y="2652"/>
                </a:lnTo>
                <a:lnTo>
                  <a:pt x="9" y="2632"/>
                </a:lnTo>
                <a:lnTo>
                  <a:pt x="16" y="2614"/>
                </a:lnTo>
                <a:lnTo>
                  <a:pt x="25" y="2594"/>
                </a:lnTo>
                <a:lnTo>
                  <a:pt x="36" y="2578"/>
                </a:lnTo>
                <a:lnTo>
                  <a:pt x="49" y="2561"/>
                </a:lnTo>
                <a:lnTo>
                  <a:pt x="62" y="2545"/>
                </a:lnTo>
                <a:lnTo>
                  <a:pt x="76" y="2532"/>
                </a:lnTo>
                <a:lnTo>
                  <a:pt x="93" y="2519"/>
                </a:lnTo>
                <a:lnTo>
                  <a:pt x="111" y="2508"/>
                </a:lnTo>
                <a:lnTo>
                  <a:pt x="129" y="2499"/>
                </a:lnTo>
                <a:lnTo>
                  <a:pt x="149" y="2492"/>
                </a:lnTo>
                <a:lnTo>
                  <a:pt x="169" y="2487"/>
                </a:lnTo>
                <a:lnTo>
                  <a:pt x="191" y="2485"/>
                </a:lnTo>
                <a:lnTo>
                  <a:pt x="213" y="2483"/>
                </a:lnTo>
                <a:lnTo>
                  <a:pt x="791" y="2483"/>
                </a:lnTo>
                <a:lnTo>
                  <a:pt x="791" y="685"/>
                </a:lnTo>
                <a:lnTo>
                  <a:pt x="2503" y="685"/>
                </a:lnTo>
                <a:lnTo>
                  <a:pt x="2503" y="213"/>
                </a:lnTo>
                <a:lnTo>
                  <a:pt x="2505" y="191"/>
                </a:lnTo>
                <a:lnTo>
                  <a:pt x="2508" y="169"/>
                </a:lnTo>
                <a:lnTo>
                  <a:pt x="2514" y="149"/>
                </a:lnTo>
                <a:lnTo>
                  <a:pt x="2521" y="129"/>
                </a:lnTo>
                <a:lnTo>
                  <a:pt x="2530" y="111"/>
                </a:lnTo>
                <a:lnTo>
                  <a:pt x="2539" y="93"/>
                </a:lnTo>
                <a:lnTo>
                  <a:pt x="2552" y="76"/>
                </a:lnTo>
                <a:lnTo>
                  <a:pt x="2566" y="62"/>
                </a:lnTo>
                <a:lnTo>
                  <a:pt x="2581" y="49"/>
                </a:lnTo>
                <a:lnTo>
                  <a:pt x="2597" y="36"/>
                </a:lnTo>
                <a:lnTo>
                  <a:pt x="2616" y="25"/>
                </a:lnTo>
                <a:lnTo>
                  <a:pt x="2634" y="16"/>
                </a:lnTo>
                <a:lnTo>
                  <a:pt x="2654" y="9"/>
                </a:lnTo>
                <a:lnTo>
                  <a:pt x="2674" y="4"/>
                </a:lnTo>
                <a:lnTo>
                  <a:pt x="2694" y="0"/>
                </a:lnTo>
                <a:lnTo>
                  <a:pt x="2715" y="0"/>
                </a:lnTo>
                <a:close/>
              </a:path>
            </a:pathLst>
          </a:custGeom>
          <a:solidFill>
            <a:schemeClr val="bg1">
              <a:lumMod val="65000"/>
            </a:schemeClr>
          </a:solidFill>
          <a:ln w="9525">
            <a:noFill/>
            <a:round/>
            <a:headEnd/>
            <a:tailEnd/>
          </a:ln>
        </p:spPr>
        <p:txBody>
          <a:bodyPr/>
          <a:lstStyle/>
          <a:p>
            <a:endParaRPr lang="de-DE"/>
          </a:p>
        </p:txBody>
      </p:sp>
      <p:sp>
        <p:nvSpPr>
          <p:cNvPr id="25" name="Freeform 62">
            <a:extLst>
              <a:ext uri="{FF2B5EF4-FFF2-40B4-BE49-F238E27FC236}">
                <a16:creationId xmlns:a16="http://schemas.microsoft.com/office/drawing/2014/main" id="{82392CB1-282D-4859-973C-8A0778AA0BD3}"/>
              </a:ext>
            </a:extLst>
          </p:cNvPr>
          <p:cNvSpPr>
            <a:spLocks noChangeAspect="1" noEditPoints="1"/>
          </p:cNvSpPr>
          <p:nvPr/>
        </p:nvSpPr>
        <p:spPr bwMode="auto">
          <a:xfrm>
            <a:off x="5460839" y="5392640"/>
            <a:ext cx="716161" cy="684523"/>
          </a:xfrm>
          <a:custGeom>
            <a:avLst/>
            <a:gdLst>
              <a:gd name="T0" fmla="*/ 2147483647 w 4982"/>
              <a:gd name="T1" fmla="*/ 2147483647 h 4763"/>
              <a:gd name="T2" fmla="*/ 2147483647 w 4982"/>
              <a:gd name="T3" fmla="*/ 2147483647 h 4763"/>
              <a:gd name="T4" fmla="*/ 2147483647 w 4982"/>
              <a:gd name="T5" fmla="*/ 2147483647 h 4763"/>
              <a:gd name="T6" fmla="*/ 2147483647 w 4982"/>
              <a:gd name="T7" fmla="*/ 2147483647 h 4763"/>
              <a:gd name="T8" fmla="*/ 2147483647 w 4982"/>
              <a:gd name="T9" fmla="*/ 2147483647 h 4763"/>
              <a:gd name="T10" fmla="*/ 2147483647 w 4982"/>
              <a:gd name="T11" fmla="*/ 2147483647 h 4763"/>
              <a:gd name="T12" fmla="*/ 2147483647 w 4982"/>
              <a:gd name="T13" fmla="*/ 2147483647 h 4763"/>
              <a:gd name="T14" fmla="*/ 2147483647 w 4982"/>
              <a:gd name="T15" fmla="*/ 2147483647 h 4763"/>
              <a:gd name="T16" fmla="*/ 2147483647 w 4982"/>
              <a:gd name="T17" fmla="*/ 2147483647 h 4763"/>
              <a:gd name="T18" fmla="*/ 2147483647 w 4982"/>
              <a:gd name="T19" fmla="*/ 2147483647 h 4763"/>
              <a:gd name="T20" fmla="*/ 2147483647 w 4982"/>
              <a:gd name="T21" fmla="*/ 2147483647 h 4763"/>
              <a:gd name="T22" fmla="*/ 2147483647 w 4982"/>
              <a:gd name="T23" fmla="*/ 2147483647 h 4763"/>
              <a:gd name="T24" fmla="*/ 2147483647 w 4982"/>
              <a:gd name="T25" fmla="*/ 2147483647 h 4763"/>
              <a:gd name="T26" fmla="*/ 2147483647 w 4982"/>
              <a:gd name="T27" fmla="*/ 2147483647 h 4763"/>
              <a:gd name="T28" fmla="*/ 2147483647 w 4982"/>
              <a:gd name="T29" fmla="*/ 2147483647 h 4763"/>
              <a:gd name="T30" fmla="*/ 2147483647 w 4982"/>
              <a:gd name="T31" fmla="*/ 2147483647 h 4763"/>
              <a:gd name="T32" fmla="*/ 2147483647 w 4982"/>
              <a:gd name="T33" fmla="*/ 2147483647 h 4763"/>
              <a:gd name="T34" fmla="*/ 0 w 4982"/>
              <a:gd name="T35" fmla="*/ 2147483647 h 4763"/>
              <a:gd name="T36" fmla="*/ 2147483647 w 4982"/>
              <a:gd name="T37" fmla="*/ 2147483647 h 4763"/>
              <a:gd name="T38" fmla="*/ 2147483647 w 4982"/>
              <a:gd name="T39" fmla="*/ 2147483647 h 4763"/>
              <a:gd name="T40" fmla="*/ 2147483647 w 4982"/>
              <a:gd name="T41" fmla="*/ 2147483647 h 4763"/>
              <a:gd name="T42" fmla="*/ 2147483647 w 4982"/>
              <a:gd name="T43" fmla="*/ 0 h 4763"/>
              <a:gd name="T44" fmla="*/ 2147483647 w 4982"/>
              <a:gd name="T45" fmla="*/ 2147483647 h 4763"/>
              <a:gd name="T46" fmla="*/ 2147483647 w 4982"/>
              <a:gd name="T47" fmla="*/ 2147483647 h 4763"/>
              <a:gd name="T48" fmla="*/ 2147483647 w 4982"/>
              <a:gd name="T49" fmla="*/ 2147483647 h 4763"/>
              <a:gd name="T50" fmla="*/ 2147483647 w 4982"/>
              <a:gd name="T51" fmla="*/ 2147483647 h 4763"/>
              <a:gd name="T52" fmla="*/ 2147483647 w 4982"/>
              <a:gd name="T53" fmla="*/ 2147483647 h 4763"/>
              <a:gd name="T54" fmla="*/ 2147483647 w 4982"/>
              <a:gd name="T55" fmla="*/ 2147483647 h 4763"/>
              <a:gd name="T56" fmla="*/ 2147483647 w 4982"/>
              <a:gd name="T57" fmla="*/ 2147483647 h 4763"/>
              <a:gd name="T58" fmla="*/ 2147483647 w 4982"/>
              <a:gd name="T59" fmla="*/ 2147483647 h 4763"/>
              <a:gd name="T60" fmla="*/ 2147483647 w 4982"/>
              <a:gd name="T61" fmla="*/ 2147483647 h 4763"/>
              <a:gd name="T62" fmla="*/ 2147483647 w 4982"/>
              <a:gd name="T63" fmla="*/ 2147483647 h 47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82"/>
              <a:gd name="T97" fmla="*/ 0 h 4763"/>
              <a:gd name="T98" fmla="*/ 4982 w 4982"/>
              <a:gd name="T99" fmla="*/ 4763 h 47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82" h="4763">
                <a:moveTo>
                  <a:pt x="2075" y="1092"/>
                </a:moveTo>
                <a:lnTo>
                  <a:pt x="2075" y="616"/>
                </a:lnTo>
                <a:lnTo>
                  <a:pt x="2701" y="616"/>
                </a:lnTo>
                <a:lnTo>
                  <a:pt x="2701" y="1097"/>
                </a:lnTo>
                <a:lnTo>
                  <a:pt x="2695" y="1097"/>
                </a:lnTo>
                <a:lnTo>
                  <a:pt x="2695" y="1092"/>
                </a:lnTo>
                <a:lnTo>
                  <a:pt x="2603" y="1092"/>
                </a:lnTo>
                <a:lnTo>
                  <a:pt x="2603" y="713"/>
                </a:lnTo>
                <a:lnTo>
                  <a:pt x="2173" y="713"/>
                </a:lnTo>
                <a:lnTo>
                  <a:pt x="2173" y="1092"/>
                </a:lnTo>
                <a:lnTo>
                  <a:pt x="2075" y="1092"/>
                </a:lnTo>
                <a:close/>
                <a:moveTo>
                  <a:pt x="2075" y="1452"/>
                </a:moveTo>
                <a:lnTo>
                  <a:pt x="490" y="1452"/>
                </a:lnTo>
                <a:lnTo>
                  <a:pt x="269" y="1684"/>
                </a:lnTo>
                <a:lnTo>
                  <a:pt x="490" y="1915"/>
                </a:lnTo>
                <a:lnTo>
                  <a:pt x="2075" y="1915"/>
                </a:lnTo>
                <a:lnTo>
                  <a:pt x="2075" y="1452"/>
                </a:lnTo>
                <a:close/>
                <a:moveTo>
                  <a:pt x="2701" y="1873"/>
                </a:moveTo>
                <a:lnTo>
                  <a:pt x="4361" y="979"/>
                </a:lnTo>
                <a:lnTo>
                  <a:pt x="4700" y="318"/>
                </a:lnTo>
                <a:lnTo>
                  <a:pt x="4333" y="215"/>
                </a:lnTo>
                <a:lnTo>
                  <a:pt x="2701" y="1409"/>
                </a:lnTo>
                <a:lnTo>
                  <a:pt x="2701" y="1873"/>
                </a:lnTo>
                <a:close/>
                <a:moveTo>
                  <a:pt x="2075" y="2393"/>
                </a:moveTo>
                <a:lnTo>
                  <a:pt x="1200" y="2864"/>
                </a:lnTo>
                <a:lnTo>
                  <a:pt x="921" y="2688"/>
                </a:lnTo>
                <a:lnTo>
                  <a:pt x="1129" y="2352"/>
                </a:lnTo>
                <a:lnTo>
                  <a:pt x="1330" y="2208"/>
                </a:lnTo>
                <a:lnTo>
                  <a:pt x="1497" y="2208"/>
                </a:lnTo>
                <a:lnTo>
                  <a:pt x="1202" y="2419"/>
                </a:lnTo>
                <a:lnTo>
                  <a:pt x="1055" y="2658"/>
                </a:lnTo>
                <a:lnTo>
                  <a:pt x="1203" y="2750"/>
                </a:lnTo>
                <a:lnTo>
                  <a:pt x="2075" y="2282"/>
                </a:lnTo>
                <a:lnTo>
                  <a:pt x="2075" y="2110"/>
                </a:lnTo>
                <a:lnTo>
                  <a:pt x="406" y="2110"/>
                </a:lnTo>
                <a:lnTo>
                  <a:pt x="0" y="1684"/>
                </a:lnTo>
                <a:lnTo>
                  <a:pt x="406" y="1257"/>
                </a:lnTo>
                <a:lnTo>
                  <a:pt x="2075" y="1257"/>
                </a:lnTo>
                <a:lnTo>
                  <a:pt x="2075" y="1224"/>
                </a:lnTo>
                <a:lnTo>
                  <a:pt x="2075" y="1190"/>
                </a:lnTo>
                <a:lnTo>
                  <a:pt x="2075" y="1181"/>
                </a:lnTo>
                <a:lnTo>
                  <a:pt x="2701" y="1181"/>
                </a:lnTo>
                <a:lnTo>
                  <a:pt x="2701" y="1183"/>
                </a:lnTo>
                <a:lnTo>
                  <a:pt x="4294" y="0"/>
                </a:lnTo>
                <a:lnTo>
                  <a:pt x="4982" y="195"/>
                </a:lnTo>
                <a:lnTo>
                  <a:pt x="4506" y="1122"/>
                </a:lnTo>
                <a:lnTo>
                  <a:pt x="2701" y="2087"/>
                </a:lnTo>
                <a:lnTo>
                  <a:pt x="2701" y="4763"/>
                </a:lnTo>
                <a:lnTo>
                  <a:pt x="2603" y="4763"/>
                </a:lnTo>
                <a:lnTo>
                  <a:pt x="2603" y="1658"/>
                </a:lnTo>
                <a:lnTo>
                  <a:pt x="2173" y="2059"/>
                </a:lnTo>
                <a:lnTo>
                  <a:pt x="2173" y="4763"/>
                </a:lnTo>
                <a:lnTo>
                  <a:pt x="2075" y="4763"/>
                </a:lnTo>
                <a:lnTo>
                  <a:pt x="2075" y="2393"/>
                </a:lnTo>
                <a:close/>
                <a:moveTo>
                  <a:pt x="4424" y="1267"/>
                </a:moveTo>
                <a:lnTo>
                  <a:pt x="4526" y="1267"/>
                </a:lnTo>
                <a:lnTo>
                  <a:pt x="4886" y="1645"/>
                </a:lnTo>
                <a:lnTo>
                  <a:pt x="4526" y="2022"/>
                </a:lnTo>
                <a:lnTo>
                  <a:pt x="3021" y="2022"/>
                </a:lnTo>
                <a:lnTo>
                  <a:pt x="3202" y="1925"/>
                </a:lnTo>
                <a:lnTo>
                  <a:pt x="4485" y="1925"/>
                </a:lnTo>
                <a:lnTo>
                  <a:pt x="4752" y="1645"/>
                </a:lnTo>
                <a:lnTo>
                  <a:pt x="4485" y="1364"/>
                </a:lnTo>
                <a:lnTo>
                  <a:pt x="4243" y="1364"/>
                </a:lnTo>
                <a:lnTo>
                  <a:pt x="4424" y="1267"/>
                </a:lnTo>
                <a:close/>
              </a:path>
            </a:pathLst>
          </a:custGeom>
          <a:solidFill>
            <a:srgbClr val="000000"/>
          </a:solidFill>
          <a:ln w="9525">
            <a:noFill/>
            <a:round/>
            <a:headEnd/>
            <a:tailEnd/>
          </a:ln>
        </p:spPr>
        <p:txBody>
          <a:bodyPr/>
          <a:lstStyle/>
          <a:p>
            <a:endParaRPr lang="de-DE"/>
          </a:p>
        </p:txBody>
      </p:sp>
      <p:sp>
        <p:nvSpPr>
          <p:cNvPr id="26" name="Freeform 34">
            <a:extLst>
              <a:ext uri="{FF2B5EF4-FFF2-40B4-BE49-F238E27FC236}">
                <a16:creationId xmlns:a16="http://schemas.microsoft.com/office/drawing/2014/main" id="{A0BADCEF-C00A-4D97-A699-FA9F13A00A80}"/>
              </a:ext>
            </a:extLst>
          </p:cNvPr>
          <p:cNvSpPr>
            <a:spLocks noChangeAspect="1" noEditPoints="1"/>
          </p:cNvSpPr>
          <p:nvPr/>
        </p:nvSpPr>
        <p:spPr bwMode="auto">
          <a:xfrm>
            <a:off x="5577992" y="711493"/>
            <a:ext cx="544512" cy="755650"/>
          </a:xfrm>
          <a:custGeom>
            <a:avLst/>
            <a:gdLst>
              <a:gd name="T0" fmla="*/ 2147483647 w 3426"/>
              <a:gd name="T1" fmla="*/ 2147483647 h 4763"/>
              <a:gd name="T2" fmla="*/ 2147483647 w 3426"/>
              <a:gd name="T3" fmla="*/ 2147483647 h 4763"/>
              <a:gd name="T4" fmla="*/ 2147483647 w 3426"/>
              <a:gd name="T5" fmla="*/ 2147483647 h 4763"/>
              <a:gd name="T6" fmla="*/ 2147483647 w 3426"/>
              <a:gd name="T7" fmla="*/ 2147483647 h 4763"/>
              <a:gd name="T8" fmla="*/ 2147483647 w 3426"/>
              <a:gd name="T9" fmla="*/ 2147483647 h 4763"/>
              <a:gd name="T10" fmla="*/ 2147483647 w 3426"/>
              <a:gd name="T11" fmla="*/ 2147483647 h 4763"/>
              <a:gd name="T12" fmla="*/ 2147483647 w 3426"/>
              <a:gd name="T13" fmla="*/ 2147483647 h 4763"/>
              <a:gd name="T14" fmla="*/ 2147483647 w 3426"/>
              <a:gd name="T15" fmla="*/ 2147483647 h 4763"/>
              <a:gd name="T16" fmla="*/ 2147483647 w 3426"/>
              <a:gd name="T17" fmla="*/ 2147483647 h 4763"/>
              <a:gd name="T18" fmla="*/ 2147483647 w 3426"/>
              <a:gd name="T19" fmla="*/ 2147483647 h 4763"/>
              <a:gd name="T20" fmla="*/ 2147483647 w 3426"/>
              <a:gd name="T21" fmla="*/ 2147483647 h 4763"/>
              <a:gd name="T22" fmla="*/ 2147483647 w 3426"/>
              <a:gd name="T23" fmla="*/ 2147483647 h 4763"/>
              <a:gd name="T24" fmla="*/ 2147483647 w 3426"/>
              <a:gd name="T25" fmla="*/ 2147483647 h 4763"/>
              <a:gd name="T26" fmla="*/ 2147483647 w 3426"/>
              <a:gd name="T27" fmla="*/ 2147483647 h 4763"/>
              <a:gd name="T28" fmla="*/ 2147483647 w 3426"/>
              <a:gd name="T29" fmla="*/ 2147483647 h 4763"/>
              <a:gd name="T30" fmla="*/ 0 w 3426"/>
              <a:gd name="T31" fmla="*/ 2147483647 h 4763"/>
              <a:gd name="T32" fmla="*/ 0 w 3426"/>
              <a:gd name="T33" fmla="*/ 0 h 4763"/>
              <a:gd name="T34" fmla="*/ 2147483647 w 3426"/>
              <a:gd name="T35" fmla="*/ 0 h 4763"/>
              <a:gd name="T36" fmla="*/ 2147483647 w 3426"/>
              <a:gd name="T37" fmla="*/ 2147483647 h 4763"/>
              <a:gd name="T38" fmla="*/ 2147483647 w 3426"/>
              <a:gd name="T39" fmla="*/ 2147483647 h 4763"/>
              <a:gd name="T40" fmla="*/ 2147483647 w 3426"/>
              <a:gd name="T41" fmla="*/ 2147483647 h 4763"/>
              <a:gd name="T42" fmla="*/ 2147483647 w 3426"/>
              <a:gd name="T43" fmla="*/ 2147483647 h 4763"/>
              <a:gd name="T44" fmla="*/ 2147483647 w 3426"/>
              <a:gd name="T45" fmla="*/ 2147483647 h 4763"/>
              <a:gd name="T46" fmla="*/ 2147483647 w 3426"/>
              <a:gd name="T47" fmla="*/ 2147483647 h 4763"/>
              <a:gd name="T48" fmla="*/ 2147483647 w 3426"/>
              <a:gd name="T49" fmla="*/ 2147483647 h 4763"/>
              <a:gd name="T50" fmla="*/ 2147483647 w 3426"/>
              <a:gd name="T51" fmla="*/ 2147483647 h 4763"/>
              <a:gd name="T52" fmla="*/ 2147483647 w 3426"/>
              <a:gd name="T53" fmla="*/ 2147483647 h 4763"/>
              <a:gd name="T54" fmla="*/ 2147483647 w 3426"/>
              <a:gd name="T55" fmla="*/ 2147483647 h 4763"/>
              <a:gd name="T56" fmla="*/ 2147483647 w 3426"/>
              <a:gd name="T57" fmla="*/ 2147483647 h 4763"/>
              <a:gd name="T58" fmla="*/ 2147483647 w 3426"/>
              <a:gd name="T59" fmla="*/ 2147483647 h 4763"/>
              <a:gd name="T60" fmla="*/ 2147483647 w 3426"/>
              <a:gd name="T61" fmla="*/ 2147483647 h 4763"/>
              <a:gd name="T62" fmla="*/ 2147483647 w 3426"/>
              <a:gd name="T63" fmla="*/ 2147483647 h 4763"/>
              <a:gd name="T64" fmla="*/ 2147483647 w 3426"/>
              <a:gd name="T65" fmla="*/ 2147483647 h 4763"/>
              <a:gd name="T66" fmla="*/ 2147483647 w 3426"/>
              <a:gd name="T67" fmla="*/ 2147483647 h 4763"/>
              <a:gd name="T68" fmla="*/ 2147483647 w 3426"/>
              <a:gd name="T69" fmla="*/ 2147483647 h 4763"/>
              <a:gd name="T70" fmla="*/ 2147483647 w 3426"/>
              <a:gd name="T71" fmla="*/ 2147483647 h 4763"/>
              <a:gd name="T72" fmla="*/ 2147483647 w 3426"/>
              <a:gd name="T73" fmla="*/ 2147483647 h 4763"/>
              <a:gd name="T74" fmla="*/ 2147483647 w 3426"/>
              <a:gd name="T75" fmla="*/ 2147483647 h 47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26"/>
              <a:gd name="T115" fmla="*/ 0 h 4763"/>
              <a:gd name="T116" fmla="*/ 3426 w 3426"/>
              <a:gd name="T117" fmla="*/ 4763 h 47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26" h="4763">
                <a:moveTo>
                  <a:pt x="608" y="3039"/>
                </a:moveTo>
                <a:lnTo>
                  <a:pt x="2820" y="3039"/>
                </a:lnTo>
                <a:lnTo>
                  <a:pt x="2820" y="3135"/>
                </a:lnTo>
                <a:lnTo>
                  <a:pt x="608" y="3135"/>
                </a:lnTo>
                <a:lnTo>
                  <a:pt x="608" y="3039"/>
                </a:lnTo>
                <a:close/>
                <a:moveTo>
                  <a:pt x="3160" y="901"/>
                </a:moveTo>
                <a:lnTo>
                  <a:pt x="2532" y="272"/>
                </a:lnTo>
                <a:lnTo>
                  <a:pt x="2532" y="901"/>
                </a:lnTo>
                <a:lnTo>
                  <a:pt x="3160" y="901"/>
                </a:lnTo>
                <a:close/>
                <a:moveTo>
                  <a:pt x="193" y="193"/>
                </a:moveTo>
                <a:lnTo>
                  <a:pt x="193" y="4570"/>
                </a:lnTo>
                <a:lnTo>
                  <a:pt x="3232" y="4570"/>
                </a:lnTo>
                <a:lnTo>
                  <a:pt x="3233" y="1288"/>
                </a:lnTo>
                <a:lnTo>
                  <a:pt x="3426" y="1288"/>
                </a:lnTo>
                <a:lnTo>
                  <a:pt x="3425" y="4763"/>
                </a:lnTo>
                <a:lnTo>
                  <a:pt x="0" y="4763"/>
                </a:lnTo>
                <a:lnTo>
                  <a:pt x="0" y="0"/>
                </a:lnTo>
                <a:lnTo>
                  <a:pt x="2533" y="0"/>
                </a:lnTo>
                <a:lnTo>
                  <a:pt x="3426" y="894"/>
                </a:lnTo>
                <a:lnTo>
                  <a:pt x="3426" y="1095"/>
                </a:lnTo>
                <a:lnTo>
                  <a:pt x="2339" y="1095"/>
                </a:lnTo>
                <a:lnTo>
                  <a:pt x="2339" y="193"/>
                </a:lnTo>
                <a:lnTo>
                  <a:pt x="193" y="193"/>
                </a:lnTo>
                <a:close/>
                <a:moveTo>
                  <a:pt x="608" y="3656"/>
                </a:moveTo>
                <a:lnTo>
                  <a:pt x="2336" y="3656"/>
                </a:lnTo>
                <a:lnTo>
                  <a:pt x="2336" y="3753"/>
                </a:lnTo>
                <a:lnTo>
                  <a:pt x="608" y="3753"/>
                </a:lnTo>
                <a:lnTo>
                  <a:pt x="608" y="3656"/>
                </a:lnTo>
                <a:close/>
                <a:moveTo>
                  <a:pt x="608" y="1806"/>
                </a:moveTo>
                <a:lnTo>
                  <a:pt x="2820" y="1806"/>
                </a:lnTo>
                <a:lnTo>
                  <a:pt x="2820" y="1903"/>
                </a:lnTo>
                <a:lnTo>
                  <a:pt x="608" y="1903"/>
                </a:lnTo>
                <a:lnTo>
                  <a:pt x="608" y="1806"/>
                </a:lnTo>
                <a:close/>
                <a:moveTo>
                  <a:pt x="608" y="2423"/>
                </a:moveTo>
                <a:lnTo>
                  <a:pt x="2820" y="2423"/>
                </a:lnTo>
                <a:lnTo>
                  <a:pt x="2820" y="2519"/>
                </a:lnTo>
                <a:lnTo>
                  <a:pt x="608" y="2519"/>
                </a:lnTo>
                <a:lnTo>
                  <a:pt x="608" y="2423"/>
                </a:lnTo>
                <a:close/>
              </a:path>
            </a:pathLst>
          </a:custGeom>
          <a:solidFill>
            <a:schemeClr val="bg1">
              <a:lumMod val="65000"/>
            </a:schemeClr>
          </a:solidFill>
          <a:ln w="9525">
            <a:noFill/>
            <a:round/>
            <a:headEnd/>
            <a:tailEnd/>
          </a:ln>
        </p:spPr>
        <p:txBody>
          <a:bodyPr/>
          <a:lstStyle/>
          <a:p>
            <a:endParaRPr lang="de-DE"/>
          </a:p>
        </p:txBody>
      </p:sp>
    </p:spTree>
    <p:extLst>
      <p:ext uri="{BB962C8B-B14F-4D97-AF65-F5344CB8AC3E}">
        <p14:creationId xmlns:p14="http://schemas.microsoft.com/office/powerpoint/2010/main" val="3143522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FEFF4D-4928-49A4-B18D-E494872C87D6}"/>
              </a:ext>
            </a:extLst>
          </p:cNvPr>
          <p:cNvSpPr>
            <a:spLocks noGrp="1"/>
          </p:cNvSpPr>
          <p:nvPr>
            <p:ph type="sldNum" sz="quarter" idx="12"/>
          </p:nvPr>
        </p:nvSpPr>
        <p:spPr/>
        <p:txBody>
          <a:bodyPr>
            <a:normAutofit lnSpcReduction="10000"/>
          </a:bodyPr>
          <a:lstStyle/>
          <a:p>
            <a:fld id="{F59438E5-7C71-44F5-976B-13338773BEA9}" type="slidenum">
              <a:rPr lang="en-US" smtClean="0"/>
              <a:t>18</a:t>
            </a:fld>
            <a:endParaRPr lang="en-US"/>
          </a:p>
        </p:txBody>
      </p:sp>
      <p:sp>
        <p:nvSpPr>
          <p:cNvPr id="6" name="Title 1">
            <a:extLst>
              <a:ext uri="{FF2B5EF4-FFF2-40B4-BE49-F238E27FC236}">
                <a16:creationId xmlns:a16="http://schemas.microsoft.com/office/drawing/2014/main" id="{C8FAA6F8-D226-469F-9C05-CA907297ED66}"/>
              </a:ext>
            </a:extLst>
          </p:cNvPr>
          <p:cNvSpPr>
            <a:spLocks noGrp="1"/>
          </p:cNvSpPr>
          <p:nvPr>
            <p:ph type="title"/>
          </p:nvPr>
        </p:nvSpPr>
        <p:spPr>
          <a:xfrm>
            <a:off x="1261872" y="365760"/>
            <a:ext cx="9692640" cy="752921"/>
          </a:xfrm>
        </p:spPr>
        <p:txBody>
          <a:bodyPr anchor="t"/>
          <a:lstStyle/>
          <a:p>
            <a:r>
              <a:rPr lang="en-US" dirty="0"/>
              <a:t>Future steps of the project</a:t>
            </a:r>
          </a:p>
        </p:txBody>
      </p:sp>
      <p:grpSp>
        <p:nvGrpSpPr>
          <p:cNvPr id="31" name="Group 30">
            <a:extLst>
              <a:ext uri="{FF2B5EF4-FFF2-40B4-BE49-F238E27FC236}">
                <a16:creationId xmlns:a16="http://schemas.microsoft.com/office/drawing/2014/main" id="{E7D2B679-AE5D-4691-928E-2E725DDE8038}"/>
              </a:ext>
            </a:extLst>
          </p:cNvPr>
          <p:cNvGrpSpPr/>
          <p:nvPr/>
        </p:nvGrpSpPr>
        <p:grpSpPr>
          <a:xfrm>
            <a:off x="2861758" y="1386840"/>
            <a:ext cx="1623218" cy="1409008"/>
            <a:chOff x="0" y="1735"/>
            <a:chExt cx="1623218" cy="1409008"/>
          </a:xfrm>
        </p:grpSpPr>
        <p:sp>
          <p:nvSpPr>
            <p:cNvPr id="32" name="Callout: Up Arrow 31">
              <a:extLst>
                <a:ext uri="{FF2B5EF4-FFF2-40B4-BE49-F238E27FC236}">
                  <a16:creationId xmlns:a16="http://schemas.microsoft.com/office/drawing/2014/main" id="{C8EE1C04-89B9-403C-BC1F-E4A8087C0567}"/>
                </a:ext>
              </a:extLst>
            </p:cNvPr>
            <p:cNvSpPr/>
            <p:nvPr/>
          </p:nvSpPr>
          <p:spPr>
            <a:xfrm rot="10800000">
              <a:off x="0" y="1735"/>
              <a:ext cx="1623218" cy="1409008"/>
            </a:xfrm>
            <a:prstGeom prst="upArrowCallout">
              <a:avLst>
                <a:gd name="adj1" fmla="val 5000"/>
                <a:gd name="adj2" fmla="val 10000"/>
                <a:gd name="adj3" fmla="val 15000"/>
                <a:gd name="adj4" fmla="val 64977"/>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3" name="Callout: Up Arrow 4">
              <a:extLst>
                <a:ext uri="{FF2B5EF4-FFF2-40B4-BE49-F238E27FC236}">
                  <a16:creationId xmlns:a16="http://schemas.microsoft.com/office/drawing/2014/main" id="{014ED458-E51F-4A4D-8280-F051C8018C8B}"/>
                </a:ext>
              </a:extLst>
            </p:cNvPr>
            <p:cNvSpPr txBox="1"/>
            <p:nvPr/>
          </p:nvSpPr>
          <p:spPr>
            <a:xfrm>
              <a:off x="0" y="1735"/>
              <a:ext cx="1623218" cy="9158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5443" tIns="213360" rIns="115443"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Step I</a:t>
              </a:r>
            </a:p>
          </p:txBody>
        </p:sp>
      </p:grpSp>
      <p:grpSp>
        <p:nvGrpSpPr>
          <p:cNvPr id="34" name="Group 33">
            <a:extLst>
              <a:ext uri="{FF2B5EF4-FFF2-40B4-BE49-F238E27FC236}">
                <a16:creationId xmlns:a16="http://schemas.microsoft.com/office/drawing/2014/main" id="{092EC691-C16C-4EB5-B682-A96F9A3AB506}"/>
              </a:ext>
            </a:extLst>
          </p:cNvPr>
          <p:cNvGrpSpPr/>
          <p:nvPr/>
        </p:nvGrpSpPr>
        <p:grpSpPr>
          <a:xfrm>
            <a:off x="4484976" y="1386840"/>
            <a:ext cx="4869656" cy="915855"/>
            <a:chOff x="1623218" y="1735"/>
            <a:chExt cx="4869656" cy="915855"/>
          </a:xfrm>
        </p:grpSpPr>
        <p:sp>
          <p:nvSpPr>
            <p:cNvPr id="35" name="Rectangle 34">
              <a:extLst>
                <a:ext uri="{FF2B5EF4-FFF2-40B4-BE49-F238E27FC236}">
                  <a16:creationId xmlns:a16="http://schemas.microsoft.com/office/drawing/2014/main" id="{6617C943-D035-4F3C-895D-4F9403EBB7B1}"/>
                </a:ext>
              </a:extLst>
            </p:cNvPr>
            <p:cNvSpPr/>
            <p:nvPr/>
          </p:nvSpPr>
          <p:spPr>
            <a:xfrm>
              <a:off x="1623218" y="1735"/>
              <a:ext cx="4869656" cy="915855"/>
            </a:xfrm>
            <a:prstGeom prst="rect">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36" name="TextBox 35">
              <a:extLst>
                <a:ext uri="{FF2B5EF4-FFF2-40B4-BE49-F238E27FC236}">
                  <a16:creationId xmlns:a16="http://schemas.microsoft.com/office/drawing/2014/main" id="{0A584124-A398-4864-A74A-4C213845A934}"/>
                </a:ext>
              </a:extLst>
            </p:cNvPr>
            <p:cNvSpPr txBox="1"/>
            <p:nvPr/>
          </p:nvSpPr>
          <p:spPr>
            <a:xfrm>
              <a:off x="1623218" y="1735"/>
              <a:ext cx="4869656" cy="9158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8780" tIns="254000" rIns="98780" bIns="254000" numCol="1" spcCol="1270" anchor="ctr" anchorCtr="0">
              <a:noAutofit/>
            </a:bodyPr>
            <a:lstStyle/>
            <a:p>
              <a:pPr marL="0" lvl="0" indent="0" algn="l" defTabSz="889000">
                <a:lnSpc>
                  <a:spcPct val="90000"/>
                </a:lnSpc>
                <a:spcBef>
                  <a:spcPct val="0"/>
                </a:spcBef>
                <a:spcAft>
                  <a:spcPct val="35000"/>
                </a:spcAft>
                <a:buNone/>
              </a:pPr>
              <a:r>
                <a:rPr lang="en-US" sz="2000" b="1" kern="1200" dirty="0"/>
                <a:t>Define and identify a representative sample of </a:t>
              </a:r>
              <a:r>
                <a:rPr lang="en-US" sz="2000" b="1" dirty="0"/>
                <a:t>non-ZNE and ZNE homeowners in </a:t>
              </a:r>
              <a:r>
                <a:rPr lang="en-US" sz="2000" b="1" kern="1200" dirty="0"/>
                <a:t>Davis</a:t>
              </a:r>
            </a:p>
          </p:txBody>
        </p:sp>
      </p:grpSp>
      <p:grpSp>
        <p:nvGrpSpPr>
          <p:cNvPr id="37" name="Group 36">
            <a:extLst>
              <a:ext uri="{FF2B5EF4-FFF2-40B4-BE49-F238E27FC236}">
                <a16:creationId xmlns:a16="http://schemas.microsoft.com/office/drawing/2014/main" id="{EAA1BAF0-71C3-468D-884E-8DEBA8E43046}"/>
              </a:ext>
            </a:extLst>
          </p:cNvPr>
          <p:cNvGrpSpPr/>
          <p:nvPr/>
        </p:nvGrpSpPr>
        <p:grpSpPr>
          <a:xfrm>
            <a:off x="2861757" y="2795849"/>
            <a:ext cx="1623218" cy="1409008"/>
            <a:chOff x="0" y="1397001"/>
            <a:chExt cx="1623218" cy="1409008"/>
          </a:xfrm>
        </p:grpSpPr>
        <p:sp>
          <p:nvSpPr>
            <p:cNvPr id="38" name="Callout: Up Arrow 37">
              <a:extLst>
                <a:ext uri="{FF2B5EF4-FFF2-40B4-BE49-F238E27FC236}">
                  <a16:creationId xmlns:a16="http://schemas.microsoft.com/office/drawing/2014/main" id="{355ADBCD-564B-4EE7-8FBE-24AD82CC7F47}"/>
                </a:ext>
              </a:extLst>
            </p:cNvPr>
            <p:cNvSpPr/>
            <p:nvPr/>
          </p:nvSpPr>
          <p:spPr>
            <a:xfrm rot="10800000">
              <a:off x="0" y="1397001"/>
              <a:ext cx="1623218" cy="1409008"/>
            </a:xfrm>
            <a:prstGeom prst="upArrowCallout">
              <a:avLst>
                <a:gd name="adj1" fmla="val 5000"/>
                <a:gd name="adj2" fmla="val 10000"/>
                <a:gd name="adj3" fmla="val 15000"/>
                <a:gd name="adj4" fmla="val 64977"/>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9" name="Callout: Up Arrow 4">
              <a:extLst>
                <a:ext uri="{FF2B5EF4-FFF2-40B4-BE49-F238E27FC236}">
                  <a16:creationId xmlns:a16="http://schemas.microsoft.com/office/drawing/2014/main" id="{EB142670-39C3-453C-AE97-8419E401BBD2}"/>
                </a:ext>
              </a:extLst>
            </p:cNvPr>
            <p:cNvSpPr txBox="1"/>
            <p:nvPr/>
          </p:nvSpPr>
          <p:spPr>
            <a:xfrm>
              <a:off x="0" y="1397001"/>
              <a:ext cx="1623218" cy="9158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5443" tIns="213360" rIns="115443" bIns="213360" numCol="1" spcCol="1270" anchor="ctr" anchorCtr="0">
              <a:noAutofit/>
            </a:bodyPr>
            <a:lstStyle/>
            <a:p>
              <a:pPr marL="0" lvl="0" indent="0" algn="ctr" defTabSz="1333500">
                <a:lnSpc>
                  <a:spcPct val="90000"/>
                </a:lnSpc>
                <a:spcBef>
                  <a:spcPct val="0"/>
                </a:spcBef>
                <a:spcAft>
                  <a:spcPct val="35000"/>
                </a:spcAft>
                <a:buNone/>
              </a:pPr>
              <a:r>
                <a:rPr lang="en-US" sz="3000" kern="1200"/>
                <a:t>Step II</a:t>
              </a:r>
            </a:p>
          </p:txBody>
        </p:sp>
      </p:grpSp>
      <p:grpSp>
        <p:nvGrpSpPr>
          <p:cNvPr id="40" name="Group 39">
            <a:extLst>
              <a:ext uri="{FF2B5EF4-FFF2-40B4-BE49-F238E27FC236}">
                <a16:creationId xmlns:a16="http://schemas.microsoft.com/office/drawing/2014/main" id="{6BA2556A-E5BF-408F-B5E1-94BCF5BAD8EE}"/>
              </a:ext>
            </a:extLst>
          </p:cNvPr>
          <p:cNvGrpSpPr/>
          <p:nvPr/>
        </p:nvGrpSpPr>
        <p:grpSpPr>
          <a:xfrm>
            <a:off x="4484975" y="2795849"/>
            <a:ext cx="4869656" cy="915855"/>
            <a:chOff x="1623218" y="1397001"/>
            <a:chExt cx="4869656" cy="915855"/>
          </a:xfrm>
        </p:grpSpPr>
        <p:sp>
          <p:nvSpPr>
            <p:cNvPr id="41" name="Rectangle 40">
              <a:extLst>
                <a:ext uri="{FF2B5EF4-FFF2-40B4-BE49-F238E27FC236}">
                  <a16:creationId xmlns:a16="http://schemas.microsoft.com/office/drawing/2014/main" id="{92F9813E-F92B-4202-9118-FF218E7041C2}"/>
                </a:ext>
              </a:extLst>
            </p:cNvPr>
            <p:cNvSpPr/>
            <p:nvPr/>
          </p:nvSpPr>
          <p:spPr>
            <a:xfrm>
              <a:off x="1623218" y="1397001"/>
              <a:ext cx="4869656" cy="915855"/>
            </a:xfrm>
            <a:prstGeom prst="rect">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42" name="TextBox 41">
              <a:extLst>
                <a:ext uri="{FF2B5EF4-FFF2-40B4-BE49-F238E27FC236}">
                  <a16:creationId xmlns:a16="http://schemas.microsoft.com/office/drawing/2014/main" id="{9AD43CB8-FC28-4A41-B382-C41338EE2F7E}"/>
                </a:ext>
              </a:extLst>
            </p:cNvPr>
            <p:cNvSpPr txBox="1"/>
            <p:nvPr/>
          </p:nvSpPr>
          <p:spPr>
            <a:xfrm>
              <a:off x="1623218" y="1397001"/>
              <a:ext cx="4869656" cy="9158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8780" tIns="254000" rIns="98780" bIns="254000" numCol="1" spcCol="1270" anchor="ctr" anchorCtr="0">
              <a:noAutofit/>
            </a:bodyPr>
            <a:lstStyle/>
            <a:p>
              <a:pPr lvl="0" defTabSz="889000">
                <a:lnSpc>
                  <a:spcPct val="90000"/>
                </a:lnSpc>
                <a:spcBef>
                  <a:spcPct val="0"/>
                </a:spcBef>
                <a:spcAft>
                  <a:spcPct val="35000"/>
                </a:spcAft>
              </a:pPr>
              <a:r>
                <a:rPr lang="en-US" sz="2000" b="1" dirty="0"/>
                <a:t>Conduct the interviews</a:t>
              </a:r>
            </a:p>
          </p:txBody>
        </p:sp>
      </p:grpSp>
      <p:grpSp>
        <p:nvGrpSpPr>
          <p:cNvPr id="43" name="Group 42">
            <a:extLst>
              <a:ext uri="{FF2B5EF4-FFF2-40B4-BE49-F238E27FC236}">
                <a16:creationId xmlns:a16="http://schemas.microsoft.com/office/drawing/2014/main" id="{FDF682D8-2017-4A20-9AFA-A44A0737E48E}"/>
              </a:ext>
            </a:extLst>
          </p:cNvPr>
          <p:cNvGrpSpPr/>
          <p:nvPr/>
        </p:nvGrpSpPr>
        <p:grpSpPr>
          <a:xfrm>
            <a:off x="2861755" y="4204858"/>
            <a:ext cx="1623218" cy="1409008"/>
            <a:chOff x="0" y="2792268"/>
            <a:chExt cx="1623218" cy="1409008"/>
          </a:xfrm>
        </p:grpSpPr>
        <p:sp>
          <p:nvSpPr>
            <p:cNvPr id="44" name="Callout: Up Arrow 43">
              <a:extLst>
                <a:ext uri="{FF2B5EF4-FFF2-40B4-BE49-F238E27FC236}">
                  <a16:creationId xmlns:a16="http://schemas.microsoft.com/office/drawing/2014/main" id="{0BF7A8DE-BF87-44E8-97DA-93540CDEF12C}"/>
                </a:ext>
              </a:extLst>
            </p:cNvPr>
            <p:cNvSpPr/>
            <p:nvPr/>
          </p:nvSpPr>
          <p:spPr>
            <a:xfrm rot="10800000">
              <a:off x="0" y="2792268"/>
              <a:ext cx="1623218" cy="1409008"/>
            </a:xfrm>
            <a:prstGeom prst="upArrowCallout">
              <a:avLst>
                <a:gd name="adj1" fmla="val 5000"/>
                <a:gd name="adj2" fmla="val 10000"/>
                <a:gd name="adj3" fmla="val 15000"/>
                <a:gd name="adj4" fmla="val 64977"/>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5" name="Callout: Up Arrow 4">
              <a:extLst>
                <a:ext uri="{FF2B5EF4-FFF2-40B4-BE49-F238E27FC236}">
                  <a16:creationId xmlns:a16="http://schemas.microsoft.com/office/drawing/2014/main" id="{85A1BD37-418D-48CD-AFBA-E08FDEDF69B1}"/>
                </a:ext>
              </a:extLst>
            </p:cNvPr>
            <p:cNvSpPr txBox="1"/>
            <p:nvPr/>
          </p:nvSpPr>
          <p:spPr>
            <a:xfrm>
              <a:off x="0" y="2792268"/>
              <a:ext cx="1623218" cy="9158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5443" tIns="213360" rIns="115443"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Step III</a:t>
              </a:r>
            </a:p>
          </p:txBody>
        </p:sp>
      </p:grpSp>
      <p:grpSp>
        <p:nvGrpSpPr>
          <p:cNvPr id="46" name="Group 45">
            <a:extLst>
              <a:ext uri="{FF2B5EF4-FFF2-40B4-BE49-F238E27FC236}">
                <a16:creationId xmlns:a16="http://schemas.microsoft.com/office/drawing/2014/main" id="{C8B63CEA-84DA-463E-9CDD-F3EB3963D5E3}"/>
              </a:ext>
            </a:extLst>
          </p:cNvPr>
          <p:cNvGrpSpPr/>
          <p:nvPr/>
        </p:nvGrpSpPr>
        <p:grpSpPr>
          <a:xfrm>
            <a:off x="4484973" y="4204858"/>
            <a:ext cx="4869656" cy="915855"/>
            <a:chOff x="1623218" y="2792268"/>
            <a:chExt cx="4869656" cy="915855"/>
          </a:xfrm>
        </p:grpSpPr>
        <p:sp>
          <p:nvSpPr>
            <p:cNvPr id="47" name="Rectangle 46">
              <a:extLst>
                <a:ext uri="{FF2B5EF4-FFF2-40B4-BE49-F238E27FC236}">
                  <a16:creationId xmlns:a16="http://schemas.microsoft.com/office/drawing/2014/main" id="{88248EB1-32DB-4E22-9B59-25E7001221CF}"/>
                </a:ext>
              </a:extLst>
            </p:cNvPr>
            <p:cNvSpPr/>
            <p:nvPr/>
          </p:nvSpPr>
          <p:spPr>
            <a:xfrm>
              <a:off x="1623218" y="2792268"/>
              <a:ext cx="4869656" cy="915855"/>
            </a:xfrm>
            <a:prstGeom prst="rect">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48" name="TextBox 47">
              <a:extLst>
                <a:ext uri="{FF2B5EF4-FFF2-40B4-BE49-F238E27FC236}">
                  <a16:creationId xmlns:a16="http://schemas.microsoft.com/office/drawing/2014/main" id="{DFF17A8E-E66B-4965-B006-E73D093F1FD5}"/>
                </a:ext>
              </a:extLst>
            </p:cNvPr>
            <p:cNvSpPr txBox="1"/>
            <p:nvPr/>
          </p:nvSpPr>
          <p:spPr>
            <a:xfrm>
              <a:off x="1623218" y="2792268"/>
              <a:ext cx="4869656" cy="9158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8780" tIns="254000" rIns="98780" bIns="254000" numCol="1" spcCol="1270" anchor="ctr" anchorCtr="0">
              <a:noAutofit/>
            </a:bodyPr>
            <a:lstStyle/>
            <a:p>
              <a:pPr marL="0" lvl="0" indent="0" algn="l" defTabSz="889000" rtl="0">
                <a:lnSpc>
                  <a:spcPct val="90000"/>
                </a:lnSpc>
                <a:spcBef>
                  <a:spcPct val="0"/>
                </a:spcBef>
                <a:spcAft>
                  <a:spcPct val="35000"/>
                </a:spcAft>
                <a:buNone/>
              </a:pPr>
              <a:r>
                <a:rPr lang="en-US" sz="2000" b="1" kern="1200" dirty="0">
                  <a:latin typeface="+mn-lt"/>
                </a:rPr>
                <a:t>Use the previous step as feedback to improve the road maps</a:t>
              </a:r>
            </a:p>
          </p:txBody>
        </p:sp>
      </p:grpSp>
      <p:grpSp>
        <p:nvGrpSpPr>
          <p:cNvPr id="49" name="Group 48">
            <a:extLst>
              <a:ext uri="{FF2B5EF4-FFF2-40B4-BE49-F238E27FC236}">
                <a16:creationId xmlns:a16="http://schemas.microsoft.com/office/drawing/2014/main" id="{D482B5B5-E823-4C88-9E06-F51427F0862A}"/>
              </a:ext>
            </a:extLst>
          </p:cNvPr>
          <p:cNvGrpSpPr/>
          <p:nvPr/>
        </p:nvGrpSpPr>
        <p:grpSpPr>
          <a:xfrm>
            <a:off x="2861754" y="5613866"/>
            <a:ext cx="1623218" cy="916130"/>
            <a:chOff x="0" y="4187534"/>
            <a:chExt cx="1623218" cy="916130"/>
          </a:xfrm>
        </p:grpSpPr>
        <p:sp>
          <p:nvSpPr>
            <p:cNvPr id="50" name="Rectangle 49">
              <a:extLst>
                <a:ext uri="{FF2B5EF4-FFF2-40B4-BE49-F238E27FC236}">
                  <a16:creationId xmlns:a16="http://schemas.microsoft.com/office/drawing/2014/main" id="{9AEA8919-A7BE-4084-9845-DBBB4B1D4B56}"/>
                </a:ext>
              </a:extLst>
            </p:cNvPr>
            <p:cNvSpPr/>
            <p:nvPr/>
          </p:nvSpPr>
          <p:spPr>
            <a:xfrm>
              <a:off x="0" y="4187534"/>
              <a:ext cx="1623218" cy="916130"/>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1" name="TextBox 50">
              <a:extLst>
                <a:ext uri="{FF2B5EF4-FFF2-40B4-BE49-F238E27FC236}">
                  <a16:creationId xmlns:a16="http://schemas.microsoft.com/office/drawing/2014/main" id="{F5AEBC97-79A6-42A9-BC00-9B8F6A52E6FC}"/>
                </a:ext>
              </a:extLst>
            </p:cNvPr>
            <p:cNvSpPr txBox="1"/>
            <p:nvPr/>
          </p:nvSpPr>
          <p:spPr>
            <a:xfrm>
              <a:off x="0" y="4187534"/>
              <a:ext cx="1623218" cy="9161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5443" tIns="213360" rIns="115443" bIns="213360" numCol="1" spcCol="1270" anchor="ctr" anchorCtr="0">
              <a:noAutofit/>
            </a:bodyPr>
            <a:lstStyle/>
            <a:p>
              <a:pPr marL="0" lvl="0" indent="0" algn="ctr" defTabSz="1333500">
                <a:lnSpc>
                  <a:spcPct val="90000"/>
                </a:lnSpc>
                <a:spcBef>
                  <a:spcPct val="0"/>
                </a:spcBef>
                <a:spcAft>
                  <a:spcPct val="35000"/>
                </a:spcAft>
                <a:buNone/>
              </a:pPr>
              <a:r>
                <a:rPr lang="en-US" sz="3000" kern="1200"/>
                <a:t>Step IV</a:t>
              </a:r>
            </a:p>
          </p:txBody>
        </p:sp>
      </p:grpSp>
      <p:grpSp>
        <p:nvGrpSpPr>
          <p:cNvPr id="52" name="Group 51">
            <a:extLst>
              <a:ext uri="{FF2B5EF4-FFF2-40B4-BE49-F238E27FC236}">
                <a16:creationId xmlns:a16="http://schemas.microsoft.com/office/drawing/2014/main" id="{B046E1AB-1011-4CEE-A9F4-FF36319EF499}"/>
              </a:ext>
            </a:extLst>
          </p:cNvPr>
          <p:cNvGrpSpPr/>
          <p:nvPr/>
        </p:nvGrpSpPr>
        <p:grpSpPr>
          <a:xfrm>
            <a:off x="4484972" y="5613866"/>
            <a:ext cx="4869656" cy="916130"/>
            <a:chOff x="1623218" y="4187534"/>
            <a:chExt cx="4869656" cy="916130"/>
          </a:xfrm>
        </p:grpSpPr>
        <p:sp>
          <p:nvSpPr>
            <p:cNvPr id="53" name="Rectangle 52">
              <a:extLst>
                <a:ext uri="{FF2B5EF4-FFF2-40B4-BE49-F238E27FC236}">
                  <a16:creationId xmlns:a16="http://schemas.microsoft.com/office/drawing/2014/main" id="{6E6B0135-CAE7-4A01-AC5B-500A4A5BBD39}"/>
                </a:ext>
              </a:extLst>
            </p:cNvPr>
            <p:cNvSpPr/>
            <p:nvPr/>
          </p:nvSpPr>
          <p:spPr>
            <a:xfrm>
              <a:off x="1623218" y="4187534"/>
              <a:ext cx="4869656" cy="916130"/>
            </a:xfrm>
            <a:prstGeom prst="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54" name="TextBox 53">
              <a:extLst>
                <a:ext uri="{FF2B5EF4-FFF2-40B4-BE49-F238E27FC236}">
                  <a16:creationId xmlns:a16="http://schemas.microsoft.com/office/drawing/2014/main" id="{715674EA-57B2-4216-9C3E-E09F10FD70D3}"/>
                </a:ext>
              </a:extLst>
            </p:cNvPr>
            <p:cNvSpPr txBox="1"/>
            <p:nvPr/>
          </p:nvSpPr>
          <p:spPr>
            <a:xfrm>
              <a:off x="1623218" y="4187534"/>
              <a:ext cx="4869656" cy="9161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8780" tIns="254000" rIns="98780" bIns="254000" numCol="1" spcCol="1270" anchor="ctr" anchorCtr="0">
              <a:noAutofit/>
            </a:bodyPr>
            <a:lstStyle/>
            <a:p>
              <a:pPr marL="0" lvl="0" indent="0" algn="l" defTabSz="889000" rtl="0">
                <a:lnSpc>
                  <a:spcPct val="90000"/>
                </a:lnSpc>
                <a:spcBef>
                  <a:spcPct val="0"/>
                </a:spcBef>
                <a:spcAft>
                  <a:spcPct val="35000"/>
                </a:spcAft>
                <a:buNone/>
              </a:pPr>
              <a:r>
                <a:rPr lang="en-US" sz="2000" b="1" kern="1200" dirty="0">
                  <a:latin typeface="+mn-lt"/>
                </a:rPr>
                <a:t>Develop the roadmap into an online tool and test it with the non-ZNE homeowners</a:t>
              </a:r>
            </a:p>
          </p:txBody>
        </p:sp>
      </p:grpSp>
    </p:spTree>
    <p:extLst>
      <p:ext uri="{BB962C8B-B14F-4D97-AF65-F5344CB8AC3E}">
        <p14:creationId xmlns:p14="http://schemas.microsoft.com/office/powerpoint/2010/main" val="44494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par>
                                <p:cTn id="24" presetID="10" presetClass="entr" presetSubtype="0"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par>
                                <p:cTn id="32" presetID="10" presetClass="entr" presetSubtype="0" fill="hold"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CF046F-CC8D-4279-92E5-4A23013EF1AF}"/>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7208071" y="4147893"/>
            <a:ext cx="3139869" cy="2321169"/>
          </a:xfrm>
          <a:prstGeom prst="rect">
            <a:avLst/>
          </a:prstGeom>
          <a:extLst>
            <a:ext uri="{909E8E84-426E-40DD-AFC4-6F175D3DCCD1}">
              <a14:hiddenFill xmlns:a14="http://schemas.microsoft.com/office/drawing/2010/main">
                <a:solidFill>
                  <a:srgbClr val="FFFFFF"/>
                </a:solidFill>
              </a14:hiddenFill>
            </a:ext>
          </a:extLst>
        </p:spPr>
      </p:pic>
      <p:pic>
        <p:nvPicPr>
          <p:cNvPr id="9" name="Picture 8" descr="A close up of a sign&#10;&#10;Description automatically generated">
            <a:extLst>
              <a:ext uri="{FF2B5EF4-FFF2-40B4-BE49-F238E27FC236}">
                <a16:creationId xmlns:a16="http://schemas.microsoft.com/office/drawing/2014/main" id="{7D0B0971-B571-49F6-B27B-99AB24FC8300}"/>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261872" y="4892701"/>
            <a:ext cx="5001299" cy="1279499"/>
          </a:xfrm>
          <a:prstGeom prst="rect">
            <a:avLst/>
          </a:prstGeom>
        </p:spPr>
      </p:pic>
      <p:sp>
        <p:nvSpPr>
          <p:cNvPr id="2" name="Title 1">
            <a:extLst>
              <a:ext uri="{FF2B5EF4-FFF2-40B4-BE49-F238E27FC236}">
                <a16:creationId xmlns:a16="http://schemas.microsoft.com/office/drawing/2014/main" id="{A899B00C-8E0B-4E2C-A506-3F7C73854341}"/>
              </a:ext>
            </a:extLst>
          </p:cNvPr>
          <p:cNvSpPr>
            <a:spLocks noGrp="1"/>
          </p:cNvSpPr>
          <p:nvPr>
            <p:ph type="title"/>
          </p:nvPr>
        </p:nvSpPr>
        <p:spPr>
          <a:xfrm>
            <a:off x="1261872" y="758952"/>
            <a:ext cx="9418320" cy="2670048"/>
          </a:xfrm>
          <a:ln w="63500" cmpd="thinThick">
            <a:solidFill>
              <a:schemeClr val="tx1"/>
            </a:solidFill>
          </a:ln>
        </p:spPr>
        <p:txBody>
          <a:bodyPr anchor="ctr">
            <a:normAutofit/>
          </a:bodyPr>
          <a:lstStyle/>
          <a:p>
            <a:pPr algn="ctr"/>
            <a:r>
              <a:rPr lang="en-US" sz="6000" dirty="0"/>
              <a:t>Thank you!</a:t>
            </a:r>
            <a:endParaRPr lang="en-US" dirty="0"/>
          </a:p>
        </p:txBody>
      </p:sp>
      <p:sp>
        <p:nvSpPr>
          <p:cNvPr id="4" name="Slide Number Placeholder 3">
            <a:extLst>
              <a:ext uri="{FF2B5EF4-FFF2-40B4-BE49-F238E27FC236}">
                <a16:creationId xmlns:a16="http://schemas.microsoft.com/office/drawing/2014/main" id="{088E4DE6-59C5-49C9-818E-C01BEA191ACB}"/>
              </a:ext>
            </a:extLst>
          </p:cNvPr>
          <p:cNvSpPr>
            <a:spLocks noGrp="1"/>
          </p:cNvSpPr>
          <p:nvPr>
            <p:ph type="sldNum" sz="quarter" idx="12"/>
          </p:nvPr>
        </p:nvSpPr>
        <p:spPr/>
        <p:txBody>
          <a:bodyPr>
            <a:normAutofit lnSpcReduction="10000"/>
          </a:bodyPr>
          <a:lstStyle/>
          <a:p>
            <a:fld id="{F59438E5-7C71-44F5-976B-13338773BEA9}" type="slidenum">
              <a:rPr lang="en-US" smtClean="0"/>
              <a:t>19</a:t>
            </a:fld>
            <a:endParaRPr lang="en-US"/>
          </a:p>
        </p:txBody>
      </p:sp>
    </p:spTree>
    <p:extLst>
      <p:ext uri="{BB962C8B-B14F-4D97-AF65-F5344CB8AC3E}">
        <p14:creationId xmlns:p14="http://schemas.microsoft.com/office/powerpoint/2010/main" val="3458502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801627-6861-4EA9-BE98-E0CE33A89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3466"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3C1483F-490E-4C8A-8765-1F8AF0C67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0"/>
            <a:ext cx="3736189" cy="68580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15B877-5E68-4EE1-ADAE-363F01F5CCE1}"/>
              </a:ext>
            </a:extLst>
          </p:cNvPr>
          <p:cNvSpPr>
            <a:spLocks noGrp="1"/>
          </p:cNvSpPr>
          <p:nvPr>
            <p:ph type="title"/>
          </p:nvPr>
        </p:nvSpPr>
        <p:spPr>
          <a:xfrm>
            <a:off x="965198" y="643466"/>
            <a:ext cx="3092718" cy="5528734"/>
          </a:xfrm>
          <a:noFill/>
        </p:spPr>
        <p:txBody>
          <a:bodyPr anchor="ctr">
            <a:normAutofit/>
          </a:bodyPr>
          <a:lstStyle/>
          <a:p>
            <a:pPr algn="ctr"/>
            <a:r>
              <a:rPr lang="en-US" sz="4000" dirty="0">
                <a:solidFill>
                  <a:srgbClr val="FFFFFF"/>
                </a:solidFill>
              </a:rPr>
              <a:t>Outline</a:t>
            </a:r>
          </a:p>
        </p:txBody>
      </p:sp>
      <p:sp useBgFill="1">
        <p:nvSpPr>
          <p:cNvPr id="12" name="Rectangle 11">
            <a:extLst>
              <a:ext uri="{FF2B5EF4-FFF2-40B4-BE49-F238E27FC236}">
                <a16:creationId xmlns:a16="http://schemas.microsoft.com/office/drawing/2014/main" id="{0249BF42-D05C-4553-9417-7B8695759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654" y="0"/>
            <a:ext cx="6913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5558E2F-0456-4197-A386-A6EFA4A3C6CA}"/>
              </a:ext>
            </a:extLst>
          </p:cNvPr>
          <p:cNvSpPr>
            <a:spLocks noGrp="1"/>
          </p:cNvSpPr>
          <p:nvPr>
            <p:ph idx="1"/>
          </p:nvPr>
        </p:nvSpPr>
        <p:spPr>
          <a:xfrm>
            <a:off x="4821898" y="643466"/>
            <a:ext cx="5827472" cy="5571067"/>
          </a:xfrm>
        </p:spPr>
        <p:txBody>
          <a:bodyPr anchor="ctr">
            <a:normAutofit/>
          </a:bodyPr>
          <a:lstStyle/>
          <a:p>
            <a:r>
              <a:rPr lang="en-US" sz="2400" dirty="0"/>
              <a:t>Problem Statement</a:t>
            </a:r>
          </a:p>
          <a:p>
            <a:r>
              <a:rPr lang="en-US" sz="2400" dirty="0"/>
              <a:t>Objectives and scope</a:t>
            </a:r>
          </a:p>
          <a:p>
            <a:r>
              <a:rPr lang="en-US" sz="2400" dirty="0"/>
              <a:t>Methodology</a:t>
            </a:r>
          </a:p>
          <a:p>
            <a:r>
              <a:rPr lang="en-US" sz="2400" dirty="0"/>
              <a:t>Literature review</a:t>
            </a:r>
          </a:p>
          <a:p>
            <a:r>
              <a:rPr lang="en-US" sz="2400" dirty="0"/>
              <a:t>ZNE Interview Templates</a:t>
            </a:r>
          </a:p>
          <a:p>
            <a:r>
              <a:rPr lang="en-US" sz="2400" dirty="0"/>
              <a:t>ZNE Roadmaps</a:t>
            </a:r>
          </a:p>
          <a:p>
            <a:r>
              <a:rPr lang="en-US" sz="2400" dirty="0"/>
              <a:t>Future of the project</a:t>
            </a:r>
          </a:p>
          <a:p>
            <a:r>
              <a:rPr lang="en-US" sz="2400" dirty="0"/>
              <a:t>References</a:t>
            </a:r>
          </a:p>
        </p:txBody>
      </p:sp>
      <p:sp>
        <p:nvSpPr>
          <p:cNvPr id="4" name="Slide Number Placeholder 3">
            <a:extLst>
              <a:ext uri="{FF2B5EF4-FFF2-40B4-BE49-F238E27FC236}">
                <a16:creationId xmlns:a16="http://schemas.microsoft.com/office/drawing/2014/main" id="{A7476CBD-2C4E-4265-950B-376D430F297E}"/>
              </a:ext>
            </a:extLst>
          </p:cNvPr>
          <p:cNvSpPr>
            <a:spLocks noGrp="1"/>
          </p:cNvSpPr>
          <p:nvPr>
            <p:ph type="sldNum" sz="quarter" idx="12"/>
          </p:nvPr>
        </p:nvSpPr>
        <p:spPr/>
        <p:txBody>
          <a:bodyPr>
            <a:normAutofit lnSpcReduction="10000"/>
          </a:bodyPr>
          <a:lstStyle/>
          <a:p>
            <a:fld id="{F59438E5-7C71-44F5-976B-13338773BEA9}" type="slidenum">
              <a:rPr lang="en-US" smtClean="0"/>
              <a:t>2</a:t>
            </a:fld>
            <a:endParaRPr lang="en-US"/>
          </a:p>
        </p:txBody>
      </p:sp>
    </p:spTree>
    <p:extLst>
      <p:ext uri="{BB962C8B-B14F-4D97-AF65-F5344CB8AC3E}">
        <p14:creationId xmlns:p14="http://schemas.microsoft.com/office/powerpoint/2010/main" val="4155091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FD5F9-124D-4D77-93B3-C0DFFD26C4D2}"/>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46EC61FD-A338-4B85-A90E-BAE6CB419CEC}"/>
              </a:ext>
            </a:extLst>
          </p:cNvPr>
          <p:cNvSpPr>
            <a:spLocks noGrp="1"/>
          </p:cNvSpPr>
          <p:nvPr>
            <p:ph idx="1"/>
          </p:nvPr>
        </p:nvSpPr>
        <p:spPr/>
        <p:txBody>
          <a:bodyPr/>
          <a:lstStyle/>
          <a:p>
            <a:pPr marL="400050" indent="-400050">
              <a:buFont typeface="+mj-lt"/>
              <a:buAutoNum type="romanLcPeriod"/>
            </a:pPr>
            <a:r>
              <a:rPr lang="en-US" dirty="0"/>
              <a:t>Alemi, P., &amp; Loge, F. (2017). Energy efficiency measures in affordable zero net energy housing: A case study of the UC Davis 2015 Solar Decathlon home. </a:t>
            </a:r>
            <a:r>
              <a:rPr lang="en-US" i="1" dirty="0"/>
              <a:t>Renewable Energy</a:t>
            </a:r>
            <a:r>
              <a:rPr lang="en-US" dirty="0"/>
              <a:t>, </a:t>
            </a:r>
            <a:r>
              <a:rPr lang="en-US" i="1" dirty="0"/>
              <a:t>101</a:t>
            </a:r>
            <a:r>
              <a:rPr lang="en-US" dirty="0"/>
              <a:t>, 1242–1255. </a:t>
            </a:r>
            <a:r>
              <a:rPr lang="en-US" dirty="0">
                <a:hlinkClick r:id="rId2"/>
              </a:rPr>
              <a:t>https://doi.org/10.1016/j.renene.2016.10.016</a:t>
            </a:r>
            <a:endParaRPr lang="en-US" dirty="0"/>
          </a:p>
          <a:p>
            <a:pPr marL="400050" indent="-400050">
              <a:buFont typeface="+mj-lt"/>
              <a:buAutoNum type="romanLcPeriod"/>
            </a:pPr>
            <a:r>
              <a:rPr lang="en-US" dirty="0"/>
              <a:t>Harvard Department of Sociology. (2017). Strategies for Qualitative Interviews. </a:t>
            </a:r>
            <a:r>
              <a:rPr lang="en-US" i="1" dirty="0"/>
              <a:t>Harvard University</a:t>
            </a:r>
            <a:r>
              <a:rPr lang="en-US" dirty="0"/>
              <a:t>, 1–4. </a:t>
            </a:r>
            <a:r>
              <a:rPr lang="en-US" dirty="0">
                <a:hlinkClick r:id="rId3"/>
              </a:rPr>
              <a:t>http://sociology.fas.harvard.edu/files/sociology/files/interview_strategies.pdf</a:t>
            </a:r>
            <a:endParaRPr lang="en-US" dirty="0"/>
          </a:p>
          <a:p>
            <a:pPr marL="400050" indent="-400050">
              <a:buFont typeface="+mj-lt"/>
              <a:buAutoNum type="romanLcPeriod"/>
            </a:pPr>
            <a:r>
              <a:rPr lang="en-US" dirty="0" err="1"/>
              <a:t>Baechler</a:t>
            </a:r>
            <a:r>
              <a:rPr lang="en-US" dirty="0"/>
              <a:t>, M., &amp; Strecker, C. (2011). A Guide to Energy Audits. </a:t>
            </a:r>
            <a:r>
              <a:rPr lang="en-US" i="1" dirty="0"/>
              <a:t>U.S. Department of Energy</a:t>
            </a:r>
            <a:r>
              <a:rPr lang="en-US" dirty="0"/>
              <a:t>, 46. </a:t>
            </a:r>
            <a:r>
              <a:rPr lang="en-US" dirty="0">
                <a:hlinkClick r:id="rId4"/>
              </a:rPr>
              <a:t>https://doi.org/10.2172/1034990</a:t>
            </a:r>
            <a:endParaRPr lang="en-US" dirty="0"/>
          </a:p>
          <a:p>
            <a:pPr marL="400050" indent="-400050">
              <a:buFont typeface="+mj-lt"/>
              <a:buAutoNum type="romanLcPeriod"/>
            </a:pPr>
            <a:r>
              <a:rPr lang="en-US" dirty="0"/>
              <a:t>City of Davis. Interactive Maps available at: </a:t>
            </a:r>
            <a:r>
              <a:rPr lang="en-US" dirty="0">
                <a:hlinkClick r:id="rId5"/>
              </a:rPr>
              <a:t>http://maps.cityofdavis.org/davis/</a:t>
            </a:r>
            <a:endParaRPr lang="en-US" dirty="0"/>
          </a:p>
        </p:txBody>
      </p:sp>
      <p:sp>
        <p:nvSpPr>
          <p:cNvPr id="4" name="Slide Number Placeholder 3">
            <a:extLst>
              <a:ext uri="{FF2B5EF4-FFF2-40B4-BE49-F238E27FC236}">
                <a16:creationId xmlns:a16="http://schemas.microsoft.com/office/drawing/2014/main" id="{EE71E598-A047-4953-91B4-A956C13E6E8E}"/>
              </a:ext>
            </a:extLst>
          </p:cNvPr>
          <p:cNvSpPr>
            <a:spLocks noGrp="1"/>
          </p:cNvSpPr>
          <p:nvPr>
            <p:ph type="sldNum" sz="quarter" idx="12"/>
          </p:nvPr>
        </p:nvSpPr>
        <p:spPr/>
        <p:txBody>
          <a:bodyPr>
            <a:normAutofit lnSpcReduction="10000"/>
          </a:bodyPr>
          <a:lstStyle/>
          <a:p>
            <a:fld id="{F59438E5-7C71-44F5-976B-13338773BEA9}" type="slidenum">
              <a:rPr lang="en-US" smtClean="0"/>
              <a:t>20</a:t>
            </a:fld>
            <a:endParaRPr lang="en-US"/>
          </a:p>
        </p:txBody>
      </p:sp>
    </p:spTree>
    <p:extLst>
      <p:ext uri="{BB962C8B-B14F-4D97-AF65-F5344CB8AC3E}">
        <p14:creationId xmlns:p14="http://schemas.microsoft.com/office/powerpoint/2010/main" val="3599924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50569D-7F65-49A7-AAD6-14ADCA4478ED}"/>
              </a:ext>
            </a:extLst>
          </p:cNvPr>
          <p:cNvPicPr>
            <a:picLocks noChangeAspect="1"/>
          </p:cNvPicPr>
          <p:nvPr/>
        </p:nvPicPr>
        <p:blipFill rotWithShape="1">
          <a:blip r:embed="rId3">
            <a:extLst>
              <a:ext uri="{28A0092B-C50C-407E-A947-70E740481C1C}">
                <a14:useLocalDpi xmlns:a14="http://schemas.microsoft.com/office/drawing/2010/main" val="0"/>
              </a:ext>
            </a:extLst>
          </a:blip>
          <a:srcRect l="9996" r="9996"/>
          <a:stretch/>
        </p:blipFill>
        <p:spPr>
          <a:xfrm>
            <a:off x="6548181" y="3230498"/>
            <a:ext cx="3933232" cy="294963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5EC611E3-3EE4-4E08-96CD-C855008ABC72}"/>
              </a:ext>
            </a:extLst>
          </p:cNvPr>
          <p:cNvSpPr>
            <a:spLocks noGrp="1"/>
          </p:cNvSpPr>
          <p:nvPr>
            <p:ph type="title"/>
          </p:nvPr>
        </p:nvSpPr>
        <p:spPr>
          <a:xfrm>
            <a:off x="804671" y="365760"/>
            <a:ext cx="9678294" cy="1805940"/>
          </a:xfrm>
        </p:spPr>
        <p:txBody>
          <a:bodyPr>
            <a:normAutofit/>
          </a:bodyPr>
          <a:lstStyle/>
          <a:p>
            <a:pPr algn="ctr"/>
            <a:r>
              <a:rPr lang="en-US" sz="4000"/>
              <a:t>Problem Statement</a:t>
            </a:r>
            <a:endParaRPr lang="en-US" sz="4000" dirty="0"/>
          </a:p>
        </p:txBody>
      </p:sp>
      <p:sp>
        <p:nvSpPr>
          <p:cNvPr id="3" name="Content Placeholder 2">
            <a:extLst>
              <a:ext uri="{FF2B5EF4-FFF2-40B4-BE49-F238E27FC236}">
                <a16:creationId xmlns:a16="http://schemas.microsoft.com/office/drawing/2014/main" id="{05E8B679-4F70-4067-8ECF-90F2BB3D267C}"/>
              </a:ext>
            </a:extLst>
          </p:cNvPr>
          <p:cNvSpPr>
            <a:spLocks noGrp="1"/>
          </p:cNvSpPr>
          <p:nvPr>
            <p:ph idx="1"/>
          </p:nvPr>
        </p:nvSpPr>
        <p:spPr>
          <a:xfrm>
            <a:off x="804671" y="2314575"/>
            <a:ext cx="9678294" cy="3865562"/>
          </a:xfrm>
        </p:spPr>
        <p:txBody>
          <a:bodyPr>
            <a:normAutofit/>
          </a:bodyPr>
          <a:lstStyle/>
          <a:p>
            <a:pPr marL="0" indent="0" algn="ctr">
              <a:buNone/>
            </a:pPr>
            <a:r>
              <a:rPr lang="en-US" dirty="0"/>
              <a:t>Non-Zero Net Energy Homeowners to Zero Net Energy Homeowners</a:t>
            </a:r>
          </a:p>
        </p:txBody>
      </p:sp>
      <p:pic>
        <p:nvPicPr>
          <p:cNvPr id="7" name="Picture 6">
            <a:extLst>
              <a:ext uri="{FF2B5EF4-FFF2-40B4-BE49-F238E27FC236}">
                <a16:creationId xmlns:a16="http://schemas.microsoft.com/office/drawing/2014/main" id="{B436C116-09FE-45EF-9786-D92284E9E9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0587" y="3230498"/>
            <a:ext cx="3933231" cy="294963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Slide Number Placeholder 7">
            <a:extLst>
              <a:ext uri="{FF2B5EF4-FFF2-40B4-BE49-F238E27FC236}">
                <a16:creationId xmlns:a16="http://schemas.microsoft.com/office/drawing/2014/main" id="{B910BB3B-18C1-41F8-B939-9073DA871815}"/>
              </a:ext>
            </a:extLst>
          </p:cNvPr>
          <p:cNvSpPr>
            <a:spLocks noGrp="1"/>
          </p:cNvSpPr>
          <p:nvPr>
            <p:ph type="sldNum" sz="quarter" idx="12"/>
          </p:nvPr>
        </p:nvSpPr>
        <p:spPr/>
        <p:txBody>
          <a:bodyPr>
            <a:normAutofit lnSpcReduction="10000"/>
          </a:bodyPr>
          <a:lstStyle/>
          <a:p>
            <a:fld id="{F59438E5-7C71-44F5-976B-13338773BEA9}" type="slidenum">
              <a:rPr lang="en-US" smtClean="0"/>
              <a:t>3</a:t>
            </a:fld>
            <a:endParaRPr lang="en-US"/>
          </a:p>
        </p:txBody>
      </p:sp>
    </p:spTree>
    <p:extLst>
      <p:ext uri="{BB962C8B-B14F-4D97-AF65-F5344CB8AC3E}">
        <p14:creationId xmlns:p14="http://schemas.microsoft.com/office/powerpoint/2010/main" val="1217607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43D63BD-2BA0-4F27-A9DF-13FAD8DCE4EE}"/>
              </a:ext>
            </a:extLst>
          </p:cNvPr>
          <p:cNvSpPr>
            <a:spLocks noGrp="1"/>
          </p:cNvSpPr>
          <p:nvPr>
            <p:ph type="title"/>
          </p:nvPr>
        </p:nvSpPr>
        <p:spPr>
          <a:xfrm>
            <a:off x="804671" y="365760"/>
            <a:ext cx="4835635" cy="1805940"/>
          </a:xfrm>
        </p:spPr>
        <p:txBody>
          <a:bodyPr vert="horz" lIns="91440" tIns="45720" rIns="91440" bIns="45720" rtlCol="0">
            <a:normAutofit/>
          </a:bodyPr>
          <a:lstStyle/>
          <a:p>
            <a:r>
              <a:rPr lang="en-US" sz="4000" dirty="0"/>
              <a:t>Objective &amp; Scope of our Study</a:t>
            </a:r>
          </a:p>
        </p:txBody>
      </p:sp>
      <p:sp>
        <p:nvSpPr>
          <p:cNvPr id="13" name="Content Placeholder 2">
            <a:extLst>
              <a:ext uri="{FF2B5EF4-FFF2-40B4-BE49-F238E27FC236}">
                <a16:creationId xmlns:a16="http://schemas.microsoft.com/office/drawing/2014/main" id="{EECBDDC7-34C3-4B04-AC21-CDA9ACBF4EF4}"/>
              </a:ext>
            </a:extLst>
          </p:cNvPr>
          <p:cNvSpPr>
            <a:spLocks noGrp="1"/>
          </p:cNvSpPr>
          <p:nvPr>
            <p:ph sz="half" idx="1"/>
          </p:nvPr>
        </p:nvSpPr>
        <p:spPr>
          <a:xfrm>
            <a:off x="804671" y="2314575"/>
            <a:ext cx="4824603" cy="3865562"/>
          </a:xfrm>
        </p:spPr>
        <p:txBody>
          <a:bodyPr vert="horz" lIns="91440" tIns="45720" rIns="91440" bIns="45720" rtlCol="0">
            <a:normAutofit/>
          </a:bodyPr>
          <a:lstStyle/>
          <a:p>
            <a:pPr marL="0">
              <a:buNone/>
            </a:pPr>
            <a:r>
              <a:rPr lang="en-US" dirty="0"/>
              <a:t>Objective</a:t>
            </a:r>
          </a:p>
          <a:p>
            <a:r>
              <a:rPr lang="en-US" dirty="0"/>
              <a:t>To identify, compile, and prioritize the changes Davis homeowners should implement to convert their home to Zero Net Energy through a roadmap diagram.</a:t>
            </a:r>
            <a:br>
              <a:rPr lang="en-US" dirty="0">
                <a:solidFill>
                  <a:srgbClr val="0070C0"/>
                </a:solidFill>
              </a:rPr>
            </a:br>
            <a:endParaRPr lang="en-US" dirty="0">
              <a:solidFill>
                <a:srgbClr val="0070C0"/>
              </a:solidFill>
            </a:endParaRPr>
          </a:p>
          <a:p>
            <a:pPr marL="0" indent="0">
              <a:buNone/>
            </a:pPr>
            <a:r>
              <a:rPr lang="en-US" dirty="0"/>
              <a:t>Scope</a:t>
            </a:r>
          </a:p>
          <a:p>
            <a:r>
              <a:rPr lang="en-US" dirty="0"/>
              <a:t>The project focuses on single-family households owned and lived in by Davis, California residents.</a:t>
            </a:r>
          </a:p>
        </p:txBody>
      </p:sp>
      <p:pic>
        <p:nvPicPr>
          <p:cNvPr id="7" name="Picture 6" descr="A picture containing person, indoor, window, man&#10;&#10;Description generated with very high confidence">
            <a:extLst>
              <a:ext uri="{FF2B5EF4-FFF2-40B4-BE49-F238E27FC236}">
                <a16:creationId xmlns:a16="http://schemas.microsoft.com/office/drawing/2014/main" id="{50DC7569-44C0-4BF0-9072-CA5F3D38AA15}"/>
              </a:ext>
            </a:extLst>
          </p:cNvPr>
          <p:cNvPicPr>
            <a:picLocks noChangeAspect="1"/>
          </p:cNvPicPr>
          <p:nvPr/>
        </p:nvPicPr>
        <p:blipFill rotWithShape="1">
          <a:blip r:embed="rId3"/>
          <a:srcRect l="3214" r="18144" b="-2"/>
          <a:stretch/>
        </p:blipFill>
        <p:spPr>
          <a:xfrm>
            <a:off x="6449071" y="161153"/>
            <a:ext cx="4722167" cy="312246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6" descr="A tree in front of a house&#10;&#10;Description generated with very high confidence">
            <a:extLst>
              <a:ext uri="{FF2B5EF4-FFF2-40B4-BE49-F238E27FC236}">
                <a16:creationId xmlns:a16="http://schemas.microsoft.com/office/drawing/2014/main" id="{3148FE14-E822-4588-BA7F-64D157C329D6}"/>
              </a:ext>
            </a:extLst>
          </p:cNvPr>
          <p:cNvPicPr>
            <a:picLocks noChangeAspect="1"/>
          </p:cNvPicPr>
          <p:nvPr/>
        </p:nvPicPr>
        <p:blipFill rotWithShape="1">
          <a:blip r:embed="rId4"/>
          <a:srcRect r="-1" b="187"/>
          <a:stretch/>
        </p:blipFill>
        <p:spPr>
          <a:xfrm>
            <a:off x="6449072" y="3550706"/>
            <a:ext cx="4722166" cy="314614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Slide Number Placeholder 1">
            <a:extLst>
              <a:ext uri="{FF2B5EF4-FFF2-40B4-BE49-F238E27FC236}">
                <a16:creationId xmlns:a16="http://schemas.microsoft.com/office/drawing/2014/main" id="{98F33EF4-3158-404D-8839-62E86BF87CDD}"/>
              </a:ext>
            </a:extLst>
          </p:cNvPr>
          <p:cNvSpPr>
            <a:spLocks noGrp="1"/>
          </p:cNvSpPr>
          <p:nvPr>
            <p:ph type="sldNum" sz="quarter" idx="12"/>
          </p:nvPr>
        </p:nvSpPr>
        <p:spPr/>
        <p:txBody>
          <a:bodyPr>
            <a:normAutofit lnSpcReduction="10000"/>
          </a:bodyPr>
          <a:lstStyle/>
          <a:p>
            <a:fld id="{F59438E5-7C71-44F5-976B-13338773BEA9}" type="slidenum">
              <a:rPr lang="en-US" smtClean="0"/>
              <a:t>4</a:t>
            </a:fld>
            <a:endParaRPr lang="en-US"/>
          </a:p>
        </p:txBody>
      </p:sp>
    </p:spTree>
    <p:extLst>
      <p:ext uri="{BB962C8B-B14F-4D97-AF65-F5344CB8AC3E}">
        <p14:creationId xmlns:p14="http://schemas.microsoft.com/office/powerpoint/2010/main" val="1770628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p:nvPr/>
        </p:nvSpPr>
        <p:spPr>
          <a:xfrm>
            <a:off x="484096" y="470925"/>
            <a:ext cx="4381009" cy="5892104"/>
          </a:xfrm>
          <a:custGeom>
            <a:avLst/>
            <a:gdLst/>
            <a:ahLst/>
            <a:cxnLst/>
            <a:rect l="l" t="t" r="r" b="b"/>
            <a:pathLst>
              <a:path w="4381009" h="5892104" extrusionOk="0">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0" name="Google Shape;110;p4"/>
          <p:cNvSpPr txBox="1">
            <a:spLocks noGrp="1"/>
          </p:cNvSpPr>
          <p:nvPr>
            <p:ph type="title"/>
          </p:nvPr>
        </p:nvSpPr>
        <p:spPr>
          <a:xfrm>
            <a:off x="863024" y="1012000"/>
            <a:ext cx="3879600" cy="4795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dirty="0">
                <a:solidFill>
                  <a:srgbClr val="FFFFFF"/>
                </a:solidFill>
              </a:rPr>
              <a:t>Methodology</a:t>
            </a:r>
            <a:endParaRPr dirty="0"/>
          </a:p>
        </p:txBody>
      </p:sp>
      <p:sp>
        <p:nvSpPr>
          <p:cNvPr id="2" name="Slide Number Placeholder 1">
            <a:extLst>
              <a:ext uri="{FF2B5EF4-FFF2-40B4-BE49-F238E27FC236}">
                <a16:creationId xmlns:a16="http://schemas.microsoft.com/office/drawing/2014/main" id="{1EC58B72-7DA6-4D60-8690-DE5A0F5D030D}"/>
              </a:ext>
            </a:extLst>
          </p:cNvPr>
          <p:cNvSpPr>
            <a:spLocks noGrp="1"/>
          </p:cNvSpPr>
          <p:nvPr>
            <p:ph type="sldNum" sz="quarter" idx="12"/>
          </p:nvPr>
        </p:nvSpPr>
        <p:spPr/>
        <p:txBody>
          <a:bodyPr>
            <a:normAutofit lnSpcReduction="10000"/>
          </a:bodyPr>
          <a:lstStyle/>
          <a:p>
            <a:fld id="{B82F354B-28AA-4791-924C-B37F166955FE}" type="slidenum">
              <a:rPr lang="en-US" smtClean="0"/>
              <a:t>5</a:t>
            </a:fld>
            <a:endParaRPr lang="en-US"/>
          </a:p>
        </p:txBody>
      </p:sp>
      <p:grpSp>
        <p:nvGrpSpPr>
          <p:cNvPr id="111" name="Google Shape;111;p4"/>
          <p:cNvGrpSpPr/>
          <p:nvPr/>
        </p:nvGrpSpPr>
        <p:grpSpPr>
          <a:xfrm>
            <a:off x="5194300" y="473366"/>
            <a:ext cx="5976059" cy="5880540"/>
            <a:chOff x="0" y="2442"/>
            <a:chExt cx="6513603" cy="5880540"/>
          </a:xfrm>
        </p:grpSpPr>
        <p:sp>
          <p:nvSpPr>
            <p:cNvPr id="112" name="Google Shape;112;p4"/>
            <p:cNvSpPr/>
            <p:nvPr/>
          </p:nvSpPr>
          <p:spPr>
            <a:xfrm>
              <a:off x="0" y="2442"/>
              <a:ext cx="6513603" cy="1238008"/>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1429899" y="2442"/>
              <a:ext cx="5083704" cy="12380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txBox="1"/>
            <p:nvPr/>
          </p:nvSpPr>
          <p:spPr>
            <a:xfrm>
              <a:off x="1429899" y="2442"/>
              <a:ext cx="5083704" cy="1238008"/>
            </a:xfrm>
            <a:prstGeom prst="rect">
              <a:avLst/>
            </a:prstGeom>
            <a:noFill/>
            <a:ln>
              <a:noFill/>
            </a:ln>
          </p:spPr>
          <p:txBody>
            <a:bodyPr spcFirstLastPara="1" wrap="square" lIns="131000" tIns="131000" rIns="131000" bIns="131000" anchor="ctr" anchorCtr="0">
              <a:noAutofit/>
            </a:bodyPr>
            <a:lstStyle/>
            <a:p>
              <a:pPr marL="0" marR="0" lvl="0" indent="0" algn="l" rtl="0">
                <a:lnSpc>
                  <a:spcPct val="100000"/>
                </a:lnSpc>
                <a:spcBef>
                  <a:spcPts val="0"/>
                </a:spcBef>
                <a:spcAft>
                  <a:spcPts val="0"/>
                </a:spcAft>
                <a:buClr>
                  <a:schemeClr val="dk1"/>
                </a:buClr>
                <a:buSzPts val="2200"/>
                <a:buFont typeface="Calibri"/>
                <a:buNone/>
              </a:pPr>
              <a:r>
                <a:rPr lang="en-US" sz="2200" b="0" i="0" u="none" strike="noStrike" cap="none" dirty="0">
                  <a:solidFill>
                    <a:schemeClr val="dk1"/>
                  </a:solidFill>
                  <a:latin typeface="Century Schoolbook (Headings)"/>
                  <a:ea typeface="Calibri"/>
                  <a:cs typeface="Calibri"/>
                  <a:sym typeface="Calibri"/>
                </a:rPr>
                <a:t>Stage I</a:t>
              </a:r>
              <a:endParaRPr dirty="0">
                <a:latin typeface="Century Schoolbook (Headings)"/>
              </a:endParaRPr>
            </a:p>
            <a:p>
              <a:pPr marL="0" marR="0" lvl="0" indent="0" algn="l" rtl="0">
                <a:lnSpc>
                  <a:spcPct val="100000"/>
                </a:lnSpc>
                <a:spcBef>
                  <a:spcPts val="770"/>
                </a:spcBef>
                <a:spcAft>
                  <a:spcPts val="0"/>
                </a:spcAft>
                <a:buClr>
                  <a:schemeClr val="dk1"/>
                </a:buClr>
                <a:buSzPts val="2200"/>
                <a:buFont typeface="Calibri"/>
                <a:buNone/>
              </a:pPr>
              <a:r>
                <a:rPr lang="en-US" sz="2200" b="0" i="0" u="none" strike="noStrike" cap="none" dirty="0">
                  <a:solidFill>
                    <a:schemeClr val="dk1"/>
                  </a:solidFill>
                  <a:latin typeface="Century Schoolbook (Headings)"/>
                  <a:ea typeface="Calibri"/>
                  <a:cs typeface="Calibri"/>
                  <a:sym typeface="Calibri"/>
                </a:rPr>
                <a:t>Literature Review</a:t>
              </a:r>
              <a:endParaRPr dirty="0">
                <a:latin typeface="Century Schoolbook (Headings)"/>
              </a:endParaRPr>
            </a:p>
          </p:txBody>
        </p:sp>
        <p:sp>
          <p:nvSpPr>
            <p:cNvPr id="116" name="Google Shape;116;p4"/>
            <p:cNvSpPr/>
            <p:nvPr/>
          </p:nvSpPr>
          <p:spPr>
            <a:xfrm>
              <a:off x="0" y="1549953"/>
              <a:ext cx="6513603" cy="1238008"/>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1429899" y="1549953"/>
              <a:ext cx="5083704" cy="12380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txBox="1"/>
            <p:nvPr/>
          </p:nvSpPr>
          <p:spPr>
            <a:xfrm>
              <a:off x="1429899" y="1549953"/>
              <a:ext cx="5083704" cy="1238008"/>
            </a:xfrm>
            <a:prstGeom prst="rect">
              <a:avLst/>
            </a:prstGeom>
            <a:noFill/>
            <a:ln>
              <a:noFill/>
            </a:ln>
          </p:spPr>
          <p:txBody>
            <a:bodyPr spcFirstLastPara="1" wrap="square" lIns="131000" tIns="131000" rIns="131000" bIns="131000" anchor="ctr" anchorCtr="0">
              <a:noAutofit/>
            </a:bodyPr>
            <a:lstStyle/>
            <a:p>
              <a:pPr marL="0" marR="0" lvl="0" indent="0" algn="l" rtl="0">
                <a:lnSpc>
                  <a:spcPct val="100000"/>
                </a:lnSpc>
                <a:spcBef>
                  <a:spcPts val="0"/>
                </a:spcBef>
                <a:spcAft>
                  <a:spcPts val="0"/>
                </a:spcAft>
                <a:buClr>
                  <a:schemeClr val="dk1"/>
                </a:buClr>
                <a:buSzPts val="2200"/>
                <a:buFont typeface="Calibri"/>
                <a:buNone/>
              </a:pPr>
              <a:r>
                <a:rPr lang="en-US" sz="2200" b="0" i="0" u="none" strike="noStrike" cap="none" dirty="0">
                  <a:solidFill>
                    <a:schemeClr val="bg1">
                      <a:lumMod val="65000"/>
                    </a:schemeClr>
                  </a:solidFill>
                  <a:latin typeface="Century Schoolbook (Headings)"/>
                  <a:ea typeface="Calibri"/>
                  <a:cs typeface="Calibri"/>
                  <a:sym typeface="Calibri"/>
                </a:rPr>
                <a:t>Stage II</a:t>
              </a:r>
              <a:endParaRPr dirty="0">
                <a:solidFill>
                  <a:schemeClr val="bg1">
                    <a:lumMod val="65000"/>
                  </a:schemeClr>
                </a:solidFill>
                <a:latin typeface="Century Schoolbook (Headings)"/>
              </a:endParaRPr>
            </a:p>
            <a:p>
              <a:pPr marL="0" marR="0" lvl="0" indent="0" algn="l" rtl="0">
                <a:lnSpc>
                  <a:spcPct val="100000"/>
                </a:lnSpc>
                <a:spcBef>
                  <a:spcPts val="770"/>
                </a:spcBef>
                <a:spcAft>
                  <a:spcPts val="0"/>
                </a:spcAft>
                <a:buClr>
                  <a:schemeClr val="dk1"/>
                </a:buClr>
                <a:buSzPts val="2200"/>
                <a:buFont typeface="Calibri"/>
                <a:buNone/>
              </a:pPr>
              <a:r>
                <a:rPr lang="en-US" sz="2200" b="0" i="0" u="none" strike="noStrike" cap="none" dirty="0">
                  <a:solidFill>
                    <a:schemeClr val="bg1">
                      <a:lumMod val="65000"/>
                    </a:schemeClr>
                  </a:solidFill>
                  <a:latin typeface="Century Schoolbook (Headings)"/>
                  <a:ea typeface="Calibri"/>
                  <a:cs typeface="Calibri"/>
                  <a:sym typeface="Calibri"/>
                </a:rPr>
                <a:t>Interview Templates and Audience Analysis</a:t>
              </a:r>
              <a:endParaRPr dirty="0">
                <a:solidFill>
                  <a:schemeClr val="bg1">
                    <a:lumMod val="65000"/>
                  </a:schemeClr>
                </a:solidFill>
                <a:latin typeface="Century Schoolbook (Headings)"/>
              </a:endParaRPr>
            </a:p>
          </p:txBody>
        </p:sp>
        <p:sp>
          <p:nvSpPr>
            <p:cNvPr id="120" name="Google Shape;120;p4"/>
            <p:cNvSpPr/>
            <p:nvPr/>
          </p:nvSpPr>
          <p:spPr>
            <a:xfrm>
              <a:off x="0" y="3097464"/>
              <a:ext cx="6513603" cy="1238008"/>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1429899" y="3097464"/>
              <a:ext cx="5083704" cy="12380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txBox="1"/>
            <p:nvPr/>
          </p:nvSpPr>
          <p:spPr>
            <a:xfrm>
              <a:off x="1429899" y="3097464"/>
              <a:ext cx="5083704" cy="1238008"/>
            </a:xfrm>
            <a:prstGeom prst="rect">
              <a:avLst/>
            </a:prstGeom>
            <a:noFill/>
            <a:ln>
              <a:noFill/>
            </a:ln>
          </p:spPr>
          <p:txBody>
            <a:bodyPr spcFirstLastPara="1" wrap="square" lIns="131000" tIns="131000" rIns="131000" bIns="131000" anchor="ctr" anchorCtr="0">
              <a:noAutofit/>
            </a:bodyPr>
            <a:lstStyle/>
            <a:p>
              <a:pPr marL="0" marR="0" lvl="0" indent="0" algn="l" rtl="0">
                <a:lnSpc>
                  <a:spcPct val="100000"/>
                </a:lnSpc>
                <a:spcBef>
                  <a:spcPts val="0"/>
                </a:spcBef>
                <a:spcAft>
                  <a:spcPts val="0"/>
                </a:spcAft>
                <a:buClr>
                  <a:schemeClr val="dk1"/>
                </a:buClr>
                <a:buSzPts val="2200"/>
                <a:buFont typeface="Calibri"/>
                <a:buNone/>
              </a:pPr>
              <a:r>
                <a:rPr lang="en-US" sz="2200" b="0" i="0" u="none" strike="noStrike" cap="none" dirty="0">
                  <a:solidFill>
                    <a:schemeClr val="bg1">
                      <a:lumMod val="65000"/>
                    </a:schemeClr>
                  </a:solidFill>
                  <a:latin typeface="Century Schoolbook (Headings)"/>
                  <a:ea typeface="Calibri"/>
                  <a:cs typeface="Calibri"/>
                  <a:sym typeface="Calibri"/>
                </a:rPr>
                <a:t>Stage III</a:t>
              </a:r>
              <a:endParaRPr dirty="0">
                <a:solidFill>
                  <a:schemeClr val="bg1">
                    <a:lumMod val="65000"/>
                  </a:schemeClr>
                </a:solidFill>
                <a:latin typeface="Century Schoolbook (Headings)"/>
              </a:endParaRPr>
            </a:p>
            <a:p>
              <a:pPr marL="0" marR="0" lvl="0" indent="0" algn="l" rtl="0">
                <a:lnSpc>
                  <a:spcPct val="100000"/>
                </a:lnSpc>
                <a:spcBef>
                  <a:spcPts val="770"/>
                </a:spcBef>
                <a:spcAft>
                  <a:spcPts val="0"/>
                </a:spcAft>
                <a:buClr>
                  <a:schemeClr val="dk1"/>
                </a:buClr>
                <a:buSzPts val="2200"/>
                <a:buFont typeface="Calibri"/>
                <a:buNone/>
              </a:pPr>
              <a:r>
                <a:rPr lang="en-US" sz="2200" b="0" i="0" u="none" strike="noStrike" cap="none" dirty="0">
                  <a:solidFill>
                    <a:schemeClr val="bg1">
                      <a:lumMod val="65000"/>
                    </a:schemeClr>
                  </a:solidFill>
                  <a:latin typeface="Century Schoolbook (Headings)"/>
                  <a:ea typeface="Calibri"/>
                  <a:cs typeface="Calibri"/>
                  <a:sym typeface="Calibri"/>
                </a:rPr>
                <a:t>Roadmaps</a:t>
              </a:r>
              <a:endParaRPr dirty="0">
                <a:solidFill>
                  <a:schemeClr val="bg1">
                    <a:lumMod val="65000"/>
                  </a:schemeClr>
                </a:solidFill>
                <a:latin typeface="Century Schoolbook (Headings)"/>
              </a:endParaRPr>
            </a:p>
          </p:txBody>
        </p:sp>
        <p:sp>
          <p:nvSpPr>
            <p:cNvPr id="124" name="Google Shape;124;p4"/>
            <p:cNvSpPr/>
            <p:nvPr/>
          </p:nvSpPr>
          <p:spPr>
            <a:xfrm>
              <a:off x="0" y="4644974"/>
              <a:ext cx="6513603" cy="1238008"/>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1429899" y="4644974"/>
              <a:ext cx="5083704" cy="12380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txBox="1"/>
            <p:nvPr/>
          </p:nvSpPr>
          <p:spPr>
            <a:xfrm>
              <a:off x="1429899" y="4644974"/>
              <a:ext cx="5083704" cy="1238008"/>
            </a:xfrm>
            <a:prstGeom prst="rect">
              <a:avLst/>
            </a:prstGeom>
            <a:noFill/>
            <a:ln>
              <a:noFill/>
            </a:ln>
          </p:spPr>
          <p:txBody>
            <a:bodyPr spcFirstLastPara="1" wrap="square" lIns="131000" tIns="131000" rIns="131000" bIns="131000" anchor="ctr" anchorCtr="0">
              <a:noAutofit/>
            </a:bodyPr>
            <a:lstStyle/>
            <a:p>
              <a:pPr marL="0" marR="0" lvl="0" indent="0" algn="l" rtl="0">
                <a:lnSpc>
                  <a:spcPct val="100000"/>
                </a:lnSpc>
                <a:spcBef>
                  <a:spcPts val="0"/>
                </a:spcBef>
                <a:spcAft>
                  <a:spcPts val="0"/>
                </a:spcAft>
                <a:buClr>
                  <a:schemeClr val="dk1"/>
                </a:buClr>
                <a:buSzPts val="2200"/>
                <a:buFont typeface="Calibri"/>
                <a:buNone/>
              </a:pPr>
              <a:r>
                <a:rPr lang="en-US" sz="2200" b="0" i="0" u="none" strike="noStrike" cap="none" dirty="0">
                  <a:solidFill>
                    <a:schemeClr val="bg1">
                      <a:lumMod val="65000"/>
                    </a:schemeClr>
                  </a:solidFill>
                  <a:latin typeface="Century Schoolbook (Headings)"/>
                  <a:ea typeface="Calibri"/>
                  <a:cs typeface="Calibri"/>
                  <a:sym typeface="Calibri"/>
                </a:rPr>
                <a:t>Stage IV</a:t>
              </a:r>
              <a:endParaRPr dirty="0">
                <a:solidFill>
                  <a:schemeClr val="bg1">
                    <a:lumMod val="65000"/>
                  </a:schemeClr>
                </a:solidFill>
                <a:latin typeface="Century Schoolbook (Headings)"/>
              </a:endParaRPr>
            </a:p>
            <a:p>
              <a:pPr marL="0" marR="0" lvl="0" indent="0" algn="l" rtl="0">
                <a:lnSpc>
                  <a:spcPct val="100000"/>
                </a:lnSpc>
                <a:spcBef>
                  <a:spcPts val="770"/>
                </a:spcBef>
                <a:spcAft>
                  <a:spcPts val="0"/>
                </a:spcAft>
                <a:buClr>
                  <a:schemeClr val="dk1"/>
                </a:buClr>
                <a:buSzPts val="2200"/>
                <a:buFont typeface="Calibri"/>
                <a:buNone/>
              </a:pPr>
              <a:r>
                <a:rPr lang="en-US" sz="2200" b="0" i="0" u="none" strike="noStrike" cap="none" dirty="0">
                  <a:solidFill>
                    <a:schemeClr val="bg1">
                      <a:lumMod val="65000"/>
                    </a:schemeClr>
                  </a:solidFill>
                  <a:latin typeface="Century Schoolbook (Headings)"/>
                  <a:ea typeface="Calibri"/>
                  <a:cs typeface="Calibri"/>
                  <a:sym typeface="Calibri"/>
                </a:rPr>
                <a:t>Future Directions</a:t>
              </a:r>
              <a:endParaRPr dirty="0">
                <a:solidFill>
                  <a:schemeClr val="bg1">
                    <a:lumMod val="65000"/>
                  </a:schemeClr>
                </a:solidFill>
                <a:latin typeface="Century Schoolbook (Headings)"/>
              </a:endParaRPr>
            </a:p>
          </p:txBody>
        </p:sp>
      </p:grpSp>
      <p:sp>
        <p:nvSpPr>
          <p:cNvPr id="23" name="Freeform 13">
            <a:extLst>
              <a:ext uri="{FF2B5EF4-FFF2-40B4-BE49-F238E27FC236}">
                <a16:creationId xmlns:a16="http://schemas.microsoft.com/office/drawing/2014/main" id="{6445E194-99EE-4D62-A129-F29034370CCA}"/>
              </a:ext>
            </a:extLst>
          </p:cNvPr>
          <p:cNvSpPr>
            <a:spLocks noChangeAspect="1" noEditPoints="1"/>
          </p:cNvSpPr>
          <p:nvPr/>
        </p:nvSpPr>
        <p:spPr bwMode="auto">
          <a:xfrm>
            <a:off x="5605183" y="2270334"/>
            <a:ext cx="490123" cy="739094"/>
          </a:xfrm>
          <a:custGeom>
            <a:avLst/>
            <a:gdLst>
              <a:gd name="T0" fmla="*/ 549 w 1504"/>
              <a:gd name="T1" fmla="*/ 2233 h 2835"/>
              <a:gd name="T2" fmla="*/ 315 w 1504"/>
              <a:gd name="T3" fmla="*/ 2278 h 2835"/>
              <a:gd name="T4" fmla="*/ 191 w 1504"/>
              <a:gd name="T5" fmla="*/ 2369 h 2835"/>
              <a:gd name="T6" fmla="*/ 871 w 1504"/>
              <a:gd name="T7" fmla="*/ 2399 h 2835"/>
              <a:gd name="T8" fmla="*/ 776 w 1504"/>
              <a:gd name="T9" fmla="*/ 2299 h 2835"/>
              <a:gd name="T10" fmla="*/ 761 w 1504"/>
              <a:gd name="T11" fmla="*/ 2246 h 2835"/>
              <a:gd name="T12" fmla="*/ 1332 w 1504"/>
              <a:gd name="T13" fmla="*/ 2341 h 2835"/>
              <a:gd name="T14" fmla="*/ 1393 w 1504"/>
              <a:gd name="T15" fmla="*/ 2373 h 2835"/>
              <a:gd name="T16" fmla="*/ 1321 w 1504"/>
              <a:gd name="T17" fmla="*/ 2268 h 2835"/>
              <a:gd name="T18" fmla="*/ 1140 w 1504"/>
              <a:gd name="T19" fmla="*/ 1820 h 2835"/>
              <a:gd name="T20" fmla="*/ 1073 w 1504"/>
              <a:gd name="T21" fmla="*/ 1784 h 2835"/>
              <a:gd name="T22" fmla="*/ 949 w 1504"/>
              <a:gd name="T23" fmla="*/ 1776 h 2835"/>
              <a:gd name="T24" fmla="*/ 890 w 1504"/>
              <a:gd name="T25" fmla="*/ 1971 h 2835"/>
              <a:gd name="T26" fmla="*/ 927 w 1504"/>
              <a:gd name="T27" fmla="*/ 2108 h 2835"/>
              <a:gd name="T28" fmla="*/ 1021 w 1504"/>
              <a:gd name="T29" fmla="*/ 2170 h 2835"/>
              <a:gd name="T30" fmla="*/ 1120 w 1504"/>
              <a:gd name="T31" fmla="*/ 2096 h 2835"/>
              <a:gd name="T32" fmla="*/ 1151 w 1504"/>
              <a:gd name="T33" fmla="*/ 1971 h 2835"/>
              <a:gd name="T34" fmla="*/ 1082 w 1504"/>
              <a:gd name="T35" fmla="*/ 2110 h 2835"/>
              <a:gd name="T36" fmla="*/ 992 w 1504"/>
              <a:gd name="T37" fmla="*/ 2136 h 2835"/>
              <a:gd name="T38" fmla="*/ 925 w 1504"/>
              <a:gd name="T39" fmla="*/ 2031 h 2835"/>
              <a:gd name="T40" fmla="*/ 955 w 1504"/>
              <a:gd name="T41" fmla="*/ 1859 h 2835"/>
              <a:gd name="T42" fmla="*/ 1021 w 1504"/>
              <a:gd name="T43" fmla="*/ 1891 h 2835"/>
              <a:gd name="T44" fmla="*/ 1094 w 1504"/>
              <a:gd name="T45" fmla="*/ 1870 h 2835"/>
              <a:gd name="T46" fmla="*/ 1053 w 1504"/>
              <a:gd name="T47" fmla="*/ 2273 h 2835"/>
              <a:gd name="T48" fmla="*/ 993 w 1504"/>
              <a:gd name="T49" fmla="*/ 2246 h 2835"/>
              <a:gd name="T50" fmla="*/ 980 w 1504"/>
              <a:gd name="T51" fmla="*/ 2304 h 2835"/>
              <a:gd name="T52" fmla="*/ 1050 w 1504"/>
              <a:gd name="T53" fmla="*/ 2310 h 2835"/>
              <a:gd name="T54" fmla="*/ 1113 w 1504"/>
              <a:gd name="T55" fmla="*/ 898 h 2835"/>
              <a:gd name="T56" fmla="*/ 322 w 1504"/>
              <a:gd name="T57" fmla="*/ 1315 h 2835"/>
              <a:gd name="T58" fmla="*/ 536 w 1504"/>
              <a:gd name="T59" fmla="*/ 1246 h 2835"/>
              <a:gd name="T60" fmla="*/ 808 w 1504"/>
              <a:gd name="T61" fmla="*/ 1271 h 2835"/>
              <a:gd name="T62" fmla="*/ 1089 w 1504"/>
              <a:gd name="T63" fmla="*/ 1206 h 2835"/>
              <a:gd name="T64" fmla="*/ 1188 w 1504"/>
              <a:gd name="T65" fmla="*/ 1079 h 2835"/>
              <a:gd name="T66" fmla="*/ 792 w 1504"/>
              <a:gd name="T67" fmla="*/ 1206 h 2835"/>
              <a:gd name="T68" fmla="*/ 469 w 1504"/>
              <a:gd name="T69" fmla="*/ 1159 h 2835"/>
              <a:gd name="T70" fmla="*/ 217 w 1504"/>
              <a:gd name="T71" fmla="*/ 1001 h 2835"/>
              <a:gd name="T72" fmla="*/ 531 w 1504"/>
              <a:gd name="T73" fmla="*/ 28 h 2835"/>
              <a:gd name="T74" fmla="*/ 199 w 1504"/>
              <a:gd name="T75" fmla="*/ 204 h 2835"/>
              <a:gd name="T76" fmla="*/ 16 w 1504"/>
              <a:gd name="T77" fmla="*/ 505 h 2835"/>
              <a:gd name="T78" fmla="*/ 15 w 1504"/>
              <a:gd name="T79" fmla="*/ 763 h 2835"/>
              <a:gd name="T80" fmla="*/ 65 w 1504"/>
              <a:gd name="T81" fmla="*/ 744 h 2835"/>
              <a:gd name="T82" fmla="*/ 66 w 1504"/>
              <a:gd name="T83" fmla="*/ 525 h 2835"/>
              <a:gd name="T84" fmla="*/ 230 w 1504"/>
              <a:gd name="T85" fmla="*/ 258 h 2835"/>
              <a:gd name="T86" fmla="*/ 508 w 1504"/>
              <a:gd name="T87" fmla="*/ 101 h 2835"/>
              <a:gd name="T88" fmla="*/ 860 w 1504"/>
              <a:gd name="T89" fmla="*/ 73 h 2835"/>
              <a:gd name="T90" fmla="*/ 1201 w 1504"/>
              <a:gd name="T91" fmla="*/ 199 h 2835"/>
              <a:gd name="T92" fmla="*/ 1399 w 1504"/>
              <a:gd name="T93" fmla="*/ 419 h 2835"/>
              <a:gd name="T94" fmla="*/ 1450 w 1504"/>
              <a:gd name="T95" fmla="*/ 661 h 2835"/>
              <a:gd name="T96" fmla="*/ 1450 w 1504"/>
              <a:gd name="T97" fmla="*/ 873 h 2835"/>
              <a:gd name="T98" fmla="*/ 1503 w 1504"/>
              <a:gd name="T99" fmla="*/ 603 h 2835"/>
              <a:gd name="T100" fmla="*/ 1373 w 1504"/>
              <a:gd name="T101" fmla="*/ 276 h 2835"/>
              <a:gd name="T102" fmla="*/ 1075 w 1504"/>
              <a:gd name="T103" fmla="*/ 61 h 2835"/>
              <a:gd name="T104" fmla="*/ 358 w 1504"/>
              <a:gd name="T105" fmla="*/ 2095 h 2835"/>
              <a:gd name="T106" fmla="*/ 421 w 1504"/>
              <a:gd name="T107" fmla="*/ 2173 h 2835"/>
              <a:gd name="T108" fmla="*/ 525 w 1504"/>
              <a:gd name="T109" fmla="*/ 2185 h 2835"/>
              <a:gd name="T110" fmla="*/ 619 w 1504"/>
              <a:gd name="T111" fmla="*/ 2173 h 2835"/>
              <a:gd name="T112" fmla="*/ 692 w 1504"/>
              <a:gd name="T113" fmla="*/ 2095 h 2835"/>
              <a:gd name="T114" fmla="*/ 668 w 1504"/>
              <a:gd name="T115" fmla="*/ 2030 h 2835"/>
              <a:gd name="T116" fmla="*/ 647 w 1504"/>
              <a:gd name="T117" fmla="*/ 1824 h 2835"/>
              <a:gd name="T118" fmla="*/ 525 w 1504"/>
              <a:gd name="T119" fmla="*/ 1725 h 2835"/>
              <a:gd name="T120" fmla="*/ 396 w 1504"/>
              <a:gd name="T121" fmla="*/ 1843 h 2835"/>
              <a:gd name="T122" fmla="*/ 384 w 1504"/>
              <a:gd name="T123" fmla="*/ 2043 h 2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04" h="2835">
                <a:moveTo>
                  <a:pt x="776" y="2299"/>
                </a:moveTo>
                <a:lnTo>
                  <a:pt x="776" y="2299"/>
                </a:lnTo>
                <a:lnTo>
                  <a:pt x="755" y="2289"/>
                </a:lnTo>
                <a:lnTo>
                  <a:pt x="730" y="2278"/>
                </a:lnTo>
                <a:lnTo>
                  <a:pt x="698" y="2266"/>
                </a:lnTo>
                <a:lnTo>
                  <a:pt x="660" y="2254"/>
                </a:lnTo>
                <a:lnTo>
                  <a:pt x="639" y="2248"/>
                </a:lnTo>
                <a:lnTo>
                  <a:pt x="618" y="2243"/>
                </a:lnTo>
                <a:lnTo>
                  <a:pt x="595" y="2239"/>
                </a:lnTo>
                <a:lnTo>
                  <a:pt x="572" y="2235"/>
                </a:lnTo>
                <a:lnTo>
                  <a:pt x="549" y="2233"/>
                </a:lnTo>
                <a:lnTo>
                  <a:pt x="525" y="2233"/>
                </a:lnTo>
                <a:lnTo>
                  <a:pt x="525" y="2233"/>
                </a:lnTo>
                <a:lnTo>
                  <a:pt x="498" y="2233"/>
                </a:lnTo>
                <a:lnTo>
                  <a:pt x="473" y="2235"/>
                </a:lnTo>
                <a:lnTo>
                  <a:pt x="448" y="2239"/>
                </a:lnTo>
                <a:lnTo>
                  <a:pt x="425" y="2243"/>
                </a:lnTo>
                <a:lnTo>
                  <a:pt x="403" y="2248"/>
                </a:lnTo>
                <a:lnTo>
                  <a:pt x="382" y="2254"/>
                </a:lnTo>
                <a:lnTo>
                  <a:pt x="363" y="2260"/>
                </a:lnTo>
                <a:lnTo>
                  <a:pt x="345" y="2266"/>
                </a:lnTo>
                <a:lnTo>
                  <a:pt x="315" y="2278"/>
                </a:lnTo>
                <a:lnTo>
                  <a:pt x="293" y="2289"/>
                </a:lnTo>
                <a:lnTo>
                  <a:pt x="274" y="2299"/>
                </a:lnTo>
                <a:lnTo>
                  <a:pt x="274" y="2299"/>
                </a:lnTo>
                <a:lnTo>
                  <a:pt x="255" y="2309"/>
                </a:lnTo>
                <a:lnTo>
                  <a:pt x="237" y="2319"/>
                </a:lnTo>
                <a:lnTo>
                  <a:pt x="221" y="2330"/>
                </a:lnTo>
                <a:lnTo>
                  <a:pt x="214" y="2336"/>
                </a:lnTo>
                <a:lnTo>
                  <a:pt x="207" y="2344"/>
                </a:lnTo>
                <a:lnTo>
                  <a:pt x="201" y="2351"/>
                </a:lnTo>
                <a:lnTo>
                  <a:pt x="196" y="2360"/>
                </a:lnTo>
                <a:lnTo>
                  <a:pt x="191" y="2369"/>
                </a:lnTo>
                <a:lnTo>
                  <a:pt x="186" y="2378"/>
                </a:lnTo>
                <a:lnTo>
                  <a:pt x="183" y="2389"/>
                </a:lnTo>
                <a:lnTo>
                  <a:pt x="180" y="2400"/>
                </a:lnTo>
                <a:lnTo>
                  <a:pt x="178" y="2413"/>
                </a:lnTo>
                <a:lnTo>
                  <a:pt x="176" y="2426"/>
                </a:lnTo>
                <a:lnTo>
                  <a:pt x="151" y="2835"/>
                </a:lnTo>
                <a:lnTo>
                  <a:pt x="900" y="2835"/>
                </a:lnTo>
                <a:lnTo>
                  <a:pt x="875" y="2426"/>
                </a:lnTo>
                <a:lnTo>
                  <a:pt x="875" y="2426"/>
                </a:lnTo>
                <a:lnTo>
                  <a:pt x="873" y="2413"/>
                </a:lnTo>
                <a:lnTo>
                  <a:pt x="871" y="2399"/>
                </a:lnTo>
                <a:lnTo>
                  <a:pt x="868" y="2388"/>
                </a:lnTo>
                <a:lnTo>
                  <a:pt x="864" y="2376"/>
                </a:lnTo>
                <a:lnTo>
                  <a:pt x="859" y="2368"/>
                </a:lnTo>
                <a:lnTo>
                  <a:pt x="854" y="2359"/>
                </a:lnTo>
                <a:lnTo>
                  <a:pt x="849" y="2350"/>
                </a:lnTo>
                <a:lnTo>
                  <a:pt x="843" y="2343"/>
                </a:lnTo>
                <a:lnTo>
                  <a:pt x="836" y="2336"/>
                </a:lnTo>
                <a:lnTo>
                  <a:pt x="829" y="2330"/>
                </a:lnTo>
                <a:lnTo>
                  <a:pt x="813" y="2319"/>
                </a:lnTo>
                <a:lnTo>
                  <a:pt x="795" y="2309"/>
                </a:lnTo>
                <a:lnTo>
                  <a:pt x="776" y="2299"/>
                </a:lnTo>
                <a:lnTo>
                  <a:pt x="776" y="2299"/>
                </a:lnTo>
                <a:close/>
                <a:moveTo>
                  <a:pt x="761" y="2246"/>
                </a:moveTo>
                <a:lnTo>
                  <a:pt x="761" y="2246"/>
                </a:lnTo>
                <a:lnTo>
                  <a:pt x="775" y="2251"/>
                </a:lnTo>
                <a:lnTo>
                  <a:pt x="787" y="2256"/>
                </a:lnTo>
                <a:lnTo>
                  <a:pt x="806" y="2266"/>
                </a:lnTo>
                <a:lnTo>
                  <a:pt x="819" y="2274"/>
                </a:lnTo>
                <a:lnTo>
                  <a:pt x="828" y="2279"/>
                </a:lnTo>
                <a:lnTo>
                  <a:pt x="928" y="2241"/>
                </a:lnTo>
                <a:lnTo>
                  <a:pt x="915" y="2188"/>
                </a:lnTo>
                <a:lnTo>
                  <a:pt x="761" y="2246"/>
                </a:lnTo>
                <a:close/>
                <a:moveTo>
                  <a:pt x="1281" y="2249"/>
                </a:moveTo>
                <a:lnTo>
                  <a:pt x="1119" y="2188"/>
                </a:lnTo>
                <a:lnTo>
                  <a:pt x="1105" y="2241"/>
                </a:lnTo>
                <a:lnTo>
                  <a:pt x="1268" y="2303"/>
                </a:lnTo>
                <a:lnTo>
                  <a:pt x="1268" y="2303"/>
                </a:lnTo>
                <a:lnTo>
                  <a:pt x="1280" y="2308"/>
                </a:lnTo>
                <a:lnTo>
                  <a:pt x="1294" y="2314"/>
                </a:lnTo>
                <a:lnTo>
                  <a:pt x="1308" y="2321"/>
                </a:lnTo>
                <a:lnTo>
                  <a:pt x="1320" y="2330"/>
                </a:lnTo>
                <a:lnTo>
                  <a:pt x="1326" y="2335"/>
                </a:lnTo>
                <a:lnTo>
                  <a:pt x="1332" y="2341"/>
                </a:lnTo>
                <a:lnTo>
                  <a:pt x="1337" y="2348"/>
                </a:lnTo>
                <a:lnTo>
                  <a:pt x="1341" y="2354"/>
                </a:lnTo>
                <a:lnTo>
                  <a:pt x="1344" y="2361"/>
                </a:lnTo>
                <a:lnTo>
                  <a:pt x="1347" y="2369"/>
                </a:lnTo>
                <a:lnTo>
                  <a:pt x="1348" y="2378"/>
                </a:lnTo>
                <a:lnTo>
                  <a:pt x="1349" y="2388"/>
                </a:lnTo>
                <a:lnTo>
                  <a:pt x="1372" y="2719"/>
                </a:lnTo>
                <a:lnTo>
                  <a:pt x="1417" y="2719"/>
                </a:lnTo>
                <a:lnTo>
                  <a:pt x="1394" y="2388"/>
                </a:lnTo>
                <a:lnTo>
                  <a:pt x="1394" y="2388"/>
                </a:lnTo>
                <a:lnTo>
                  <a:pt x="1393" y="2373"/>
                </a:lnTo>
                <a:lnTo>
                  <a:pt x="1391" y="2359"/>
                </a:lnTo>
                <a:lnTo>
                  <a:pt x="1388" y="2346"/>
                </a:lnTo>
                <a:lnTo>
                  <a:pt x="1384" y="2334"/>
                </a:lnTo>
                <a:lnTo>
                  <a:pt x="1379" y="2323"/>
                </a:lnTo>
                <a:lnTo>
                  <a:pt x="1372" y="2313"/>
                </a:lnTo>
                <a:lnTo>
                  <a:pt x="1365" y="2304"/>
                </a:lnTo>
                <a:lnTo>
                  <a:pt x="1358" y="2295"/>
                </a:lnTo>
                <a:lnTo>
                  <a:pt x="1349" y="2288"/>
                </a:lnTo>
                <a:lnTo>
                  <a:pt x="1340" y="2280"/>
                </a:lnTo>
                <a:lnTo>
                  <a:pt x="1331" y="2274"/>
                </a:lnTo>
                <a:lnTo>
                  <a:pt x="1321" y="2268"/>
                </a:lnTo>
                <a:lnTo>
                  <a:pt x="1301" y="2258"/>
                </a:lnTo>
                <a:lnTo>
                  <a:pt x="1281" y="2249"/>
                </a:lnTo>
                <a:lnTo>
                  <a:pt x="1281" y="2249"/>
                </a:lnTo>
                <a:close/>
                <a:moveTo>
                  <a:pt x="1151" y="1971"/>
                </a:moveTo>
                <a:lnTo>
                  <a:pt x="1151" y="1896"/>
                </a:lnTo>
                <a:lnTo>
                  <a:pt x="1151" y="1896"/>
                </a:lnTo>
                <a:lnTo>
                  <a:pt x="1150" y="1868"/>
                </a:lnTo>
                <a:lnTo>
                  <a:pt x="1148" y="1855"/>
                </a:lnTo>
                <a:lnTo>
                  <a:pt x="1146" y="1843"/>
                </a:lnTo>
                <a:lnTo>
                  <a:pt x="1144" y="1830"/>
                </a:lnTo>
                <a:lnTo>
                  <a:pt x="1140" y="1820"/>
                </a:lnTo>
                <a:lnTo>
                  <a:pt x="1137" y="1810"/>
                </a:lnTo>
                <a:lnTo>
                  <a:pt x="1132" y="1801"/>
                </a:lnTo>
                <a:lnTo>
                  <a:pt x="1127" y="1794"/>
                </a:lnTo>
                <a:lnTo>
                  <a:pt x="1121" y="1788"/>
                </a:lnTo>
                <a:lnTo>
                  <a:pt x="1115" y="1783"/>
                </a:lnTo>
                <a:lnTo>
                  <a:pt x="1108" y="1779"/>
                </a:lnTo>
                <a:lnTo>
                  <a:pt x="1100" y="1778"/>
                </a:lnTo>
                <a:lnTo>
                  <a:pt x="1092" y="1778"/>
                </a:lnTo>
                <a:lnTo>
                  <a:pt x="1083" y="1780"/>
                </a:lnTo>
                <a:lnTo>
                  <a:pt x="1073" y="1784"/>
                </a:lnTo>
                <a:lnTo>
                  <a:pt x="1073" y="1784"/>
                </a:lnTo>
                <a:lnTo>
                  <a:pt x="1068" y="1779"/>
                </a:lnTo>
                <a:lnTo>
                  <a:pt x="1063" y="1774"/>
                </a:lnTo>
                <a:lnTo>
                  <a:pt x="1058" y="1769"/>
                </a:lnTo>
                <a:lnTo>
                  <a:pt x="1052" y="1766"/>
                </a:lnTo>
                <a:lnTo>
                  <a:pt x="1039" y="1761"/>
                </a:lnTo>
                <a:lnTo>
                  <a:pt x="1025" y="1758"/>
                </a:lnTo>
                <a:lnTo>
                  <a:pt x="1010" y="1758"/>
                </a:lnTo>
                <a:lnTo>
                  <a:pt x="994" y="1760"/>
                </a:lnTo>
                <a:lnTo>
                  <a:pt x="979" y="1764"/>
                </a:lnTo>
                <a:lnTo>
                  <a:pt x="964" y="1769"/>
                </a:lnTo>
                <a:lnTo>
                  <a:pt x="949" y="1776"/>
                </a:lnTo>
                <a:lnTo>
                  <a:pt x="936" y="1784"/>
                </a:lnTo>
                <a:lnTo>
                  <a:pt x="923" y="1794"/>
                </a:lnTo>
                <a:lnTo>
                  <a:pt x="912" y="1805"/>
                </a:lnTo>
                <a:lnTo>
                  <a:pt x="903" y="1816"/>
                </a:lnTo>
                <a:lnTo>
                  <a:pt x="896" y="1829"/>
                </a:lnTo>
                <a:lnTo>
                  <a:pt x="894" y="1835"/>
                </a:lnTo>
                <a:lnTo>
                  <a:pt x="892" y="1841"/>
                </a:lnTo>
                <a:lnTo>
                  <a:pt x="891" y="1848"/>
                </a:lnTo>
                <a:lnTo>
                  <a:pt x="890" y="1854"/>
                </a:lnTo>
                <a:lnTo>
                  <a:pt x="890" y="1971"/>
                </a:lnTo>
                <a:lnTo>
                  <a:pt x="890" y="1971"/>
                </a:lnTo>
                <a:lnTo>
                  <a:pt x="891" y="1988"/>
                </a:lnTo>
                <a:lnTo>
                  <a:pt x="893" y="2003"/>
                </a:lnTo>
                <a:lnTo>
                  <a:pt x="897" y="2016"/>
                </a:lnTo>
                <a:lnTo>
                  <a:pt x="902" y="2029"/>
                </a:lnTo>
                <a:lnTo>
                  <a:pt x="902" y="2029"/>
                </a:lnTo>
                <a:lnTo>
                  <a:pt x="904" y="2043"/>
                </a:lnTo>
                <a:lnTo>
                  <a:pt x="907" y="2058"/>
                </a:lnTo>
                <a:lnTo>
                  <a:pt x="911" y="2071"/>
                </a:lnTo>
                <a:lnTo>
                  <a:pt x="916" y="2084"/>
                </a:lnTo>
                <a:lnTo>
                  <a:pt x="921" y="2096"/>
                </a:lnTo>
                <a:lnTo>
                  <a:pt x="927" y="2108"/>
                </a:lnTo>
                <a:lnTo>
                  <a:pt x="934" y="2119"/>
                </a:lnTo>
                <a:lnTo>
                  <a:pt x="942" y="2129"/>
                </a:lnTo>
                <a:lnTo>
                  <a:pt x="950" y="2138"/>
                </a:lnTo>
                <a:lnTo>
                  <a:pt x="959" y="2146"/>
                </a:lnTo>
                <a:lnTo>
                  <a:pt x="968" y="2153"/>
                </a:lnTo>
                <a:lnTo>
                  <a:pt x="978" y="2159"/>
                </a:lnTo>
                <a:lnTo>
                  <a:pt x="988" y="2164"/>
                </a:lnTo>
                <a:lnTo>
                  <a:pt x="998" y="2168"/>
                </a:lnTo>
                <a:lnTo>
                  <a:pt x="1009" y="2169"/>
                </a:lnTo>
                <a:lnTo>
                  <a:pt x="1021" y="2170"/>
                </a:lnTo>
                <a:lnTo>
                  <a:pt x="1021" y="2170"/>
                </a:lnTo>
                <a:lnTo>
                  <a:pt x="1032" y="2169"/>
                </a:lnTo>
                <a:lnTo>
                  <a:pt x="1043" y="2168"/>
                </a:lnTo>
                <a:lnTo>
                  <a:pt x="1053" y="2164"/>
                </a:lnTo>
                <a:lnTo>
                  <a:pt x="1064" y="2159"/>
                </a:lnTo>
                <a:lnTo>
                  <a:pt x="1073" y="2153"/>
                </a:lnTo>
                <a:lnTo>
                  <a:pt x="1082" y="2146"/>
                </a:lnTo>
                <a:lnTo>
                  <a:pt x="1091" y="2138"/>
                </a:lnTo>
                <a:lnTo>
                  <a:pt x="1099" y="2129"/>
                </a:lnTo>
                <a:lnTo>
                  <a:pt x="1107" y="2119"/>
                </a:lnTo>
                <a:lnTo>
                  <a:pt x="1114" y="2108"/>
                </a:lnTo>
                <a:lnTo>
                  <a:pt x="1120" y="2096"/>
                </a:lnTo>
                <a:lnTo>
                  <a:pt x="1125" y="2084"/>
                </a:lnTo>
                <a:lnTo>
                  <a:pt x="1130" y="2071"/>
                </a:lnTo>
                <a:lnTo>
                  <a:pt x="1134" y="2058"/>
                </a:lnTo>
                <a:lnTo>
                  <a:pt x="1137" y="2044"/>
                </a:lnTo>
                <a:lnTo>
                  <a:pt x="1139" y="2029"/>
                </a:lnTo>
                <a:lnTo>
                  <a:pt x="1139" y="2029"/>
                </a:lnTo>
                <a:lnTo>
                  <a:pt x="1144" y="2016"/>
                </a:lnTo>
                <a:lnTo>
                  <a:pt x="1148" y="2003"/>
                </a:lnTo>
                <a:lnTo>
                  <a:pt x="1150" y="1988"/>
                </a:lnTo>
                <a:lnTo>
                  <a:pt x="1151" y="1971"/>
                </a:lnTo>
                <a:lnTo>
                  <a:pt x="1151" y="1971"/>
                </a:lnTo>
                <a:close/>
                <a:moveTo>
                  <a:pt x="1118" y="2003"/>
                </a:moveTo>
                <a:lnTo>
                  <a:pt x="1118" y="2003"/>
                </a:lnTo>
                <a:lnTo>
                  <a:pt x="1118" y="2016"/>
                </a:lnTo>
                <a:lnTo>
                  <a:pt x="1116" y="2031"/>
                </a:lnTo>
                <a:lnTo>
                  <a:pt x="1114" y="2044"/>
                </a:lnTo>
                <a:lnTo>
                  <a:pt x="1111" y="2058"/>
                </a:lnTo>
                <a:lnTo>
                  <a:pt x="1106" y="2070"/>
                </a:lnTo>
                <a:lnTo>
                  <a:pt x="1101" y="2081"/>
                </a:lnTo>
                <a:lnTo>
                  <a:pt x="1096" y="2091"/>
                </a:lnTo>
                <a:lnTo>
                  <a:pt x="1089" y="2101"/>
                </a:lnTo>
                <a:lnTo>
                  <a:pt x="1082" y="2110"/>
                </a:lnTo>
                <a:lnTo>
                  <a:pt x="1075" y="2119"/>
                </a:lnTo>
                <a:lnTo>
                  <a:pt x="1067" y="2125"/>
                </a:lnTo>
                <a:lnTo>
                  <a:pt x="1058" y="2131"/>
                </a:lnTo>
                <a:lnTo>
                  <a:pt x="1049" y="2136"/>
                </a:lnTo>
                <a:lnTo>
                  <a:pt x="1040" y="2139"/>
                </a:lnTo>
                <a:lnTo>
                  <a:pt x="1030" y="2141"/>
                </a:lnTo>
                <a:lnTo>
                  <a:pt x="1021" y="2141"/>
                </a:lnTo>
                <a:lnTo>
                  <a:pt x="1021" y="2141"/>
                </a:lnTo>
                <a:lnTo>
                  <a:pt x="1011" y="2141"/>
                </a:lnTo>
                <a:lnTo>
                  <a:pt x="1001" y="2139"/>
                </a:lnTo>
                <a:lnTo>
                  <a:pt x="992" y="2136"/>
                </a:lnTo>
                <a:lnTo>
                  <a:pt x="983" y="2131"/>
                </a:lnTo>
                <a:lnTo>
                  <a:pt x="975" y="2125"/>
                </a:lnTo>
                <a:lnTo>
                  <a:pt x="966" y="2119"/>
                </a:lnTo>
                <a:lnTo>
                  <a:pt x="959" y="2110"/>
                </a:lnTo>
                <a:lnTo>
                  <a:pt x="952" y="2101"/>
                </a:lnTo>
                <a:lnTo>
                  <a:pt x="946" y="2091"/>
                </a:lnTo>
                <a:lnTo>
                  <a:pt x="940" y="2081"/>
                </a:lnTo>
                <a:lnTo>
                  <a:pt x="935" y="2070"/>
                </a:lnTo>
                <a:lnTo>
                  <a:pt x="931" y="2058"/>
                </a:lnTo>
                <a:lnTo>
                  <a:pt x="927" y="2044"/>
                </a:lnTo>
                <a:lnTo>
                  <a:pt x="925" y="2031"/>
                </a:lnTo>
                <a:lnTo>
                  <a:pt x="923" y="2016"/>
                </a:lnTo>
                <a:lnTo>
                  <a:pt x="923" y="2003"/>
                </a:lnTo>
                <a:lnTo>
                  <a:pt x="923" y="1961"/>
                </a:lnTo>
                <a:lnTo>
                  <a:pt x="923" y="1961"/>
                </a:lnTo>
                <a:lnTo>
                  <a:pt x="924" y="1945"/>
                </a:lnTo>
                <a:lnTo>
                  <a:pt x="926" y="1928"/>
                </a:lnTo>
                <a:lnTo>
                  <a:pt x="929" y="1911"/>
                </a:lnTo>
                <a:lnTo>
                  <a:pt x="934" y="1896"/>
                </a:lnTo>
                <a:lnTo>
                  <a:pt x="940" y="1883"/>
                </a:lnTo>
                <a:lnTo>
                  <a:pt x="947" y="1870"/>
                </a:lnTo>
                <a:lnTo>
                  <a:pt x="955" y="1859"/>
                </a:lnTo>
                <a:lnTo>
                  <a:pt x="964" y="1849"/>
                </a:lnTo>
                <a:lnTo>
                  <a:pt x="964" y="1849"/>
                </a:lnTo>
                <a:lnTo>
                  <a:pt x="968" y="1858"/>
                </a:lnTo>
                <a:lnTo>
                  <a:pt x="974" y="1866"/>
                </a:lnTo>
                <a:lnTo>
                  <a:pt x="980" y="1874"/>
                </a:lnTo>
                <a:lnTo>
                  <a:pt x="987" y="1880"/>
                </a:lnTo>
                <a:lnTo>
                  <a:pt x="995" y="1885"/>
                </a:lnTo>
                <a:lnTo>
                  <a:pt x="1003" y="1889"/>
                </a:lnTo>
                <a:lnTo>
                  <a:pt x="1012" y="1891"/>
                </a:lnTo>
                <a:lnTo>
                  <a:pt x="1021" y="1891"/>
                </a:lnTo>
                <a:lnTo>
                  <a:pt x="1021" y="1891"/>
                </a:lnTo>
                <a:lnTo>
                  <a:pt x="1030" y="1891"/>
                </a:lnTo>
                <a:lnTo>
                  <a:pt x="1038" y="1889"/>
                </a:lnTo>
                <a:lnTo>
                  <a:pt x="1047" y="1885"/>
                </a:lnTo>
                <a:lnTo>
                  <a:pt x="1054" y="1880"/>
                </a:lnTo>
                <a:lnTo>
                  <a:pt x="1061" y="1874"/>
                </a:lnTo>
                <a:lnTo>
                  <a:pt x="1068" y="1866"/>
                </a:lnTo>
                <a:lnTo>
                  <a:pt x="1073" y="1858"/>
                </a:lnTo>
                <a:lnTo>
                  <a:pt x="1077" y="1849"/>
                </a:lnTo>
                <a:lnTo>
                  <a:pt x="1077" y="1849"/>
                </a:lnTo>
                <a:lnTo>
                  <a:pt x="1086" y="1859"/>
                </a:lnTo>
                <a:lnTo>
                  <a:pt x="1094" y="1870"/>
                </a:lnTo>
                <a:lnTo>
                  <a:pt x="1101" y="1883"/>
                </a:lnTo>
                <a:lnTo>
                  <a:pt x="1107" y="1896"/>
                </a:lnTo>
                <a:lnTo>
                  <a:pt x="1112" y="1911"/>
                </a:lnTo>
                <a:lnTo>
                  <a:pt x="1116" y="1928"/>
                </a:lnTo>
                <a:lnTo>
                  <a:pt x="1118" y="1945"/>
                </a:lnTo>
                <a:lnTo>
                  <a:pt x="1118" y="1961"/>
                </a:lnTo>
                <a:lnTo>
                  <a:pt x="1118" y="2003"/>
                </a:lnTo>
                <a:close/>
                <a:moveTo>
                  <a:pt x="1055" y="2286"/>
                </a:moveTo>
                <a:lnTo>
                  <a:pt x="1055" y="2286"/>
                </a:lnTo>
                <a:lnTo>
                  <a:pt x="1054" y="2279"/>
                </a:lnTo>
                <a:lnTo>
                  <a:pt x="1053" y="2273"/>
                </a:lnTo>
                <a:lnTo>
                  <a:pt x="1052" y="2266"/>
                </a:lnTo>
                <a:lnTo>
                  <a:pt x="1049" y="2260"/>
                </a:lnTo>
                <a:lnTo>
                  <a:pt x="1046" y="2255"/>
                </a:lnTo>
                <a:lnTo>
                  <a:pt x="1043" y="2250"/>
                </a:lnTo>
                <a:lnTo>
                  <a:pt x="1039" y="2246"/>
                </a:lnTo>
                <a:lnTo>
                  <a:pt x="1035" y="2243"/>
                </a:lnTo>
                <a:lnTo>
                  <a:pt x="1017" y="2286"/>
                </a:lnTo>
                <a:lnTo>
                  <a:pt x="1014" y="2286"/>
                </a:lnTo>
                <a:lnTo>
                  <a:pt x="997" y="2243"/>
                </a:lnTo>
                <a:lnTo>
                  <a:pt x="997" y="2243"/>
                </a:lnTo>
                <a:lnTo>
                  <a:pt x="993" y="2246"/>
                </a:lnTo>
                <a:lnTo>
                  <a:pt x="989" y="2250"/>
                </a:lnTo>
                <a:lnTo>
                  <a:pt x="985" y="2255"/>
                </a:lnTo>
                <a:lnTo>
                  <a:pt x="982" y="2260"/>
                </a:lnTo>
                <a:lnTo>
                  <a:pt x="980" y="2266"/>
                </a:lnTo>
                <a:lnTo>
                  <a:pt x="978" y="2273"/>
                </a:lnTo>
                <a:lnTo>
                  <a:pt x="977" y="2279"/>
                </a:lnTo>
                <a:lnTo>
                  <a:pt x="977" y="2286"/>
                </a:lnTo>
                <a:lnTo>
                  <a:pt x="977" y="2286"/>
                </a:lnTo>
                <a:lnTo>
                  <a:pt x="977" y="2293"/>
                </a:lnTo>
                <a:lnTo>
                  <a:pt x="978" y="2299"/>
                </a:lnTo>
                <a:lnTo>
                  <a:pt x="980" y="2304"/>
                </a:lnTo>
                <a:lnTo>
                  <a:pt x="982" y="2310"/>
                </a:lnTo>
                <a:lnTo>
                  <a:pt x="987" y="2319"/>
                </a:lnTo>
                <a:lnTo>
                  <a:pt x="995" y="2326"/>
                </a:lnTo>
                <a:lnTo>
                  <a:pt x="974" y="2719"/>
                </a:lnTo>
                <a:lnTo>
                  <a:pt x="1057" y="2719"/>
                </a:lnTo>
                <a:lnTo>
                  <a:pt x="1037" y="2326"/>
                </a:lnTo>
                <a:lnTo>
                  <a:pt x="1037" y="2326"/>
                </a:lnTo>
                <a:lnTo>
                  <a:pt x="1041" y="2324"/>
                </a:lnTo>
                <a:lnTo>
                  <a:pt x="1044" y="2319"/>
                </a:lnTo>
                <a:lnTo>
                  <a:pt x="1047" y="2315"/>
                </a:lnTo>
                <a:lnTo>
                  <a:pt x="1050" y="2310"/>
                </a:lnTo>
                <a:lnTo>
                  <a:pt x="1052" y="2304"/>
                </a:lnTo>
                <a:lnTo>
                  <a:pt x="1053" y="2299"/>
                </a:lnTo>
                <a:lnTo>
                  <a:pt x="1054" y="2293"/>
                </a:lnTo>
                <a:lnTo>
                  <a:pt x="1055" y="2286"/>
                </a:lnTo>
                <a:lnTo>
                  <a:pt x="1055" y="2286"/>
                </a:lnTo>
                <a:close/>
                <a:moveTo>
                  <a:pt x="348" y="415"/>
                </a:moveTo>
                <a:lnTo>
                  <a:pt x="348" y="480"/>
                </a:lnTo>
                <a:lnTo>
                  <a:pt x="1113" y="480"/>
                </a:lnTo>
                <a:lnTo>
                  <a:pt x="1113" y="415"/>
                </a:lnTo>
                <a:lnTo>
                  <a:pt x="348" y="415"/>
                </a:lnTo>
                <a:close/>
                <a:moveTo>
                  <a:pt x="1113" y="898"/>
                </a:moveTo>
                <a:lnTo>
                  <a:pt x="1113" y="833"/>
                </a:lnTo>
                <a:lnTo>
                  <a:pt x="794" y="833"/>
                </a:lnTo>
                <a:lnTo>
                  <a:pt x="794" y="898"/>
                </a:lnTo>
                <a:lnTo>
                  <a:pt x="1113" y="898"/>
                </a:lnTo>
                <a:close/>
                <a:moveTo>
                  <a:pt x="348" y="684"/>
                </a:moveTo>
                <a:lnTo>
                  <a:pt x="1113" y="684"/>
                </a:lnTo>
                <a:lnTo>
                  <a:pt x="1113" y="619"/>
                </a:lnTo>
                <a:lnTo>
                  <a:pt x="348" y="619"/>
                </a:lnTo>
                <a:lnTo>
                  <a:pt x="348" y="684"/>
                </a:lnTo>
                <a:close/>
                <a:moveTo>
                  <a:pt x="205" y="986"/>
                </a:moveTo>
                <a:lnTo>
                  <a:pt x="322" y="1315"/>
                </a:lnTo>
                <a:lnTo>
                  <a:pt x="344" y="1376"/>
                </a:lnTo>
                <a:lnTo>
                  <a:pt x="344" y="1171"/>
                </a:lnTo>
                <a:lnTo>
                  <a:pt x="344" y="1171"/>
                </a:lnTo>
                <a:lnTo>
                  <a:pt x="367" y="1183"/>
                </a:lnTo>
                <a:lnTo>
                  <a:pt x="390" y="1194"/>
                </a:lnTo>
                <a:lnTo>
                  <a:pt x="413" y="1205"/>
                </a:lnTo>
                <a:lnTo>
                  <a:pt x="437" y="1214"/>
                </a:lnTo>
                <a:lnTo>
                  <a:pt x="461" y="1224"/>
                </a:lnTo>
                <a:lnTo>
                  <a:pt x="485" y="1231"/>
                </a:lnTo>
                <a:lnTo>
                  <a:pt x="510" y="1239"/>
                </a:lnTo>
                <a:lnTo>
                  <a:pt x="536" y="1246"/>
                </a:lnTo>
                <a:lnTo>
                  <a:pt x="562" y="1253"/>
                </a:lnTo>
                <a:lnTo>
                  <a:pt x="588" y="1258"/>
                </a:lnTo>
                <a:lnTo>
                  <a:pt x="614" y="1263"/>
                </a:lnTo>
                <a:lnTo>
                  <a:pt x="641" y="1266"/>
                </a:lnTo>
                <a:lnTo>
                  <a:pt x="668" y="1269"/>
                </a:lnTo>
                <a:lnTo>
                  <a:pt x="696" y="1271"/>
                </a:lnTo>
                <a:lnTo>
                  <a:pt x="724" y="1273"/>
                </a:lnTo>
                <a:lnTo>
                  <a:pt x="753" y="1273"/>
                </a:lnTo>
                <a:lnTo>
                  <a:pt x="753" y="1273"/>
                </a:lnTo>
                <a:lnTo>
                  <a:pt x="780" y="1273"/>
                </a:lnTo>
                <a:lnTo>
                  <a:pt x="808" y="1271"/>
                </a:lnTo>
                <a:lnTo>
                  <a:pt x="835" y="1269"/>
                </a:lnTo>
                <a:lnTo>
                  <a:pt x="862" y="1266"/>
                </a:lnTo>
                <a:lnTo>
                  <a:pt x="889" y="1263"/>
                </a:lnTo>
                <a:lnTo>
                  <a:pt x="915" y="1258"/>
                </a:lnTo>
                <a:lnTo>
                  <a:pt x="941" y="1253"/>
                </a:lnTo>
                <a:lnTo>
                  <a:pt x="967" y="1246"/>
                </a:lnTo>
                <a:lnTo>
                  <a:pt x="992" y="1240"/>
                </a:lnTo>
                <a:lnTo>
                  <a:pt x="1017" y="1233"/>
                </a:lnTo>
                <a:lnTo>
                  <a:pt x="1042" y="1224"/>
                </a:lnTo>
                <a:lnTo>
                  <a:pt x="1066" y="1215"/>
                </a:lnTo>
                <a:lnTo>
                  <a:pt x="1089" y="1206"/>
                </a:lnTo>
                <a:lnTo>
                  <a:pt x="1112" y="1195"/>
                </a:lnTo>
                <a:lnTo>
                  <a:pt x="1135" y="1185"/>
                </a:lnTo>
                <a:lnTo>
                  <a:pt x="1157" y="1173"/>
                </a:lnTo>
                <a:lnTo>
                  <a:pt x="1157" y="1376"/>
                </a:lnTo>
                <a:lnTo>
                  <a:pt x="1245" y="1134"/>
                </a:lnTo>
                <a:lnTo>
                  <a:pt x="1293" y="996"/>
                </a:lnTo>
                <a:lnTo>
                  <a:pt x="1293" y="996"/>
                </a:lnTo>
                <a:lnTo>
                  <a:pt x="1270" y="1018"/>
                </a:lnTo>
                <a:lnTo>
                  <a:pt x="1244" y="1039"/>
                </a:lnTo>
                <a:lnTo>
                  <a:pt x="1217" y="1059"/>
                </a:lnTo>
                <a:lnTo>
                  <a:pt x="1188" y="1079"/>
                </a:lnTo>
                <a:lnTo>
                  <a:pt x="1158" y="1096"/>
                </a:lnTo>
                <a:lnTo>
                  <a:pt x="1126" y="1114"/>
                </a:lnTo>
                <a:lnTo>
                  <a:pt x="1092" y="1130"/>
                </a:lnTo>
                <a:lnTo>
                  <a:pt x="1058" y="1145"/>
                </a:lnTo>
                <a:lnTo>
                  <a:pt x="1022" y="1159"/>
                </a:lnTo>
                <a:lnTo>
                  <a:pt x="985" y="1171"/>
                </a:lnTo>
                <a:lnTo>
                  <a:pt x="948" y="1181"/>
                </a:lnTo>
                <a:lnTo>
                  <a:pt x="909" y="1191"/>
                </a:lnTo>
                <a:lnTo>
                  <a:pt x="871" y="1198"/>
                </a:lnTo>
                <a:lnTo>
                  <a:pt x="832" y="1204"/>
                </a:lnTo>
                <a:lnTo>
                  <a:pt x="792" y="1206"/>
                </a:lnTo>
                <a:lnTo>
                  <a:pt x="753" y="1208"/>
                </a:lnTo>
                <a:lnTo>
                  <a:pt x="751" y="1208"/>
                </a:lnTo>
                <a:lnTo>
                  <a:pt x="751" y="1208"/>
                </a:lnTo>
                <a:lnTo>
                  <a:pt x="714" y="1206"/>
                </a:lnTo>
                <a:lnTo>
                  <a:pt x="677" y="1205"/>
                </a:lnTo>
                <a:lnTo>
                  <a:pt x="641" y="1200"/>
                </a:lnTo>
                <a:lnTo>
                  <a:pt x="605" y="1195"/>
                </a:lnTo>
                <a:lnTo>
                  <a:pt x="570" y="1188"/>
                </a:lnTo>
                <a:lnTo>
                  <a:pt x="536" y="1180"/>
                </a:lnTo>
                <a:lnTo>
                  <a:pt x="502" y="1170"/>
                </a:lnTo>
                <a:lnTo>
                  <a:pt x="469" y="1159"/>
                </a:lnTo>
                <a:lnTo>
                  <a:pt x="438" y="1146"/>
                </a:lnTo>
                <a:lnTo>
                  <a:pt x="407" y="1133"/>
                </a:lnTo>
                <a:lnTo>
                  <a:pt x="377" y="1119"/>
                </a:lnTo>
                <a:lnTo>
                  <a:pt x="348" y="1103"/>
                </a:lnTo>
                <a:lnTo>
                  <a:pt x="320" y="1085"/>
                </a:lnTo>
                <a:lnTo>
                  <a:pt x="293" y="1068"/>
                </a:lnTo>
                <a:lnTo>
                  <a:pt x="267" y="1048"/>
                </a:lnTo>
                <a:lnTo>
                  <a:pt x="243" y="1028"/>
                </a:lnTo>
                <a:lnTo>
                  <a:pt x="243" y="1028"/>
                </a:lnTo>
                <a:lnTo>
                  <a:pt x="227" y="1013"/>
                </a:lnTo>
                <a:lnTo>
                  <a:pt x="217" y="1001"/>
                </a:lnTo>
                <a:lnTo>
                  <a:pt x="211" y="993"/>
                </a:lnTo>
                <a:lnTo>
                  <a:pt x="205" y="986"/>
                </a:lnTo>
                <a:lnTo>
                  <a:pt x="205" y="986"/>
                </a:lnTo>
                <a:close/>
                <a:moveTo>
                  <a:pt x="753" y="0"/>
                </a:moveTo>
                <a:lnTo>
                  <a:pt x="753" y="0"/>
                </a:lnTo>
                <a:lnTo>
                  <a:pt x="714" y="1"/>
                </a:lnTo>
                <a:lnTo>
                  <a:pt x="676" y="4"/>
                </a:lnTo>
                <a:lnTo>
                  <a:pt x="639" y="8"/>
                </a:lnTo>
                <a:lnTo>
                  <a:pt x="602" y="13"/>
                </a:lnTo>
                <a:lnTo>
                  <a:pt x="566" y="20"/>
                </a:lnTo>
                <a:lnTo>
                  <a:pt x="531" y="28"/>
                </a:lnTo>
                <a:lnTo>
                  <a:pt x="496" y="38"/>
                </a:lnTo>
                <a:lnTo>
                  <a:pt x="462" y="49"/>
                </a:lnTo>
                <a:lnTo>
                  <a:pt x="429" y="61"/>
                </a:lnTo>
                <a:lnTo>
                  <a:pt x="397" y="75"/>
                </a:lnTo>
                <a:lnTo>
                  <a:pt x="366" y="90"/>
                </a:lnTo>
                <a:lnTo>
                  <a:pt x="335" y="106"/>
                </a:lnTo>
                <a:lnTo>
                  <a:pt x="306" y="124"/>
                </a:lnTo>
                <a:lnTo>
                  <a:pt x="277" y="143"/>
                </a:lnTo>
                <a:lnTo>
                  <a:pt x="250" y="161"/>
                </a:lnTo>
                <a:lnTo>
                  <a:pt x="224" y="183"/>
                </a:lnTo>
                <a:lnTo>
                  <a:pt x="199" y="204"/>
                </a:lnTo>
                <a:lnTo>
                  <a:pt x="175" y="228"/>
                </a:lnTo>
                <a:lnTo>
                  <a:pt x="153" y="251"/>
                </a:lnTo>
                <a:lnTo>
                  <a:pt x="132" y="276"/>
                </a:lnTo>
                <a:lnTo>
                  <a:pt x="112" y="301"/>
                </a:lnTo>
                <a:lnTo>
                  <a:pt x="93" y="329"/>
                </a:lnTo>
                <a:lnTo>
                  <a:pt x="77" y="356"/>
                </a:lnTo>
                <a:lnTo>
                  <a:pt x="61" y="384"/>
                </a:lnTo>
                <a:lnTo>
                  <a:pt x="48" y="414"/>
                </a:lnTo>
                <a:lnTo>
                  <a:pt x="36" y="443"/>
                </a:lnTo>
                <a:lnTo>
                  <a:pt x="25" y="474"/>
                </a:lnTo>
                <a:lnTo>
                  <a:pt x="16" y="505"/>
                </a:lnTo>
                <a:lnTo>
                  <a:pt x="10" y="538"/>
                </a:lnTo>
                <a:lnTo>
                  <a:pt x="5" y="570"/>
                </a:lnTo>
                <a:lnTo>
                  <a:pt x="1" y="603"/>
                </a:lnTo>
                <a:lnTo>
                  <a:pt x="0" y="636"/>
                </a:lnTo>
                <a:lnTo>
                  <a:pt x="0" y="636"/>
                </a:lnTo>
                <a:lnTo>
                  <a:pt x="1" y="658"/>
                </a:lnTo>
                <a:lnTo>
                  <a:pt x="2" y="679"/>
                </a:lnTo>
                <a:lnTo>
                  <a:pt x="4" y="700"/>
                </a:lnTo>
                <a:lnTo>
                  <a:pt x="7" y="721"/>
                </a:lnTo>
                <a:lnTo>
                  <a:pt x="10" y="743"/>
                </a:lnTo>
                <a:lnTo>
                  <a:pt x="15" y="763"/>
                </a:lnTo>
                <a:lnTo>
                  <a:pt x="20" y="783"/>
                </a:lnTo>
                <a:lnTo>
                  <a:pt x="26" y="803"/>
                </a:lnTo>
                <a:lnTo>
                  <a:pt x="26" y="803"/>
                </a:lnTo>
                <a:lnTo>
                  <a:pt x="162" y="1183"/>
                </a:lnTo>
                <a:lnTo>
                  <a:pt x="344" y="1690"/>
                </a:lnTo>
                <a:lnTo>
                  <a:pt x="344" y="1530"/>
                </a:lnTo>
                <a:lnTo>
                  <a:pt x="344" y="1530"/>
                </a:lnTo>
                <a:lnTo>
                  <a:pt x="74" y="779"/>
                </a:lnTo>
                <a:lnTo>
                  <a:pt x="74" y="779"/>
                </a:lnTo>
                <a:lnTo>
                  <a:pt x="69" y="761"/>
                </a:lnTo>
                <a:lnTo>
                  <a:pt x="65" y="744"/>
                </a:lnTo>
                <a:lnTo>
                  <a:pt x="61" y="726"/>
                </a:lnTo>
                <a:lnTo>
                  <a:pt x="58" y="709"/>
                </a:lnTo>
                <a:lnTo>
                  <a:pt x="55" y="691"/>
                </a:lnTo>
                <a:lnTo>
                  <a:pt x="54" y="673"/>
                </a:lnTo>
                <a:lnTo>
                  <a:pt x="53" y="655"/>
                </a:lnTo>
                <a:lnTo>
                  <a:pt x="52" y="636"/>
                </a:lnTo>
                <a:lnTo>
                  <a:pt x="52" y="636"/>
                </a:lnTo>
                <a:lnTo>
                  <a:pt x="53" y="608"/>
                </a:lnTo>
                <a:lnTo>
                  <a:pt x="56" y="580"/>
                </a:lnTo>
                <a:lnTo>
                  <a:pt x="60" y="553"/>
                </a:lnTo>
                <a:lnTo>
                  <a:pt x="66" y="525"/>
                </a:lnTo>
                <a:lnTo>
                  <a:pt x="73" y="498"/>
                </a:lnTo>
                <a:lnTo>
                  <a:pt x="82" y="471"/>
                </a:lnTo>
                <a:lnTo>
                  <a:pt x="93" y="445"/>
                </a:lnTo>
                <a:lnTo>
                  <a:pt x="105" y="419"/>
                </a:lnTo>
                <a:lnTo>
                  <a:pt x="119" y="394"/>
                </a:lnTo>
                <a:lnTo>
                  <a:pt x="134" y="369"/>
                </a:lnTo>
                <a:lnTo>
                  <a:pt x="151" y="345"/>
                </a:lnTo>
                <a:lnTo>
                  <a:pt x="168" y="323"/>
                </a:lnTo>
                <a:lnTo>
                  <a:pt x="188" y="300"/>
                </a:lnTo>
                <a:lnTo>
                  <a:pt x="208" y="278"/>
                </a:lnTo>
                <a:lnTo>
                  <a:pt x="230" y="258"/>
                </a:lnTo>
                <a:lnTo>
                  <a:pt x="253" y="236"/>
                </a:lnTo>
                <a:lnTo>
                  <a:pt x="253" y="236"/>
                </a:lnTo>
                <a:lnTo>
                  <a:pt x="277" y="218"/>
                </a:lnTo>
                <a:lnTo>
                  <a:pt x="303" y="199"/>
                </a:lnTo>
                <a:lnTo>
                  <a:pt x="329" y="181"/>
                </a:lnTo>
                <a:lnTo>
                  <a:pt x="357" y="165"/>
                </a:lnTo>
                <a:lnTo>
                  <a:pt x="385" y="150"/>
                </a:lnTo>
                <a:lnTo>
                  <a:pt x="415" y="136"/>
                </a:lnTo>
                <a:lnTo>
                  <a:pt x="445" y="124"/>
                </a:lnTo>
                <a:lnTo>
                  <a:pt x="476" y="111"/>
                </a:lnTo>
                <a:lnTo>
                  <a:pt x="508" y="101"/>
                </a:lnTo>
                <a:lnTo>
                  <a:pt x="541" y="91"/>
                </a:lnTo>
                <a:lnTo>
                  <a:pt x="575" y="84"/>
                </a:lnTo>
                <a:lnTo>
                  <a:pt x="609" y="78"/>
                </a:lnTo>
                <a:lnTo>
                  <a:pt x="644" y="73"/>
                </a:lnTo>
                <a:lnTo>
                  <a:pt x="679" y="69"/>
                </a:lnTo>
                <a:lnTo>
                  <a:pt x="715" y="66"/>
                </a:lnTo>
                <a:lnTo>
                  <a:pt x="753" y="65"/>
                </a:lnTo>
                <a:lnTo>
                  <a:pt x="753" y="65"/>
                </a:lnTo>
                <a:lnTo>
                  <a:pt x="789" y="66"/>
                </a:lnTo>
                <a:lnTo>
                  <a:pt x="825" y="69"/>
                </a:lnTo>
                <a:lnTo>
                  <a:pt x="860" y="73"/>
                </a:lnTo>
                <a:lnTo>
                  <a:pt x="895" y="78"/>
                </a:lnTo>
                <a:lnTo>
                  <a:pt x="929" y="84"/>
                </a:lnTo>
                <a:lnTo>
                  <a:pt x="963" y="91"/>
                </a:lnTo>
                <a:lnTo>
                  <a:pt x="996" y="101"/>
                </a:lnTo>
                <a:lnTo>
                  <a:pt x="1028" y="111"/>
                </a:lnTo>
                <a:lnTo>
                  <a:pt x="1059" y="124"/>
                </a:lnTo>
                <a:lnTo>
                  <a:pt x="1089" y="136"/>
                </a:lnTo>
                <a:lnTo>
                  <a:pt x="1119" y="150"/>
                </a:lnTo>
                <a:lnTo>
                  <a:pt x="1147" y="165"/>
                </a:lnTo>
                <a:lnTo>
                  <a:pt x="1175" y="181"/>
                </a:lnTo>
                <a:lnTo>
                  <a:pt x="1201" y="199"/>
                </a:lnTo>
                <a:lnTo>
                  <a:pt x="1227" y="218"/>
                </a:lnTo>
                <a:lnTo>
                  <a:pt x="1251" y="236"/>
                </a:lnTo>
                <a:lnTo>
                  <a:pt x="1251" y="236"/>
                </a:lnTo>
                <a:lnTo>
                  <a:pt x="1274" y="258"/>
                </a:lnTo>
                <a:lnTo>
                  <a:pt x="1296" y="278"/>
                </a:lnTo>
                <a:lnTo>
                  <a:pt x="1317" y="300"/>
                </a:lnTo>
                <a:lnTo>
                  <a:pt x="1336" y="323"/>
                </a:lnTo>
                <a:lnTo>
                  <a:pt x="1354" y="345"/>
                </a:lnTo>
                <a:lnTo>
                  <a:pt x="1370" y="369"/>
                </a:lnTo>
                <a:lnTo>
                  <a:pt x="1385" y="394"/>
                </a:lnTo>
                <a:lnTo>
                  <a:pt x="1399" y="419"/>
                </a:lnTo>
                <a:lnTo>
                  <a:pt x="1411" y="445"/>
                </a:lnTo>
                <a:lnTo>
                  <a:pt x="1422" y="471"/>
                </a:lnTo>
                <a:lnTo>
                  <a:pt x="1431" y="498"/>
                </a:lnTo>
                <a:lnTo>
                  <a:pt x="1438" y="525"/>
                </a:lnTo>
                <a:lnTo>
                  <a:pt x="1444" y="553"/>
                </a:lnTo>
                <a:lnTo>
                  <a:pt x="1448" y="580"/>
                </a:lnTo>
                <a:lnTo>
                  <a:pt x="1451" y="608"/>
                </a:lnTo>
                <a:lnTo>
                  <a:pt x="1452" y="636"/>
                </a:lnTo>
                <a:lnTo>
                  <a:pt x="1452" y="636"/>
                </a:lnTo>
                <a:lnTo>
                  <a:pt x="1451" y="648"/>
                </a:lnTo>
                <a:lnTo>
                  <a:pt x="1450" y="661"/>
                </a:lnTo>
                <a:lnTo>
                  <a:pt x="1445" y="694"/>
                </a:lnTo>
                <a:lnTo>
                  <a:pt x="1437" y="729"/>
                </a:lnTo>
                <a:lnTo>
                  <a:pt x="1427" y="764"/>
                </a:lnTo>
                <a:lnTo>
                  <a:pt x="1427" y="764"/>
                </a:lnTo>
                <a:lnTo>
                  <a:pt x="1418" y="796"/>
                </a:lnTo>
                <a:lnTo>
                  <a:pt x="1410" y="823"/>
                </a:lnTo>
                <a:lnTo>
                  <a:pt x="1402" y="846"/>
                </a:lnTo>
                <a:lnTo>
                  <a:pt x="1156" y="1551"/>
                </a:lnTo>
                <a:lnTo>
                  <a:pt x="1156" y="1714"/>
                </a:lnTo>
                <a:lnTo>
                  <a:pt x="1450" y="873"/>
                </a:lnTo>
                <a:lnTo>
                  <a:pt x="1450" y="873"/>
                </a:lnTo>
                <a:lnTo>
                  <a:pt x="1459" y="846"/>
                </a:lnTo>
                <a:lnTo>
                  <a:pt x="1467" y="819"/>
                </a:lnTo>
                <a:lnTo>
                  <a:pt x="1477" y="786"/>
                </a:lnTo>
                <a:lnTo>
                  <a:pt x="1487" y="749"/>
                </a:lnTo>
                <a:lnTo>
                  <a:pt x="1495" y="709"/>
                </a:lnTo>
                <a:lnTo>
                  <a:pt x="1499" y="690"/>
                </a:lnTo>
                <a:lnTo>
                  <a:pt x="1502" y="671"/>
                </a:lnTo>
                <a:lnTo>
                  <a:pt x="1503" y="654"/>
                </a:lnTo>
                <a:lnTo>
                  <a:pt x="1504" y="636"/>
                </a:lnTo>
                <a:lnTo>
                  <a:pt x="1504" y="636"/>
                </a:lnTo>
                <a:lnTo>
                  <a:pt x="1503" y="603"/>
                </a:lnTo>
                <a:lnTo>
                  <a:pt x="1500" y="570"/>
                </a:lnTo>
                <a:lnTo>
                  <a:pt x="1495" y="538"/>
                </a:lnTo>
                <a:lnTo>
                  <a:pt x="1488" y="505"/>
                </a:lnTo>
                <a:lnTo>
                  <a:pt x="1479" y="474"/>
                </a:lnTo>
                <a:lnTo>
                  <a:pt x="1469" y="443"/>
                </a:lnTo>
                <a:lnTo>
                  <a:pt x="1457" y="414"/>
                </a:lnTo>
                <a:lnTo>
                  <a:pt x="1443" y="384"/>
                </a:lnTo>
                <a:lnTo>
                  <a:pt x="1428" y="356"/>
                </a:lnTo>
                <a:lnTo>
                  <a:pt x="1411" y="329"/>
                </a:lnTo>
                <a:lnTo>
                  <a:pt x="1392" y="301"/>
                </a:lnTo>
                <a:lnTo>
                  <a:pt x="1373" y="276"/>
                </a:lnTo>
                <a:lnTo>
                  <a:pt x="1352" y="251"/>
                </a:lnTo>
                <a:lnTo>
                  <a:pt x="1329" y="228"/>
                </a:lnTo>
                <a:lnTo>
                  <a:pt x="1305" y="204"/>
                </a:lnTo>
                <a:lnTo>
                  <a:pt x="1280" y="183"/>
                </a:lnTo>
                <a:lnTo>
                  <a:pt x="1254" y="161"/>
                </a:lnTo>
                <a:lnTo>
                  <a:pt x="1227" y="143"/>
                </a:lnTo>
                <a:lnTo>
                  <a:pt x="1198" y="124"/>
                </a:lnTo>
                <a:lnTo>
                  <a:pt x="1169" y="106"/>
                </a:lnTo>
                <a:lnTo>
                  <a:pt x="1139" y="90"/>
                </a:lnTo>
                <a:lnTo>
                  <a:pt x="1107" y="75"/>
                </a:lnTo>
                <a:lnTo>
                  <a:pt x="1075" y="61"/>
                </a:lnTo>
                <a:lnTo>
                  <a:pt x="1042" y="49"/>
                </a:lnTo>
                <a:lnTo>
                  <a:pt x="1008" y="38"/>
                </a:lnTo>
                <a:lnTo>
                  <a:pt x="973" y="28"/>
                </a:lnTo>
                <a:lnTo>
                  <a:pt x="938" y="20"/>
                </a:lnTo>
                <a:lnTo>
                  <a:pt x="902" y="13"/>
                </a:lnTo>
                <a:lnTo>
                  <a:pt x="865" y="8"/>
                </a:lnTo>
                <a:lnTo>
                  <a:pt x="828" y="4"/>
                </a:lnTo>
                <a:lnTo>
                  <a:pt x="791" y="1"/>
                </a:lnTo>
                <a:lnTo>
                  <a:pt x="753" y="0"/>
                </a:lnTo>
                <a:lnTo>
                  <a:pt x="753" y="0"/>
                </a:lnTo>
                <a:close/>
                <a:moveTo>
                  <a:pt x="358" y="2095"/>
                </a:moveTo>
                <a:lnTo>
                  <a:pt x="357" y="2095"/>
                </a:lnTo>
                <a:lnTo>
                  <a:pt x="357" y="2095"/>
                </a:lnTo>
                <a:lnTo>
                  <a:pt x="360" y="2110"/>
                </a:lnTo>
                <a:lnTo>
                  <a:pt x="364" y="2124"/>
                </a:lnTo>
                <a:lnTo>
                  <a:pt x="370" y="2136"/>
                </a:lnTo>
                <a:lnTo>
                  <a:pt x="378" y="2148"/>
                </a:lnTo>
                <a:lnTo>
                  <a:pt x="387" y="2158"/>
                </a:lnTo>
                <a:lnTo>
                  <a:pt x="397" y="2165"/>
                </a:lnTo>
                <a:lnTo>
                  <a:pt x="409" y="2170"/>
                </a:lnTo>
                <a:lnTo>
                  <a:pt x="421" y="2173"/>
                </a:lnTo>
                <a:lnTo>
                  <a:pt x="421" y="2173"/>
                </a:lnTo>
                <a:lnTo>
                  <a:pt x="431" y="2173"/>
                </a:lnTo>
                <a:lnTo>
                  <a:pt x="442" y="2171"/>
                </a:lnTo>
                <a:lnTo>
                  <a:pt x="452" y="2168"/>
                </a:lnTo>
                <a:lnTo>
                  <a:pt x="461" y="2163"/>
                </a:lnTo>
                <a:lnTo>
                  <a:pt x="461" y="2163"/>
                </a:lnTo>
                <a:lnTo>
                  <a:pt x="476" y="2173"/>
                </a:lnTo>
                <a:lnTo>
                  <a:pt x="491" y="2180"/>
                </a:lnTo>
                <a:lnTo>
                  <a:pt x="500" y="2183"/>
                </a:lnTo>
                <a:lnTo>
                  <a:pt x="508" y="2184"/>
                </a:lnTo>
                <a:lnTo>
                  <a:pt x="516" y="2185"/>
                </a:lnTo>
                <a:lnTo>
                  <a:pt x="525" y="2185"/>
                </a:lnTo>
                <a:lnTo>
                  <a:pt x="525" y="2185"/>
                </a:lnTo>
                <a:lnTo>
                  <a:pt x="534" y="2185"/>
                </a:lnTo>
                <a:lnTo>
                  <a:pt x="542" y="2184"/>
                </a:lnTo>
                <a:lnTo>
                  <a:pt x="550" y="2183"/>
                </a:lnTo>
                <a:lnTo>
                  <a:pt x="559" y="2180"/>
                </a:lnTo>
                <a:lnTo>
                  <a:pt x="574" y="2173"/>
                </a:lnTo>
                <a:lnTo>
                  <a:pt x="589" y="2163"/>
                </a:lnTo>
                <a:lnTo>
                  <a:pt x="589" y="2163"/>
                </a:lnTo>
                <a:lnTo>
                  <a:pt x="598" y="2168"/>
                </a:lnTo>
                <a:lnTo>
                  <a:pt x="608" y="2171"/>
                </a:lnTo>
                <a:lnTo>
                  <a:pt x="619" y="2173"/>
                </a:lnTo>
                <a:lnTo>
                  <a:pt x="629" y="2173"/>
                </a:lnTo>
                <a:lnTo>
                  <a:pt x="629" y="2173"/>
                </a:lnTo>
                <a:lnTo>
                  <a:pt x="641" y="2170"/>
                </a:lnTo>
                <a:lnTo>
                  <a:pt x="653" y="2165"/>
                </a:lnTo>
                <a:lnTo>
                  <a:pt x="663" y="2158"/>
                </a:lnTo>
                <a:lnTo>
                  <a:pt x="672" y="2148"/>
                </a:lnTo>
                <a:lnTo>
                  <a:pt x="680" y="2136"/>
                </a:lnTo>
                <a:lnTo>
                  <a:pt x="686" y="2124"/>
                </a:lnTo>
                <a:lnTo>
                  <a:pt x="690" y="2110"/>
                </a:lnTo>
                <a:lnTo>
                  <a:pt x="693" y="2095"/>
                </a:lnTo>
                <a:lnTo>
                  <a:pt x="692" y="2095"/>
                </a:lnTo>
                <a:lnTo>
                  <a:pt x="692" y="2095"/>
                </a:lnTo>
                <a:lnTo>
                  <a:pt x="681" y="2095"/>
                </a:lnTo>
                <a:lnTo>
                  <a:pt x="670" y="2094"/>
                </a:lnTo>
                <a:lnTo>
                  <a:pt x="660" y="2090"/>
                </a:lnTo>
                <a:lnTo>
                  <a:pt x="650" y="2085"/>
                </a:lnTo>
                <a:lnTo>
                  <a:pt x="650" y="2085"/>
                </a:lnTo>
                <a:lnTo>
                  <a:pt x="655" y="2075"/>
                </a:lnTo>
                <a:lnTo>
                  <a:pt x="659" y="2065"/>
                </a:lnTo>
                <a:lnTo>
                  <a:pt x="663" y="2055"/>
                </a:lnTo>
                <a:lnTo>
                  <a:pt x="666" y="2043"/>
                </a:lnTo>
                <a:lnTo>
                  <a:pt x="668" y="2030"/>
                </a:lnTo>
                <a:lnTo>
                  <a:pt x="670" y="2018"/>
                </a:lnTo>
                <a:lnTo>
                  <a:pt x="671" y="2004"/>
                </a:lnTo>
                <a:lnTo>
                  <a:pt x="671" y="1989"/>
                </a:lnTo>
                <a:lnTo>
                  <a:pt x="671" y="1945"/>
                </a:lnTo>
                <a:lnTo>
                  <a:pt x="671" y="1945"/>
                </a:lnTo>
                <a:lnTo>
                  <a:pt x="670" y="1924"/>
                </a:lnTo>
                <a:lnTo>
                  <a:pt x="668" y="1903"/>
                </a:lnTo>
                <a:lnTo>
                  <a:pt x="665" y="1881"/>
                </a:lnTo>
                <a:lnTo>
                  <a:pt x="660" y="1861"/>
                </a:lnTo>
                <a:lnTo>
                  <a:pt x="654" y="1843"/>
                </a:lnTo>
                <a:lnTo>
                  <a:pt x="647" y="1824"/>
                </a:lnTo>
                <a:lnTo>
                  <a:pt x="639" y="1808"/>
                </a:lnTo>
                <a:lnTo>
                  <a:pt x="629" y="1791"/>
                </a:lnTo>
                <a:lnTo>
                  <a:pt x="619" y="1776"/>
                </a:lnTo>
                <a:lnTo>
                  <a:pt x="608" y="1764"/>
                </a:lnTo>
                <a:lnTo>
                  <a:pt x="596" y="1753"/>
                </a:lnTo>
                <a:lnTo>
                  <a:pt x="583" y="1743"/>
                </a:lnTo>
                <a:lnTo>
                  <a:pt x="570" y="1735"/>
                </a:lnTo>
                <a:lnTo>
                  <a:pt x="555" y="1730"/>
                </a:lnTo>
                <a:lnTo>
                  <a:pt x="540" y="1726"/>
                </a:lnTo>
                <a:lnTo>
                  <a:pt x="525" y="1725"/>
                </a:lnTo>
                <a:lnTo>
                  <a:pt x="525" y="1725"/>
                </a:lnTo>
                <a:lnTo>
                  <a:pt x="510" y="1726"/>
                </a:lnTo>
                <a:lnTo>
                  <a:pt x="495" y="1730"/>
                </a:lnTo>
                <a:lnTo>
                  <a:pt x="480" y="1735"/>
                </a:lnTo>
                <a:lnTo>
                  <a:pt x="467" y="1743"/>
                </a:lnTo>
                <a:lnTo>
                  <a:pt x="454" y="1753"/>
                </a:lnTo>
                <a:lnTo>
                  <a:pt x="442" y="1764"/>
                </a:lnTo>
                <a:lnTo>
                  <a:pt x="431" y="1776"/>
                </a:lnTo>
                <a:lnTo>
                  <a:pt x="421" y="1791"/>
                </a:lnTo>
                <a:lnTo>
                  <a:pt x="411" y="1808"/>
                </a:lnTo>
                <a:lnTo>
                  <a:pt x="403" y="1824"/>
                </a:lnTo>
                <a:lnTo>
                  <a:pt x="396" y="1843"/>
                </a:lnTo>
                <a:lnTo>
                  <a:pt x="390" y="1861"/>
                </a:lnTo>
                <a:lnTo>
                  <a:pt x="385" y="1881"/>
                </a:lnTo>
                <a:lnTo>
                  <a:pt x="382" y="1903"/>
                </a:lnTo>
                <a:lnTo>
                  <a:pt x="380" y="1924"/>
                </a:lnTo>
                <a:lnTo>
                  <a:pt x="379" y="1945"/>
                </a:lnTo>
                <a:lnTo>
                  <a:pt x="379" y="1989"/>
                </a:lnTo>
                <a:lnTo>
                  <a:pt x="379" y="1989"/>
                </a:lnTo>
                <a:lnTo>
                  <a:pt x="379" y="2004"/>
                </a:lnTo>
                <a:lnTo>
                  <a:pt x="380" y="2018"/>
                </a:lnTo>
                <a:lnTo>
                  <a:pt x="382" y="2030"/>
                </a:lnTo>
                <a:lnTo>
                  <a:pt x="384" y="2043"/>
                </a:lnTo>
                <a:lnTo>
                  <a:pt x="387" y="2055"/>
                </a:lnTo>
                <a:lnTo>
                  <a:pt x="391" y="2065"/>
                </a:lnTo>
                <a:lnTo>
                  <a:pt x="395" y="2075"/>
                </a:lnTo>
                <a:lnTo>
                  <a:pt x="400" y="2085"/>
                </a:lnTo>
                <a:lnTo>
                  <a:pt x="400" y="2085"/>
                </a:lnTo>
                <a:lnTo>
                  <a:pt x="390" y="2090"/>
                </a:lnTo>
                <a:lnTo>
                  <a:pt x="380" y="2094"/>
                </a:lnTo>
                <a:lnTo>
                  <a:pt x="369" y="2095"/>
                </a:lnTo>
                <a:lnTo>
                  <a:pt x="358" y="2095"/>
                </a:lnTo>
                <a:lnTo>
                  <a:pt x="358" y="209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de-DE"/>
          </a:p>
        </p:txBody>
      </p:sp>
      <p:sp>
        <p:nvSpPr>
          <p:cNvPr id="24" name="Freeform 83">
            <a:extLst>
              <a:ext uri="{FF2B5EF4-FFF2-40B4-BE49-F238E27FC236}">
                <a16:creationId xmlns:a16="http://schemas.microsoft.com/office/drawing/2014/main" id="{60BA0911-C787-44CB-8C65-7DB31E4CD3E0}"/>
              </a:ext>
            </a:extLst>
          </p:cNvPr>
          <p:cNvSpPr>
            <a:spLocks noChangeAspect="1" noEditPoints="1"/>
          </p:cNvSpPr>
          <p:nvPr/>
        </p:nvSpPr>
        <p:spPr bwMode="auto">
          <a:xfrm>
            <a:off x="5422224" y="3933374"/>
            <a:ext cx="856042" cy="508036"/>
          </a:xfrm>
          <a:custGeom>
            <a:avLst/>
            <a:gdLst>
              <a:gd name="T0" fmla="*/ 2147483647 w 6736"/>
              <a:gd name="T1" fmla="*/ 2147483647 h 3999"/>
              <a:gd name="T2" fmla="*/ 2147483647 w 6736"/>
              <a:gd name="T3" fmla="*/ 2147483647 h 3999"/>
              <a:gd name="T4" fmla="*/ 2147483647 w 6736"/>
              <a:gd name="T5" fmla="*/ 2147483647 h 3999"/>
              <a:gd name="T6" fmla="*/ 2147483647 w 6736"/>
              <a:gd name="T7" fmla="*/ 0 h 3999"/>
              <a:gd name="T8" fmla="*/ 2147483647 w 6736"/>
              <a:gd name="T9" fmla="*/ 2147483647 h 3999"/>
              <a:gd name="T10" fmla="*/ 2147483647 w 6736"/>
              <a:gd name="T11" fmla="*/ 2147483647 h 3999"/>
              <a:gd name="T12" fmla="*/ 2147483647 w 6736"/>
              <a:gd name="T13" fmla="*/ 2147483647 h 3999"/>
              <a:gd name="T14" fmla="*/ 2147483647 w 6736"/>
              <a:gd name="T15" fmla="*/ 2147483647 h 3999"/>
              <a:gd name="T16" fmla="*/ 2147483647 w 6736"/>
              <a:gd name="T17" fmla="*/ 2147483647 h 3999"/>
              <a:gd name="T18" fmla="*/ 2147483647 w 6736"/>
              <a:gd name="T19" fmla="*/ 2147483647 h 3999"/>
              <a:gd name="T20" fmla="*/ 2147483647 w 6736"/>
              <a:gd name="T21" fmla="*/ 2147483647 h 3999"/>
              <a:gd name="T22" fmla="*/ 2147483647 w 6736"/>
              <a:gd name="T23" fmla="*/ 2147483647 h 3999"/>
              <a:gd name="T24" fmla="*/ 2147483647 w 6736"/>
              <a:gd name="T25" fmla="*/ 2147483647 h 3999"/>
              <a:gd name="T26" fmla="*/ 2147483647 w 6736"/>
              <a:gd name="T27" fmla="*/ 2147483647 h 3999"/>
              <a:gd name="T28" fmla="*/ 2147483647 w 6736"/>
              <a:gd name="T29" fmla="*/ 2147483647 h 3999"/>
              <a:gd name="T30" fmla="*/ 2147483647 w 6736"/>
              <a:gd name="T31" fmla="*/ 2147483647 h 3999"/>
              <a:gd name="T32" fmla="*/ 2147483647 w 6736"/>
              <a:gd name="T33" fmla="*/ 2147483647 h 3999"/>
              <a:gd name="T34" fmla="*/ 2147483647 w 6736"/>
              <a:gd name="T35" fmla="*/ 2147483647 h 3999"/>
              <a:gd name="T36" fmla="*/ 2147483647 w 6736"/>
              <a:gd name="T37" fmla="*/ 2147483647 h 3999"/>
              <a:gd name="T38" fmla="*/ 2147483647 w 6736"/>
              <a:gd name="T39" fmla="*/ 2147483647 h 3999"/>
              <a:gd name="T40" fmla="*/ 2147483647 w 6736"/>
              <a:gd name="T41" fmla="*/ 2147483647 h 3999"/>
              <a:gd name="T42" fmla="*/ 2147483647 w 6736"/>
              <a:gd name="T43" fmla="*/ 2147483647 h 3999"/>
              <a:gd name="T44" fmla="*/ 2147483647 w 6736"/>
              <a:gd name="T45" fmla="*/ 2147483647 h 3999"/>
              <a:gd name="T46" fmla="*/ 2147483647 w 6736"/>
              <a:gd name="T47" fmla="*/ 2147483647 h 3999"/>
              <a:gd name="T48" fmla="*/ 2147483647 w 6736"/>
              <a:gd name="T49" fmla="*/ 2147483647 h 3999"/>
              <a:gd name="T50" fmla="*/ 2147483647 w 6736"/>
              <a:gd name="T51" fmla="*/ 2147483647 h 3999"/>
              <a:gd name="T52" fmla="*/ 2147483647 w 6736"/>
              <a:gd name="T53" fmla="*/ 2147483647 h 3999"/>
              <a:gd name="T54" fmla="*/ 2147483647 w 6736"/>
              <a:gd name="T55" fmla="*/ 2147483647 h 3999"/>
              <a:gd name="T56" fmla="*/ 2147483647 w 6736"/>
              <a:gd name="T57" fmla="*/ 2147483647 h 3999"/>
              <a:gd name="T58" fmla="*/ 2147483647 w 6736"/>
              <a:gd name="T59" fmla="*/ 2147483647 h 3999"/>
              <a:gd name="T60" fmla="*/ 2147483647 w 6736"/>
              <a:gd name="T61" fmla="*/ 2147483647 h 3999"/>
              <a:gd name="T62" fmla="*/ 2147483647 w 6736"/>
              <a:gd name="T63" fmla="*/ 2147483647 h 3999"/>
              <a:gd name="T64" fmla="*/ 2147483647 w 6736"/>
              <a:gd name="T65" fmla="*/ 2147483647 h 3999"/>
              <a:gd name="T66" fmla="*/ 2147483647 w 6736"/>
              <a:gd name="T67" fmla="*/ 2147483647 h 3999"/>
              <a:gd name="T68" fmla="*/ 2147483647 w 6736"/>
              <a:gd name="T69" fmla="*/ 2147483647 h 3999"/>
              <a:gd name="T70" fmla="*/ 2147483647 w 6736"/>
              <a:gd name="T71" fmla="*/ 2147483647 h 3999"/>
              <a:gd name="T72" fmla="*/ 2147483647 w 6736"/>
              <a:gd name="T73" fmla="*/ 2147483647 h 3999"/>
              <a:gd name="T74" fmla="*/ 2147483647 w 6736"/>
              <a:gd name="T75" fmla="*/ 2147483647 h 3999"/>
              <a:gd name="T76" fmla="*/ 2147483647 w 6736"/>
              <a:gd name="T77" fmla="*/ 2147483647 h 3999"/>
              <a:gd name="T78" fmla="*/ 2147483647 w 6736"/>
              <a:gd name="T79" fmla="*/ 2147483647 h 3999"/>
              <a:gd name="T80" fmla="*/ 2147483647 w 6736"/>
              <a:gd name="T81" fmla="*/ 2147483647 h 3999"/>
              <a:gd name="T82" fmla="*/ 2147483647 w 6736"/>
              <a:gd name="T83" fmla="*/ 2147483647 h 3999"/>
              <a:gd name="T84" fmla="*/ 2147483647 w 6736"/>
              <a:gd name="T85" fmla="*/ 2147483647 h 3999"/>
              <a:gd name="T86" fmla="*/ 2147483647 w 6736"/>
              <a:gd name="T87" fmla="*/ 2147483647 h 3999"/>
              <a:gd name="T88" fmla="*/ 2147483647 w 6736"/>
              <a:gd name="T89" fmla="*/ 2147483647 h 3999"/>
              <a:gd name="T90" fmla="*/ 2147483647 w 6736"/>
              <a:gd name="T91" fmla="*/ 2147483647 h 3999"/>
              <a:gd name="T92" fmla="*/ 2147483647 w 6736"/>
              <a:gd name="T93" fmla="*/ 2147483647 h 3999"/>
              <a:gd name="T94" fmla="*/ 0 w 6736"/>
              <a:gd name="T95" fmla="*/ 2147483647 h 3999"/>
              <a:gd name="T96" fmla="*/ 2147483647 w 6736"/>
              <a:gd name="T97" fmla="*/ 2147483647 h 3999"/>
              <a:gd name="T98" fmla="*/ 2147483647 w 6736"/>
              <a:gd name="T99" fmla="*/ 2147483647 h 3999"/>
              <a:gd name="T100" fmla="*/ 2147483647 w 6736"/>
              <a:gd name="T101" fmla="*/ 2147483647 h 3999"/>
              <a:gd name="T102" fmla="*/ 2147483647 w 6736"/>
              <a:gd name="T103" fmla="*/ 2147483647 h 3999"/>
              <a:gd name="T104" fmla="*/ 2147483647 w 6736"/>
              <a:gd name="T105" fmla="*/ 2147483647 h 3999"/>
              <a:gd name="T106" fmla="*/ 2147483647 w 6736"/>
              <a:gd name="T107" fmla="*/ 0 h 399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736"/>
              <a:gd name="T163" fmla="*/ 0 h 3999"/>
              <a:gd name="T164" fmla="*/ 6736 w 6736"/>
              <a:gd name="T165" fmla="*/ 3999 h 399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736" h="3999">
                <a:moveTo>
                  <a:pt x="5298" y="3708"/>
                </a:moveTo>
                <a:lnTo>
                  <a:pt x="6445" y="3708"/>
                </a:lnTo>
                <a:lnTo>
                  <a:pt x="6445" y="2774"/>
                </a:lnTo>
                <a:lnTo>
                  <a:pt x="5298" y="2774"/>
                </a:lnTo>
                <a:lnTo>
                  <a:pt x="5298" y="3708"/>
                </a:lnTo>
                <a:close/>
                <a:moveTo>
                  <a:pt x="2794" y="3708"/>
                </a:moveTo>
                <a:lnTo>
                  <a:pt x="3942" y="3708"/>
                </a:lnTo>
                <a:lnTo>
                  <a:pt x="3942" y="2774"/>
                </a:lnTo>
                <a:lnTo>
                  <a:pt x="2794" y="2774"/>
                </a:lnTo>
                <a:lnTo>
                  <a:pt x="2794" y="3708"/>
                </a:lnTo>
                <a:close/>
                <a:moveTo>
                  <a:pt x="291" y="3708"/>
                </a:moveTo>
                <a:lnTo>
                  <a:pt x="1438" y="3708"/>
                </a:lnTo>
                <a:lnTo>
                  <a:pt x="1438" y="2774"/>
                </a:lnTo>
                <a:lnTo>
                  <a:pt x="291" y="2774"/>
                </a:lnTo>
                <a:lnTo>
                  <a:pt x="291" y="3708"/>
                </a:lnTo>
                <a:close/>
                <a:moveTo>
                  <a:pt x="2794" y="1225"/>
                </a:moveTo>
                <a:lnTo>
                  <a:pt x="3942" y="1225"/>
                </a:lnTo>
                <a:lnTo>
                  <a:pt x="3942" y="291"/>
                </a:lnTo>
                <a:lnTo>
                  <a:pt x="2794" y="291"/>
                </a:lnTo>
                <a:lnTo>
                  <a:pt x="2794" y="1225"/>
                </a:lnTo>
                <a:close/>
                <a:moveTo>
                  <a:pt x="2715" y="0"/>
                </a:moveTo>
                <a:lnTo>
                  <a:pt x="4021" y="0"/>
                </a:lnTo>
                <a:lnTo>
                  <a:pt x="4042" y="0"/>
                </a:lnTo>
                <a:lnTo>
                  <a:pt x="4062" y="4"/>
                </a:lnTo>
                <a:lnTo>
                  <a:pt x="4084" y="9"/>
                </a:lnTo>
                <a:lnTo>
                  <a:pt x="4102" y="16"/>
                </a:lnTo>
                <a:lnTo>
                  <a:pt x="4122" y="25"/>
                </a:lnTo>
                <a:lnTo>
                  <a:pt x="4139" y="36"/>
                </a:lnTo>
                <a:lnTo>
                  <a:pt x="4155" y="49"/>
                </a:lnTo>
                <a:lnTo>
                  <a:pt x="4171" y="62"/>
                </a:lnTo>
                <a:lnTo>
                  <a:pt x="4184" y="76"/>
                </a:lnTo>
                <a:lnTo>
                  <a:pt x="4197" y="93"/>
                </a:lnTo>
                <a:lnTo>
                  <a:pt x="4208" y="111"/>
                </a:lnTo>
                <a:lnTo>
                  <a:pt x="4217" y="129"/>
                </a:lnTo>
                <a:lnTo>
                  <a:pt x="4224" y="149"/>
                </a:lnTo>
                <a:lnTo>
                  <a:pt x="4228" y="169"/>
                </a:lnTo>
                <a:lnTo>
                  <a:pt x="4231" y="191"/>
                </a:lnTo>
                <a:lnTo>
                  <a:pt x="4233" y="213"/>
                </a:lnTo>
                <a:lnTo>
                  <a:pt x="4233" y="685"/>
                </a:lnTo>
                <a:lnTo>
                  <a:pt x="5945" y="685"/>
                </a:lnTo>
                <a:lnTo>
                  <a:pt x="5945" y="2483"/>
                </a:lnTo>
                <a:lnTo>
                  <a:pt x="6523" y="2483"/>
                </a:lnTo>
                <a:lnTo>
                  <a:pt x="6545" y="2485"/>
                </a:lnTo>
                <a:lnTo>
                  <a:pt x="6567" y="2487"/>
                </a:lnTo>
                <a:lnTo>
                  <a:pt x="6587" y="2492"/>
                </a:lnTo>
                <a:lnTo>
                  <a:pt x="6607" y="2499"/>
                </a:lnTo>
                <a:lnTo>
                  <a:pt x="6625" y="2508"/>
                </a:lnTo>
                <a:lnTo>
                  <a:pt x="6643" y="2519"/>
                </a:lnTo>
                <a:lnTo>
                  <a:pt x="6660" y="2532"/>
                </a:lnTo>
                <a:lnTo>
                  <a:pt x="6674" y="2545"/>
                </a:lnTo>
                <a:lnTo>
                  <a:pt x="6689" y="2561"/>
                </a:lnTo>
                <a:lnTo>
                  <a:pt x="6700" y="2578"/>
                </a:lnTo>
                <a:lnTo>
                  <a:pt x="6711" y="2594"/>
                </a:lnTo>
                <a:lnTo>
                  <a:pt x="6720" y="2614"/>
                </a:lnTo>
                <a:lnTo>
                  <a:pt x="6727" y="2632"/>
                </a:lnTo>
                <a:lnTo>
                  <a:pt x="6732" y="2652"/>
                </a:lnTo>
                <a:lnTo>
                  <a:pt x="6736" y="2674"/>
                </a:lnTo>
                <a:lnTo>
                  <a:pt x="6736" y="2696"/>
                </a:lnTo>
                <a:lnTo>
                  <a:pt x="6736" y="3786"/>
                </a:lnTo>
                <a:lnTo>
                  <a:pt x="6736" y="3808"/>
                </a:lnTo>
                <a:lnTo>
                  <a:pt x="6732" y="3830"/>
                </a:lnTo>
                <a:lnTo>
                  <a:pt x="6727" y="3850"/>
                </a:lnTo>
                <a:lnTo>
                  <a:pt x="6720" y="3868"/>
                </a:lnTo>
                <a:lnTo>
                  <a:pt x="6711" y="3888"/>
                </a:lnTo>
                <a:lnTo>
                  <a:pt x="6700" y="3904"/>
                </a:lnTo>
                <a:lnTo>
                  <a:pt x="6689" y="3921"/>
                </a:lnTo>
                <a:lnTo>
                  <a:pt x="6674" y="3937"/>
                </a:lnTo>
                <a:lnTo>
                  <a:pt x="6660" y="3950"/>
                </a:lnTo>
                <a:lnTo>
                  <a:pt x="6643" y="3963"/>
                </a:lnTo>
                <a:lnTo>
                  <a:pt x="6625" y="3974"/>
                </a:lnTo>
                <a:lnTo>
                  <a:pt x="6607" y="3983"/>
                </a:lnTo>
                <a:lnTo>
                  <a:pt x="6587" y="3990"/>
                </a:lnTo>
                <a:lnTo>
                  <a:pt x="6567" y="3995"/>
                </a:lnTo>
                <a:lnTo>
                  <a:pt x="6545" y="3997"/>
                </a:lnTo>
                <a:lnTo>
                  <a:pt x="6523" y="3999"/>
                </a:lnTo>
                <a:lnTo>
                  <a:pt x="5220" y="3999"/>
                </a:lnTo>
                <a:lnTo>
                  <a:pt x="5198" y="3997"/>
                </a:lnTo>
                <a:lnTo>
                  <a:pt x="5177" y="3995"/>
                </a:lnTo>
                <a:lnTo>
                  <a:pt x="5157" y="3990"/>
                </a:lnTo>
                <a:lnTo>
                  <a:pt x="5137" y="3983"/>
                </a:lnTo>
                <a:lnTo>
                  <a:pt x="5118" y="3974"/>
                </a:lnTo>
                <a:lnTo>
                  <a:pt x="5102" y="3963"/>
                </a:lnTo>
                <a:lnTo>
                  <a:pt x="5086" y="3950"/>
                </a:lnTo>
                <a:lnTo>
                  <a:pt x="5069" y="3937"/>
                </a:lnTo>
                <a:lnTo>
                  <a:pt x="5057" y="3921"/>
                </a:lnTo>
                <a:lnTo>
                  <a:pt x="5044" y="3904"/>
                </a:lnTo>
                <a:lnTo>
                  <a:pt x="5033" y="3888"/>
                </a:lnTo>
                <a:lnTo>
                  <a:pt x="5024" y="3868"/>
                </a:lnTo>
                <a:lnTo>
                  <a:pt x="5017" y="3850"/>
                </a:lnTo>
                <a:lnTo>
                  <a:pt x="5011" y="3830"/>
                </a:lnTo>
                <a:lnTo>
                  <a:pt x="5009" y="3808"/>
                </a:lnTo>
                <a:lnTo>
                  <a:pt x="5007" y="3786"/>
                </a:lnTo>
                <a:lnTo>
                  <a:pt x="5007" y="2696"/>
                </a:lnTo>
                <a:lnTo>
                  <a:pt x="5009" y="2674"/>
                </a:lnTo>
                <a:lnTo>
                  <a:pt x="5011" y="2652"/>
                </a:lnTo>
                <a:lnTo>
                  <a:pt x="5017" y="2632"/>
                </a:lnTo>
                <a:lnTo>
                  <a:pt x="5024" y="2614"/>
                </a:lnTo>
                <a:lnTo>
                  <a:pt x="5033" y="2594"/>
                </a:lnTo>
                <a:lnTo>
                  <a:pt x="5044" y="2578"/>
                </a:lnTo>
                <a:lnTo>
                  <a:pt x="5057" y="2561"/>
                </a:lnTo>
                <a:lnTo>
                  <a:pt x="5069" y="2545"/>
                </a:lnTo>
                <a:lnTo>
                  <a:pt x="5086" y="2532"/>
                </a:lnTo>
                <a:lnTo>
                  <a:pt x="5102" y="2519"/>
                </a:lnTo>
                <a:lnTo>
                  <a:pt x="5118" y="2508"/>
                </a:lnTo>
                <a:lnTo>
                  <a:pt x="5137" y="2499"/>
                </a:lnTo>
                <a:lnTo>
                  <a:pt x="5157" y="2492"/>
                </a:lnTo>
                <a:lnTo>
                  <a:pt x="5177" y="2487"/>
                </a:lnTo>
                <a:lnTo>
                  <a:pt x="5198" y="2485"/>
                </a:lnTo>
                <a:lnTo>
                  <a:pt x="5220" y="2483"/>
                </a:lnTo>
                <a:lnTo>
                  <a:pt x="5800" y="2483"/>
                </a:lnTo>
                <a:lnTo>
                  <a:pt x="5800" y="831"/>
                </a:lnTo>
                <a:lnTo>
                  <a:pt x="4233" y="831"/>
                </a:lnTo>
                <a:lnTo>
                  <a:pt x="4233" y="1303"/>
                </a:lnTo>
                <a:lnTo>
                  <a:pt x="4231" y="1325"/>
                </a:lnTo>
                <a:lnTo>
                  <a:pt x="4228" y="1345"/>
                </a:lnTo>
                <a:lnTo>
                  <a:pt x="4224" y="1367"/>
                </a:lnTo>
                <a:lnTo>
                  <a:pt x="4217" y="1385"/>
                </a:lnTo>
                <a:lnTo>
                  <a:pt x="4208" y="1405"/>
                </a:lnTo>
                <a:lnTo>
                  <a:pt x="4197" y="1421"/>
                </a:lnTo>
                <a:lnTo>
                  <a:pt x="4184" y="1438"/>
                </a:lnTo>
                <a:lnTo>
                  <a:pt x="4171" y="1452"/>
                </a:lnTo>
                <a:lnTo>
                  <a:pt x="4155" y="1467"/>
                </a:lnTo>
                <a:lnTo>
                  <a:pt x="4139" y="1480"/>
                </a:lnTo>
                <a:lnTo>
                  <a:pt x="4122" y="1491"/>
                </a:lnTo>
                <a:lnTo>
                  <a:pt x="4102" y="1500"/>
                </a:lnTo>
                <a:lnTo>
                  <a:pt x="4084" y="1507"/>
                </a:lnTo>
                <a:lnTo>
                  <a:pt x="4062" y="1511"/>
                </a:lnTo>
                <a:lnTo>
                  <a:pt x="4042" y="1514"/>
                </a:lnTo>
                <a:lnTo>
                  <a:pt x="4021" y="1516"/>
                </a:lnTo>
                <a:lnTo>
                  <a:pt x="3441" y="1516"/>
                </a:lnTo>
                <a:lnTo>
                  <a:pt x="3441" y="2483"/>
                </a:lnTo>
                <a:lnTo>
                  <a:pt x="4021" y="2483"/>
                </a:lnTo>
                <a:lnTo>
                  <a:pt x="4042" y="2485"/>
                </a:lnTo>
                <a:lnTo>
                  <a:pt x="4062" y="2487"/>
                </a:lnTo>
                <a:lnTo>
                  <a:pt x="4084" y="2492"/>
                </a:lnTo>
                <a:lnTo>
                  <a:pt x="4102" y="2499"/>
                </a:lnTo>
                <a:lnTo>
                  <a:pt x="4122" y="2508"/>
                </a:lnTo>
                <a:lnTo>
                  <a:pt x="4139" y="2519"/>
                </a:lnTo>
                <a:lnTo>
                  <a:pt x="4155" y="2532"/>
                </a:lnTo>
                <a:lnTo>
                  <a:pt x="4171" y="2545"/>
                </a:lnTo>
                <a:lnTo>
                  <a:pt x="4184" y="2561"/>
                </a:lnTo>
                <a:lnTo>
                  <a:pt x="4197" y="2578"/>
                </a:lnTo>
                <a:lnTo>
                  <a:pt x="4208" y="2594"/>
                </a:lnTo>
                <a:lnTo>
                  <a:pt x="4217" y="2614"/>
                </a:lnTo>
                <a:lnTo>
                  <a:pt x="4224" y="2632"/>
                </a:lnTo>
                <a:lnTo>
                  <a:pt x="4228" y="2652"/>
                </a:lnTo>
                <a:lnTo>
                  <a:pt x="4231" y="2674"/>
                </a:lnTo>
                <a:lnTo>
                  <a:pt x="4233" y="2696"/>
                </a:lnTo>
                <a:lnTo>
                  <a:pt x="4233" y="3786"/>
                </a:lnTo>
                <a:lnTo>
                  <a:pt x="4231" y="3808"/>
                </a:lnTo>
                <a:lnTo>
                  <a:pt x="4228" y="3830"/>
                </a:lnTo>
                <a:lnTo>
                  <a:pt x="4224" y="3850"/>
                </a:lnTo>
                <a:lnTo>
                  <a:pt x="4217" y="3868"/>
                </a:lnTo>
                <a:lnTo>
                  <a:pt x="4208" y="3888"/>
                </a:lnTo>
                <a:lnTo>
                  <a:pt x="4197" y="3904"/>
                </a:lnTo>
                <a:lnTo>
                  <a:pt x="4184" y="3921"/>
                </a:lnTo>
                <a:lnTo>
                  <a:pt x="4171" y="3937"/>
                </a:lnTo>
                <a:lnTo>
                  <a:pt x="4155" y="3950"/>
                </a:lnTo>
                <a:lnTo>
                  <a:pt x="4139" y="3963"/>
                </a:lnTo>
                <a:lnTo>
                  <a:pt x="4122" y="3974"/>
                </a:lnTo>
                <a:lnTo>
                  <a:pt x="4102" y="3983"/>
                </a:lnTo>
                <a:lnTo>
                  <a:pt x="4084" y="3990"/>
                </a:lnTo>
                <a:lnTo>
                  <a:pt x="4062" y="3995"/>
                </a:lnTo>
                <a:lnTo>
                  <a:pt x="4042" y="3997"/>
                </a:lnTo>
                <a:lnTo>
                  <a:pt x="4021" y="3999"/>
                </a:lnTo>
                <a:lnTo>
                  <a:pt x="2715" y="3999"/>
                </a:lnTo>
                <a:lnTo>
                  <a:pt x="2694" y="3997"/>
                </a:lnTo>
                <a:lnTo>
                  <a:pt x="2674" y="3995"/>
                </a:lnTo>
                <a:lnTo>
                  <a:pt x="2654" y="3990"/>
                </a:lnTo>
                <a:lnTo>
                  <a:pt x="2634" y="3983"/>
                </a:lnTo>
                <a:lnTo>
                  <a:pt x="2616" y="3974"/>
                </a:lnTo>
                <a:lnTo>
                  <a:pt x="2597" y="3963"/>
                </a:lnTo>
                <a:lnTo>
                  <a:pt x="2581" y="3950"/>
                </a:lnTo>
                <a:lnTo>
                  <a:pt x="2566" y="3937"/>
                </a:lnTo>
                <a:lnTo>
                  <a:pt x="2552" y="3921"/>
                </a:lnTo>
                <a:lnTo>
                  <a:pt x="2539" y="3904"/>
                </a:lnTo>
                <a:lnTo>
                  <a:pt x="2530" y="3888"/>
                </a:lnTo>
                <a:lnTo>
                  <a:pt x="2521" y="3868"/>
                </a:lnTo>
                <a:lnTo>
                  <a:pt x="2514" y="3850"/>
                </a:lnTo>
                <a:lnTo>
                  <a:pt x="2508" y="3830"/>
                </a:lnTo>
                <a:lnTo>
                  <a:pt x="2505" y="3808"/>
                </a:lnTo>
                <a:lnTo>
                  <a:pt x="2503" y="3786"/>
                </a:lnTo>
                <a:lnTo>
                  <a:pt x="2503" y="2696"/>
                </a:lnTo>
                <a:lnTo>
                  <a:pt x="2505" y="2674"/>
                </a:lnTo>
                <a:lnTo>
                  <a:pt x="2508" y="2652"/>
                </a:lnTo>
                <a:lnTo>
                  <a:pt x="2514" y="2632"/>
                </a:lnTo>
                <a:lnTo>
                  <a:pt x="2521" y="2614"/>
                </a:lnTo>
                <a:lnTo>
                  <a:pt x="2530" y="2594"/>
                </a:lnTo>
                <a:lnTo>
                  <a:pt x="2539" y="2578"/>
                </a:lnTo>
                <a:lnTo>
                  <a:pt x="2552" y="2561"/>
                </a:lnTo>
                <a:lnTo>
                  <a:pt x="2566" y="2545"/>
                </a:lnTo>
                <a:lnTo>
                  <a:pt x="2581" y="2532"/>
                </a:lnTo>
                <a:lnTo>
                  <a:pt x="2597" y="2519"/>
                </a:lnTo>
                <a:lnTo>
                  <a:pt x="2616" y="2508"/>
                </a:lnTo>
                <a:lnTo>
                  <a:pt x="2634" y="2499"/>
                </a:lnTo>
                <a:lnTo>
                  <a:pt x="2654" y="2492"/>
                </a:lnTo>
                <a:lnTo>
                  <a:pt x="2674" y="2487"/>
                </a:lnTo>
                <a:lnTo>
                  <a:pt x="2694" y="2485"/>
                </a:lnTo>
                <a:lnTo>
                  <a:pt x="2715" y="2483"/>
                </a:lnTo>
                <a:lnTo>
                  <a:pt x="3295" y="2483"/>
                </a:lnTo>
                <a:lnTo>
                  <a:pt x="3295" y="1516"/>
                </a:lnTo>
                <a:lnTo>
                  <a:pt x="2715" y="1516"/>
                </a:lnTo>
                <a:lnTo>
                  <a:pt x="2694" y="1514"/>
                </a:lnTo>
                <a:lnTo>
                  <a:pt x="2674" y="1511"/>
                </a:lnTo>
                <a:lnTo>
                  <a:pt x="2654" y="1507"/>
                </a:lnTo>
                <a:lnTo>
                  <a:pt x="2634" y="1500"/>
                </a:lnTo>
                <a:lnTo>
                  <a:pt x="2616" y="1491"/>
                </a:lnTo>
                <a:lnTo>
                  <a:pt x="2597" y="1480"/>
                </a:lnTo>
                <a:lnTo>
                  <a:pt x="2581" y="1467"/>
                </a:lnTo>
                <a:lnTo>
                  <a:pt x="2566" y="1452"/>
                </a:lnTo>
                <a:lnTo>
                  <a:pt x="2552" y="1438"/>
                </a:lnTo>
                <a:lnTo>
                  <a:pt x="2539" y="1421"/>
                </a:lnTo>
                <a:lnTo>
                  <a:pt x="2530" y="1405"/>
                </a:lnTo>
                <a:lnTo>
                  <a:pt x="2521" y="1385"/>
                </a:lnTo>
                <a:lnTo>
                  <a:pt x="2514" y="1367"/>
                </a:lnTo>
                <a:lnTo>
                  <a:pt x="2508" y="1345"/>
                </a:lnTo>
                <a:lnTo>
                  <a:pt x="2505" y="1325"/>
                </a:lnTo>
                <a:lnTo>
                  <a:pt x="2503" y="1303"/>
                </a:lnTo>
                <a:lnTo>
                  <a:pt x="2503" y="831"/>
                </a:lnTo>
                <a:lnTo>
                  <a:pt x="936" y="831"/>
                </a:lnTo>
                <a:lnTo>
                  <a:pt x="936" y="2483"/>
                </a:lnTo>
                <a:lnTo>
                  <a:pt x="1516" y="2483"/>
                </a:lnTo>
                <a:lnTo>
                  <a:pt x="1538" y="2485"/>
                </a:lnTo>
                <a:lnTo>
                  <a:pt x="1559" y="2487"/>
                </a:lnTo>
                <a:lnTo>
                  <a:pt x="1579" y="2492"/>
                </a:lnTo>
                <a:lnTo>
                  <a:pt x="1599" y="2499"/>
                </a:lnTo>
                <a:lnTo>
                  <a:pt x="1618" y="2508"/>
                </a:lnTo>
                <a:lnTo>
                  <a:pt x="1636" y="2519"/>
                </a:lnTo>
                <a:lnTo>
                  <a:pt x="1652" y="2532"/>
                </a:lnTo>
                <a:lnTo>
                  <a:pt x="1667" y="2545"/>
                </a:lnTo>
                <a:lnTo>
                  <a:pt x="1679" y="2561"/>
                </a:lnTo>
                <a:lnTo>
                  <a:pt x="1692" y="2578"/>
                </a:lnTo>
                <a:lnTo>
                  <a:pt x="1703" y="2594"/>
                </a:lnTo>
                <a:lnTo>
                  <a:pt x="1712" y="2614"/>
                </a:lnTo>
                <a:lnTo>
                  <a:pt x="1719" y="2632"/>
                </a:lnTo>
                <a:lnTo>
                  <a:pt x="1725" y="2652"/>
                </a:lnTo>
                <a:lnTo>
                  <a:pt x="1729" y="2674"/>
                </a:lnTo>
                <a:lnTo>
                  <a:pt x="1729" y="2696"/>
                </a:lnTo>
                <a:lnTo>
                  <a:pt x="1729" y="3786"/>
                </a:lnTo>
                <a:lnTo>
                  <a:pt x="1729" y="3808"/>
                </a:lnTo>
                <a:lnTo>
                  <a:pt x="1725" y="3830"/>
                </a:lnTo>
                <a:lnTo>
                  <a:pt x="1719" y="3850"/>
                </a:lnTo>
                <a:lnTo>
                  <a:pt x="1712" y="3868"/>
                </a:lnTo>
                <a:lnTo>
                  <a:pt x="1703" y="3888"/>
                </a:lnTo>
                <a:lnTo>
                  <a:pt x="1692" y="3904"/>
                </a:lnTo>
                <a:lnTo>
                  <a:pt x="1679" y="3921"/>
                </a:lnTo>
                <a:lnTo>
                  <a:pt x="1667" y="3937"/>
                </a:lnTo>
                <a:lnTo>
                  <a:pt x="1652" y="3950"/>
                </a:lnTo>
                <a:lnTo>
                  <a:pt x="1636" y="3963"/>
                </a:lnTo>
                <a:lnTo>
                  <a:pt x="1618" y="3974"/>
                </a:lnTo>
                <a:lnTo>
                  <a:pt x="1599" y="3983"/>
                </a:lnTo>
                <a:lnTo>
                  <a:pt x="1579" y="3990"/>
                </a:lnTo>
                <a:lnTo>
                  <a:pt x="1559" y="3995"/>
                </a:lnTo>
                <a:lnTo>
                  <a:pt x="1538" y="3997"/>
                </a:lnTo>
                <a:lnTo>
                  <a:pt x="1516" y="3999"/>
                </a:lnTo>
                <a:lnTo>
                  <a:pt x="213" y="3999"/>
                </a:lnTo>
                <a:lnTo>
                  <a:pt x="191" y="3997"/>
                </a:lnTo>
                <a:lnTo>
                  <a:pt x="169" y="3995"/>
                </a:lnTo>
                <a:lnTo>
                  <a:pt x="149" y="3990"/>
                </a:lnTo>
                <a:lnTo>
                  <a:pt x="129" y="3983"/>
                </a:lnTo>
                <a:lnTo>
                  <a:pt x="111" y="3974"/>
                </a:lnTo>
                <a:lnTo>
                  <a:pt x="93" y="3963"/>
                </a:lnTo>
                <a:lnTo>
                  <a:pt x="76" y="3950"/>
                </a:lnTo>
                <a:lnTo>
                  <a:pt x="62" y="3937"/>
                </a:lnTo>
                <a:lnTo>
                  <a:pt x="49" y="3921"/>
                </a:lnTo>
                <a:lnTo>
                  <a:pt x="36" y="3904"/>
                </a:lnTo>
                <a:lnTo>
                  <a:pt x="25" y="3888"/>
                </a:lnTo>
                <a:lnTo>
                  <a:pt x="16" y="3868"/>
                </a:lnTo>
                <a:lnTo>
                  <a:pt x="9" y="3850"/>
                </a:lnTo>
                <a:lnTo>
                  <a:pt x="4" y="3830"/>
                </a:lnTo>
                <a:lnTo>
                  <a:pt x="0" y="3808"/>
                </a:lnTo>
                <a:lnTo>
                  <a:pt x="0" y="3786"/>
                </a:lnTo>
                <a:lnTo>
                  <a:pt x="0" y="2696"/>
                </a:lnTo>
                <a:lnTo>
                  <a:pt x="0" y="2674"/>
                </a:lnTo>
                <a:lnTo>
                  <a:pt x="4" y="2652"/>
                </a:lnTo>
                <a:lnTo>
                  <a:pt x="9" y="2632"/>
                </a:lnTo>
                <a:lnTo>
                  <a:pt x="16" y="2614"/>
                </a:lnTo>
                <a:lnTo>
                  <a:pt x="25" y="2594"/>
                </a:lnTo>
                <a:lnTo>
                  <a:pt x="36" y="2578"/>
                </a:lnTo>
                <a:lnTo>
                  <a:pt x="49" y="2561"/>
                </a:lnTo>
                <a:lnTo>
                  <a:pt x="62" y="2545"/>
                </a:lnTo>
                <a:lnTo>
                  <a:pt x="76" y="2532"/>
                </a:lnTo>
                <a:lnTo>
                  <a:pt x="93" y="2519"/>
                </a:lnTo>
                <a:lnTo>
                  <a:pt x="111" y="2508"/>
                </a:lnTo>
                <a:lnTo>
                  <a:pt x="129" y="2499"/>
                </a:lnTo>
                <a:lnTo>
                  <a:pt x="149" y="2492"/>
                </a:lnTo>
                <a:lnTo>
                  <a:pt x="169" y="2487"/>
                </a:lnTo>
                <a:lnTo>
                  <a:pt x="191" y="2485"/>
                </a:lnTo>
                <a:lnTo>
                  <a:pt x="213" y="2483"/>
                </a:lnTo>
                <a:lnTo>
                  <a:pt x="791" y="2483"/>
                </a:lnTo>
                <a:lnTo>
                  <a:pt x="791" y="685"/>
                </a:lnTo>
                <a:lnTo>
                  <a:pt x="2503" y="685"/>
                </a:lnTo>
                <a:lnTo>
                  <a:pt x="2503" y="213"/>
                </a:lnTo>
                <a:lnTo>
                  <a:pt x="2505" y="191"/>
                </a:lnTo>
                <a:lnTo>
                  <a:pt x="2508" y="169"/>
                </a:lnTo>
                <a:lnTo>
                  <a:pt x="2514" y="149"/>
                </a:lnTo>
                <a:lnTo>
                  <a:pt x="2521" y="129"/>
                </a:lnTo>
                <a:lnTo>
                  <a:pt x="2530" y="111"/>
                </a:lnTo>
                <a:lnTo>
                  <a:pt x="2539" y="93"/>
                </a:lnTo>
                <a:lnTo>
                  <a:pt x="2552" y="76"/>
                </a:lnTo>
                <a:lnTo>
                  <a:pt x="2566" y="62"/>
                </a:lnTo>
                <a:lnTo>
                  <a:pt x="2581" y="49"/>
                </a:lnTo>
                <a:lnTo>
                  <a:pt x="2597" y="36"/>
                </a:lnTo>
                <a:lnTo>
                  <a:pt x="2616" y="25"/>
                </a:lnTo>
                <a:lnTo>
                  <a:pt x="2634" y="16"/>
                </a:lnTo>
                <a:lnTo>
                  <a:pt x="2654" y="9"/>
                </a:lnTo>
                <a:lnTo>
                  <a:pt x="2674" y="4"/>
                </a:lnTo>
                <a:lnTo>
                  <a:pt x="2694" y="0"/>
                </a:lnTo>
                <a:lnTo>
                  <a:pt x="2715" y="0"/>
                </a:lnTo>
                <a:close/>
              </a:path>
            </a:pathLst>
          </a:custGeom>
          <a:solidFill>
            <a:schemeClr val="bg1">
              <a:lumMod val="65000"/>
            </a:schemeClr>
          </a:solidFill>
          <a:ln w="9525">
            <a:noFill/>
            <a:round/>
            <a:headEnd/>
            <a:tailEnd/>
          </a:ln>
        </p:spPr>
        <p:txBody>
          <a:bodyPr/>
          <a:lstStyle/>
          <a:p>
            <a:endParaRPr lang="de-DE"/>
          </a:p>
        </p:txBody>
      </p:sp>
      <p:sp>
        <p:nvSpPr>
          <p:cNvPr id="25" name="Freeform 62">
            <a:extLst>
              <a:ext uri="{FF2B5EF4-FFF2-40B4-BE49-F238E27FC236}">
                <a16:creationId xmlns:a16="http://schemas.microsoft.com/office/drawing/2014/main" id="{82392CB1-282D-4859-973C-8A0778AA0BD3}"/>
              </a:ext>
            </a:extLst>
          </p:cNvPr>
          <p:cNvSpPr>
            <a:spLocks noChangeAspect="1" noEditPoints="1"/>
          </p:cNvSpPr>
          <p:nvPr/>
        </p:nvSpPr>
        <p:spPr bwMode="auto">
          <a:xfrm>
            <a:off x="5460839" y="5392640"/>
            <a:ext cx="716161" cy="684523"/>
          </a:xfrm>
          <a:custGeom>
            <a:avLst/>
            <a:gdLst>
              <a:gd name="T0" fmla="*/ 2147483647 w 4982"/>
              <a:gd name="T1" fmla="*/ 2147483647 h 4763"/>
              <a:gd name="T2" fmla="*/ 2147483647 w 4982"/>
              <a:gd name="T3" fmla="*/ 2147483647 h 4763"/>
              <a:gd name="T4" fmla="*/ 2147483647 w 4982"/>
              <a:gd name="T5" fmla="*/ 2147483647 h 4763"/>
              <a:gd name="T6" fmla="*/ 2147483647 w 4982"/>
              <a:gd name="T7" fmla="*/ 2147483647 h 4763"/>
              <a:gd name="T8" fmla="*/ 2147483647 w 4982"/>
              <a:gd name="T9" fmla="*/ 2147483647 h 4763"/>
              <a:gd name="T10" fmla="*/ 2147483647 w 4982"/>
              <a:gd name="T11" fmla="*/ 2147483647 h 4763"/>
              <a:gd name="T12" fmla="*/ 2147483647 w 4982"/>
              <a:gd name="T13" fmla="*/ 2147483647 h 4763"/>
              <a:gd name="T14" fmla="*/ 2147483647 w 4982"/>
              <a:gd name="T15" fmla="*/ 2147483647 h 4763"/>
              <a:gd name="T16" fmla="*/ 2147483647 w 4982"/>
              <a:gd name="T17" fmla="*/ 2147483647 h 4763"/>
              <a:gd name="T18" fmla="*/ 2147483647 w 4982"/>
              <a:gd name="T19" fmla="*/ 2147483647 h 4763"/>
              <a:gd name="T20" fmla="*/ 2147483647 w 4982"/>
              <a:gd name="T21" fmla="*/ 2147483647 h 4763"/>
              <a:gd name="T22" fmla="*/ 2147483647 w 4982"/>
              <a:gd name="T23" fmla="*/ 2147483647 h 4763"/>
              <a:gd name="T24" fmla="*/ 2147483647 w 4982"/>
              <a:gd name="T25" fmla="*/ 2147483647 h 4763"/>
              <a:gd name="T26" fmla="*/ 2147483647 w 4982"/>
              <a:gd name="T27" fmla="*/ 2147483647 h 4763"/>
              <a:gd name="T28" fmla="*/ 2147483647 w 4982"/>
              <a:gd name="T29" fmla="*/ 2147483647 h 4763"/>
              <a:gd name="T30" fmla="*/ 2147483647 w 4982"/>
              <a:gd name="T31" fmla="*/ 2147483647 h 4763"/>
              <a:gd name="T32" fmla="*/ 2147483647 w 4982"/>
              <a:gd name="T33" fmla="*/ 2147483647 h 4763"/>
              <a:gd name="T34" fmla="*/ 0 w 4982"/>
              <a:gd name="T35" fmla="*/ 2147483647 h 4763"/>
              <a:gd name="T36" fmla="*/ 2147483647 w 4982"/>
              <a:gd name="T37" fmla="*/ 2147483647 h 4763"/>
              <a:gd name="T38" fmla="*/ 2147483647 w 4982"/>
              <a:gd name="T39" fmla="*/ 2147483647 h 4763"/>
              <a:gd name="T40" fmla="*/ 2147483647 w 4982"/>
              <a:gd name="T41" fmla="*/ 2147483647 h 4763"/>
              <a:gd name="T42" fmla="*/ 2147483647 w 4982"/>
              <a:gd name="T43" fmla="*/ 0 h 4763"/>
              <a:gd name="T44" fmla="*/ 2147483647 w 4982"/>
              <a:gd name="T45" fmla="*/ 2147483647 h 4763"/>
              <a:gd name="T46" fmla="*/ 2147483647 w 4982"/>
              <a:gd name="T47" fmla="*/ 2147483647 h 4763"/>
              <a:gd name="T48" fmla="*/ 2147483647 w 4982"/>
              <a:gd name="T49" fmla="*/ 2147483647 h 4763"/>
              <a:gd name="T50" fmla="*/ 2147483647 w 4982"/>
              <a:gd name="T51" fmla="*/ 2147483647 h 4763"/>
              <a:gd name="T52" fmla="*/ 2147483647 w 4982"/>
              <a:gd name="T53" fmla="*/ 2147483647 h 4763"/>
              <a:gd name="T54" fmla="*/ 2147483647 w 4982"/>
              <a:gd name="T55" fmla="*/ 2147483647 h 4763"/>
              <a:gd name="T56" fmla="*/ 2147483647 w 4982"/>
              <a:gd name="T57" fmla="*/ 2147483647 h 4763"/>
              <a:gd name="T58" fmla="*/ 2147483647 w 4982"/>
              <a:gd name="T59" fmla="*/ 2147483647 h 4763"/>
              <a:gd name="T60" fmla="*/ 2147483647 w 4982"/>
              <a:gd name="T61" fmla="*/ 2147483647 h 4763"/>
              <a:gd name="T62" fmla="*/ 2147483647 w 4982"/>
              <a:gd name="T63" fmla="*/ 2147483647 h 47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82"/>
              <a:gd name="T97" fmla="*/ 0 h 4763"/>
              <a:gd name="T98" fmla="*/ 4982 w 4982"/>
              <a:gd name="T99" fmla="*/ 4763 h 47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82" h="4763">
                <a:moveTo>
                  <a:pt x="2075" y="1092"/>
                </a:moveTo>
                <a:lnTo>
                  <a:pt x="2075" y="616"/>
                </a:lnTo>
                <a:lnTo>
                  <a:pt x="2701" y="616"/>
                </a:lnTo>
                <a:lnTo>
                  <a:pt x="2701" y="1097"/>
                </a:lnTo>
                <a:lnTo>
                  <a:pt x="2695" y="1097"/>
                </a:lnTo>
                <a:lnTo>
                  <a:pt x="2695" y="1092"/>
                </a:lnTo>
                <a:lnTo>
                  <a:pt x="2603" y="1092"/>
                </a:lnTo>
                <a:lnTo>
                  <a:pt x="2603" y="713"/>
                </a:lnTo>
                <a:lnTo>
                  <a:pt x="2173" y="713"/>
                </a:lnTo>
                <a:lnTo>
                  <a:pt x="2173" y="1092"/>
                </a:lnTo>
                <a:lnTo>
                  <a:pt x="2075" y="1092"/>
                </a:lnTo>
                <a:close/>
                <a:moveTo>
                  <a:pt x="2075" y="1452"/>
                </a:moveTo>
                <a:lnTo>
                  <a:pt x="490" y="1452"/>
                </a:lnTo>
                <a:lnTo>
                  <a:pt x="269" y="1684"/>
                </a:lnTo>
                <a:lnTo>
                  <a:pt x="490" y="1915"/>
                </a:lnTo>
                <a:lnTo>
                  <a:pt x="2075" y="1915"/>
                </a:lnTo>
                <a:lnTo>
                  <a:pt x="2075" y="1452"/>
                </a:lnTo>
                <a:close/>
                <a:moveTo>
                  <a:pt x="2701" y="1873"/>
                </a:moveTo>
                <a:lnTo>
                  <a:pt x="4361" y="979"/>
                </a:lnTo>
                <a:lnTo>
                  <a:pt x="4700" y="318"/>
                </a:lnTo>
                <a:lnTo>
                  <a:pt x="4333" y="215"/>
                </a:lnTo>
                <a:lnTo>
                  <a:pt x="2701" y="1409"/>
                </a:lnTo>
                <a:lnTo>
                  <a:pt x="2701" y="1873"/>
                </a:lnTo>
                <a:close/>
                <a:moveTo>
                  <a:pt x="2075" y="2393"/>
                </a:moveTo>
                <a:lnTo>
                  <a:pt x="1200" y="2864"/>
                </a:lnTo>
                <a:lnTo>
                  <a:pt x="921" y="2688"/>
                </a:lnTo>
                <a:lnTo>
                  <a:pt x="1129" y="2352"/>
                </a:lnTo>
                <a:lnTo>
                  <a:pt x="1330" y="2208"/>
                </a:lnTo>
                <a:lnTo>
                  <a:pt x="1497" y="2208"/>
                </a:lnTo>
                <a:lnTo>
                  <a:pt x="1202" y="2419"/>
                </a:lnTo>
                <a:lnTo>
                  <a:pt x="1055" y="2658"/>
                </a:lnTo>
                <a:lnTo>
                  <a:pt x="1203" y="2750"/>
                </a:lnTo>
                <a:lnTo>
                  <a:pt x="2075" y="2282"/>
                </a:lnTo>
                <a:lnTo>
                  <a:pt x="2075" y="2110"/>
                </a:lnTo>
                <a:lnTo>
                  <a:pt x="406" y="2110"/>
                </a:lnTo>
                <a:lnTo>
                  <a:pt x="0" y="1684"/>
                </a:lnTo>
                <a:lnTo>
                  <a:pt x="406" y="1257"/>
                </a:lnTo>
                <a:lnTo>
                  <a:pt x="2075" y="1257"/>
                </a:lnTo>
                <a:lnTo>
                  <a:pt x="2075" y="1224"/>
                </a:lnTo>
                <a:lnTo>
                  <a:pt x="2075" y="1190"/>
                </a:lnTo>
                <a:lnTo>
                  <a:pt x="2075" y="1181"/>
                </a:lnTo>
                <a:lnTo>
                  <a:pt x="2701" y="1181"/>
                </a:lnTo>
                <a:lnTo>
                  <a:pt x="2701" y="1183"/>
                </a:lnTo>
                <a:lnTo>
                  <a:pt x="4294" y="0"/>
                </a:lnTo>
                <a:lnTo>
                  <a:pt x="4982" y="195"/>
                </a:lnTo>
                <a:lnTo>
                  <a:pt x="4506" y="1122"/>
                </a:lnTo>
                <a:lnTo>
                  <a:pt x="2701" y="2087"/>
                </a:lnTo>
                <a:lnTo>
                  <a:pt x="2701" y="4763"/>
                </a:lnTo>
                <a:lnTo>
                  <a:pt x="2603" y="4763"/>
                </a:lnTo>
                <a:lnTo>
                  <a:pt x="2603" y="1658"/>
                </a:lnTo>
                <a:lnTo>
                  <a:pt x="2173" y="2059"/>
                </a:lnTo>
                <a:lnTo>
                  <a:pt x="2173" y="4763"/>
                </a:lnTo>
                <a:lnTo>
                  <a:pt x="2075" y="4763"/>
                </a:lnTo>
                <a:lnTo>
                  <a:pt x="2075" y="2393"/>
                </a:lnTo>
                <a:close/>
                <a:moveTo>
                  <a:pt x="4424" y="1267"/>
                </a:moveTo>
                <a:lnTo>
                  <a:pt x="4526" y="1267"/>
                </a:lnTo>
                <a:lnTo>
                  <a:pt x="4886" y="1645"/>
                </a:lnTo>
                <a:lnTo>
                  <a:pt x="4526" y="2022"/>
                </a:lnTo>
                <a:lnTo>
                  <a:pt x="3021" y="2022"/>
                </a:lnTo>
                <a:lnTo>
                  <a:pt x="3202" y="1925"/>
                </a:lnTo>
                <a:lnTo>
                  <a:pt x="4485" y="1925"/>
                </a:lnTo>
                <a:lnTo>
                  <a:pt x="4752" y="1645"/>
                </a:lnTo>
                <a:lnTo>
                  <a:pt x="4485" y="1364"/>
                </a:lnTo>
                <a:lnTo>
                  <a:pt x="4243" y="1364"/>
                </a:lnTo>
                <a:lnTo>
                  <a:pt x="4424" y="1267"/>
                </a:lnTo>
                <a:close/>
              </a:path>
            </a:pathLst>
          </a:custGeom>
          <a:solidFill>
            <a:schemeClr val="bg1">
              <a:lumMod val="65000"/>
            </a:schemeClr>
          </a:solidFill>
          <a:ln w="9525">
            <a:noFill/>
            <a:round/>
            <a:headEnd/>
            <a:tailEnd/>
          </a:ln>
        </p:spPr>
        <p:txBody>
          <a:bodyPr/>
          <a:lstStyle/>
          <a:p>
            <a:endParaRPr lang="de-DE"/>
          </a:p>
        </p:txBody>
      </p:sp>
      <p:sp>
        <p:nvSpPr>
          <p:cNvPr id="26" name="Freeform 34">
            <a:extLst>
              <a:ext uri="{FF2B5EF4-FFF2-40B4-BE49-F238E27FC236}">
                <a16:creationId xmlns:a16="http://schemas.microsoft.com/office/drawing/2014/main" id="{A0BADCEF-C00A-4D97-A699-FA9F13A00A80}"/>
              </a:ext>
            </a:extLst>
          </p:cNvPr>
          <p:cNvSpPr>
            <a:spLocks noChangeAspect="1" noEditPoints="1"/>
          </p:cNvSpPr>
          <p:nvPr/>
        </p:nvSpPr>
        <p:spPr bwMode="auto">
          <a:xfrm>
            <a:off x="5577992" y="711493"/>
            <a:ext cx="544512" cy="755650"/>
          </a:xfrm>
          <a:custGeom>
            <a:avLst/>
            <a:gdLst>
              <a:gd name="T0" fmla="*/ 2147483647 w 3426"/>
              <a:gd name="T1" fmla="*/ 2147483647 h 4763"/>
              <a:gd name="T2" fmla="*/ 2147483647 w 3426"/>
              <a:gd name="T3" fmla="*/ 2147483647 h 4763"/>
              <a:gd name="T4" fmla="*/ 2147483647 w 3426"/>
              <a:gd name="T5" fmla="*/ 2147483647 h 4763"/>
              <a:gd name="T6" fmla="*/ 2147483647 w 3426"/>
              <a:gd name="T7" fmla="*/ 2147483647 h 4763"/>
              <a:gd name="T8" fmla="*/ 2147483647 w 3426"/>
              <a:gd name="T9" fmla="*/ 2147483647 h 4763"/>
              <a:gd name="T10" fmla="*/ 2147483647 w 3426"/>
              <a:gd name="T11" fmla="*/ 2147483647 h 4763"/>
              <a:gd name="T12" fmla="*/ 2147483647 w 3426"/>
              <a:gd name="T13" fmla="*/ 2147483647 h 4763"/>
              <a:gd name="T14" fmla="*/ 2147483647 w 3426"/>
              <a:gd name="T15" fmla="*/ 2147483647 h 4763"/>
              <a:gd name="T16" fmla="*/ 2147483647 w 3426"/>
              <a:gd name="T17" fmla="*/ 2147483647 h 4763"/>
              <a:gd name="T18" fmla="*/ 2147483647 w 3426"/>
              <a:gd name="T19" fmla="*/ 2147483647 h 4763"/>
              <a:gd name="T20" fmla="*/ 2147483647 w 3426"/>
              <a:gd name="T21" fmla="*/ 2147483647 h 4763"/>
              <a:gd name="T22" fmla="*/ 2147483647 w 3426"/>
              <a:gd name="T23" fmla="*/ 2147483647 h 4763"/>
              <a:gd name="T24" fmla="*/ 2147483647 w 3426"/>
              <a:gd name="T25" fmla="*/ 2147483647 h 4763"/>
              <a:gd name="T26" fmla="*/ 2147483647 w 3426"/>
              <a:gd name="T27" fmla="*/ 2147483647 h 4763"/>
              <a:gd name="T28" fmla="*/ 2147483647 w 3426"/>
              <a:gd name="T29" fmla="*/ 2147483647 h 4763"/>
              <a:gd name="T30" fmla="*/ 0 w 3426"/>
              <a:gd name="T31" fmla="*/ 2147483647 h 4763"/>
              <a:gd name="T32" fmla="*/ 0 w 3426"/>
              <a:gd name="T33" fmla="*/ 0 h 4763"/>
              <a:gd name="T34" fmla="*/ 2147483647 w 3426"/>
              <a:gd name="T35" fmla="*/ 0 h 4763"/>
              <a:gd name="T36" fmla="*/ 2147483647 w 3426"/>
              <a:gd name="T37" fmla="*/ 2147483647 h 4763"/>
              <a:gd name="T38" fmla="*/ 2147483647 w 3426"/>
              <a:gd name="T39" fmla="*/ 2147483647 h 4763"/>
              <a:gd name="T40" fmla="*/ 2147483647 w 3426"/>
              <a:gd name="T41" fmla="*/ 2147483647 h 4763"/>
              <a:gd name="T42" fmla="*/ 2147483647 w 3426"/>
              <a:gd name="T43" fmla="*/ 2147483647 h 4763"/>
              <a:gd name="T44" fmla="*/ 2147483647 w 3426"/>
              <a:gd name="T45" fmla="*/ 2147483647 h 4763"/>
              <a:gd name="T46" fmla="*/ 2147483647 w 3426"/>
              <a:gd name="T47" fmla="*/ 2147483647 h 4763"/>
              <a:gd name="T48" fmla="*/ 2147483647 w 3426"/>
              <a:gd name="T49" fmla="*/ 2147483647 h 4763"/>
              <a:gd name="T50" fmla="*/ 2147483647 w 3426"/>
              <a:gd name="T51" fmla="*/ 2147483647 h 4763"/>
              <a:gd name="T52" fmla="*/ 2147483647 w 3426"/>
              <a:gd name="T53" fmla="*/ 2147483647 h 4763"/>
              <a:gd name="T54" fmla="*/ 2147483647 w 3426"/>
              <a:gd name="T55" fmla="*/ 2147483647 h 4763"/>
              <a:gd name="T56" fmla="*/ 2147483647 w 3426"/>
              <a:gd name="T57" fmla="*/ 2147483647 h 4763"/>
              <a:gd name="T58" fmla="*/ 2147483647 w 3426"/>
              <a:gd name="T59" fmla="*/ 2147483647 h 4763"/>
              <a:gd name="T60" fmla="*/ 2147483647 w 3426"/>
              <a:gd name="T61" fmla="*/ 2147483647 h 4763"/>
              <a:gd name="T62" fmla="*/ 2147483647 w 3426"/>
              <a:gd name="T63" fmla="*/ 2147483647 h 4763"/>
              <a:gd name="T64" fmla="*/ 2147483647 w 3426"/>
              <a:gd name="T65" fmla="*/ 2147483647 h 4763"/>
              <a:gd name="T66" fmla="*/ 2147483647 w 3426"/>
              <a:gd name="T67" fmla="*/ 2147483647 h 4763"/>
              <a:gd name="T68" fmla="*/ 2147483647 w 3426"/>
              <a:gd name="T69" fmla="*/ 2147483647 h 4763"/>
              <a:gd name="T70" fmla="*/ 2147483647 w 3426"/>
              <a:gd name="T71" fmla="*/ 2147483647 h 4763"/>
              <a:gd name="T72" fmla="*/ 2147483647 w 3426"/>
              <a:gd name="T73" fmla="*/ 2147483647 h 4763"/>
              <a:gd name="T74" fmla="*/ 2147483647 w 3426"/>
              <a:gd name="T75" fmla="*/ 2147483647 h 47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26"/>
              <a:gd name="T115" fmla="*/ 0 h 4763"/>
              <a:gd name="T116" fmla="*/ 3426 w 3426"/>
              <a:gd name="T117" fmla="*/ 4763 h 47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26" h="4763">
                <a:moveTo>
                  <a:pt x="608" y="3039"/>
                </a:moveTo>
                <a:lnTo>
                  <a:pt x="2820" y="3039"/>
                </a:lnTo>
                <a:lnTo>
                  <a:pt x="2820" y="3135"/>
                </a:lnTo>
                <a:lnTo>
                  <a:pt x="608" y="3135"/>
                </a:lnTo>
                <a:lnTo>
                  <a:pt x="608" y="3039"/>
                </a:lnTo>
                <a:close/>
                <a:moveTo>
                  <a:pt x="3160" y="901"/>
                </a:moveTo>
                <a:lnTo>
                  <a:pt x="2532" y="272"/>
                </a:lnTo>
                <a:lnTo>
                  <a:pt x="2532" y="901"/>
                </a:lnTo>
                <a:lnTo>
                  <a:pt x="3160" y="901"/>
                </a:lnTo>
                <a:close/>
                <a:moveTo>
                  <a:pt x="193" y="193"/>
                </a:moveTo>
                <a:lnTo>
                  <a:pt x="193" y="4570"/>
                </a:lnTo>
                <a:lnTo>
                  <a:pt x="3232" y="4570"/>
                </a:lnTo>
                <a:lnTo>
                  <a:pt x="3233" y="1288"/>
                </a:lnTo>
                <a:lnTo>
                  <a:pt x="3426" y="1288"/>
                </a:lnTo>
                <a:lnTo>
                  <a:pt x="3425" y="4763"/>
                </a:lnTo>
                <a:lnTo>
                  <a:pt x="0" y="4763"/>
                </a:lnTo>
                <a:lnTo>
                  <a:pt x="0" y="0"/>
                </a:lnTo>
                <a:lnTo>
                  <a:pt x="2533" y="0"/>
                </a:lnTo>
                <a:lnTo>
                  <a:pt x="3426" y="894"/>
                </a:lnTo>
                <a:lnTo>
                  <a:pt x="3426" y="1095"/>
                </a:lnTo>
                <a:lnTo>
                  <a:pt x="2339" y="1095"/>
                </a:lnTo>
                <a:lnTo>
                  <a:pt x="2339" y="193"/>
                </a:lnTo>
                <a:lnTo>
                  <a:pt x="193" y="193"/>
                </a:lnTo>
                <a:close/>
                <a:moveTo>
                  <a:pt x="608" y="3656"/>
                </a:moveTo>
                <a:lnTo>
                  <a:pt x="2336" y="3656"/>
                </a:lnTo>
                <a:lnTo>
                  <a:pt x="2336" y="3753"/>
                </a:lnTo>
                <a:lnTo>
                  <a:pt x="608" y="3753"/>
                </a:lnTo>
                <a:lnTo>
                  <a:pt x="608" y="3656"/>
                </a:lnTo>
                <a:close/>
                <a:moveTo>
                  <a:pt x="608" y="1806"/>
                </a:moveTo>
                <a:lnTo>
                  <a:pt x="2820" y="1806"/>
                </a:lnTo>
                <a:lnTo>
                  <a:pt x="2820" y="1903"/>
                </a:lnTo>
                <a:lnTo>
                  <a:pt x="608" y="1903"/>
                </a:lnTo>
                <a:lnTo>
                  <a:pt x="608" y="1806"/>
                </a:lnTo>
                <a:close/>
                <a:moveTo>
                  <a:pt x="608" y="2423"/>
                </a:moveTo>
                <a:lnTo>
                  <a:pt x="2820" y="2423"/>
                </a:lnTo>
                <a:lnTo>
                  <a:pt x="2820" y="2519"/>
                </a:lnTo>
                <a:lnTo>
                  <a:pt x="608" y="2519"/>
                </a:lnTo>
                <a:lnTo>
                  <a:pt x="608" y="2423"/>
                </a:lnTo>
                <a:close/>
              </a:path>
            </a:pathLst>
          </a:custGeom>
          <a:solidFill>
            <a:srgbClr val="000000"/>
          </a:solidFill>
          <a:ln w="9525">
            <a:noFill/>
            <a:round/>
            <a:headEnd/>
            <a:tailEnd/>
          </a:ln>
        </p:spPr>
        <p:txBody>
          <a:bodyPr/>
          <a:lstStyle/>
          <a:p>
            <a:endParaRPr lang="de-DE"/>
          </a:p>
        </p:txBody>
      </p:sp>
    </p:spTree>
    <p:extLst>
      <p:ext uri="{BB962C8B-B14F-4D97-AF65-F5344CB8AC3E}">
        <p14:creationId xmlns:p14="http://schemas.microsoft.com/office/powerpoint/2010/main" val="132159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BA3D8AB-075F-4BA0-86FD-E58CCD85B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0" name="Rectangle 19">
            <a:extLst>
              <a:ext uri="{FF2B5EF4-FFF2-40B4-BE49-F238E27FC236}">
                <a16:creationId xmlns:a16="http://schemas.microsoft.com/office/drawing/2014/main" id="{C2F614DA-B02F-4FFD-96B0-85F2695C56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06"/>
            <a:ext cx="12201098" cy="68608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476B3A5-493A-486E-9673-07E096C0A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188934"/>
            <a:ext cx="12201099" cy="266906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261A5D59-FAC9-42B8-9BEF-066E049A8672}"/>
              </a:ext>
            </a:extLst>
          </p:cNvPr>
          <p:cNvSpPr>
            <a:spLocks noGrp="1"/>
          </p:cNvSpPr>
          <p:nvPr>
            <p:ph type="title"/>
          </p:nvPr>
        </p:nvSpPr>
        <p:spPr>
          <a:xfrm>
            <a:off x="1261872" y="4452182"/>
            <a:ext cx="9692640" cy="1596006"/>
          </a:xfrm>
        </p:spPr>
        <p:txBody>
          <a:bodyPr vert="horz" lIns="91440" tIns="45720" rIns="91440" bIns="45720" rtlCol="0" anchor="ctr">
            <a:normAutofit/>
          </a:bodyPr>
          <a:lstStyle/>
          <a:p>
            <a:pPr algn="ctr"/>
            <a:r>
              <a:rPr lang="en-US" dirty="0">
                <a:solidFill>
                  <a:schemeClr val="bg1">
                    <a:alpha val="80000"/>
                  </a:schemeClr>
                </a:solidFill>
              </a:rPr>
              <a:t>Literature Review</a:t>
            </a:r>
          </a:p>
        </p:txBody>
      </p:sp>
      <p:pic>
        <p:nvPicPr>
          <p:cNvPr id="2" name="Picture 1">
            <a:extLst>
              <a:ext uri="{FF2B5EF4-FFF2-40B4-BE49-F238E27FC236}">
                <a16:creationId xmlns:a16="http://schemas.microsoft.com/office/drawing/2014/main" id="{A20FF951-7DFF-42AE-8FE9-06202AE8321A}"/>
              </a:ext>
            </a:extLst>
          </p:cNvPr>
          <p:cNvPicPr>
            <a:picLocks noChangeAspect="1"/>
          </p:cNvPicPr>
          <p:nvPr/>
        </p:nvPicPr>
        <p:blipFill>
          <a:blip r:embed="rId3"/>
          <a:stretch>
            <a:fillRect/>
          </a:stretch>
        </p:blipFill>
        <p:spPr>
          <a:xfrm>
            <a:off x="915387" y="248806"/>
            <a:ext cx="2426287" cy="3228856"/>
          </a:xfrm>
          <a:prstGeom prst="rect">
            <a:avLst/>
          </a:prstGeom>
          <a:ln>
            <a:solidFill>
              <a:schemeClr val="accent1"/>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B69CA64C-B5E3-4FC4-9159-98516EF4D6CA}"/>
              </a:ext>
            </a:extLst>
          </p:cNvPr>
          <p:cNvPicPr>
            <a:picLocks noChangeAspect="1"/>
          </p:cNvPicPr>
          <p:nvPr/>
        </p:nvPicPr>
        <p:blipFill>
          <a:blip r:embed="rId4"/>
          <a:stretch>
            <a:fillRect/>
          </a:stretch>
        </p:blipFill>
        <p:spPr>
          <a:xfrm>
            <a:off x="4841537" y="248806"/>
            <a:ext cx="2496883" cy="3228856"/>
          </a:xfrm>
          <a:prstGeom prst="rect">
            <a:avLst/>
          </a:prstGeom>
          <a:ln>
            <a:solidFill>
              <a:schemeClr val="accent1"/>
            </a:solidFill>
          </a:ln>
          <a:effectLst>
            <a:outerShdw blurRad="50800" dist="38100" dir="2700000" algn="tl" rotWithShape="0">
              <a:prstClr val="black">
                <a:alpha val="40000"/>
              </a:prstClr>
            </a:outerShdw>
          </a:effectLst>
        </p:spPr>
      </p:pic>
      <p:sp>
        <p:nvSpPr>
          <p:cNvPr id="15" name="Content Placeholder 11">
            <a:extLst>
              <a:ext uri="{FF2B5EF4-FFF2-40B4-BE49-F238E27FC236}">
                <a16:creationId xmlns:a16="http://schemas.microsoft.com/office/drawing/2014/main" id="{0B0798B4-6C34-422F-9BDE-730D2E35D3F5}"/>
              </a:ext>
            </a:extLst>
          </p:cNvPr>
          <p:cNvSpPr txBox="1">
            <a:spLocks/>
          </p:cNvSpPr>
          <p:nvPr/>
        </p:nvSpPr>
        <p:spPr>
          <a:xfrm>
            <a:off x="8779519" y="3568953"/>
            <a:ext cx="2513321" cy="461734"/>
          </a:xfrm>
          <a:prstGeom prst="rect">
            <a:avLst/>
          </a:prstGeom>
        </p:spPr>
        <p:txBody>
          <a:bodyPr vert="horz" lIns="91440" tIns="45720" rIns="91440" bIns="45720" rtlCol="0" anchor="ctr">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gn="ctr">
              <a:buFont typeface="Arial" pitchFamily="34" charset="0"/>
              <a:buNone/>
            </a:pPr>
            <a:r>
              <a:rPr lang="en-US" dirty="0"/>
              <a:t>Energy Audit Guide</a:t>
            </a:r>
          </a:p>
        </p:txBody>
      </p:sp>
      <p:pic>
        <p:nvPicPr>
          <p:cNvPr id="7" name="Picture 6">
            <a:extLst>
              <a:ext uri="{FF2B5EF4-FFF2-40B4-BE49-F238E27FC236}">
                <a16:creationId xmlns:a16="http://schemas.microsoft.com/office/drawing/2014/main" id="{31D6BB37-7852-4AFB-A617-CADE9E07E81F}"/>
              </a:ext>
            </a:extLst>
          </p:cNvPr>
          <p:cNvPicPr>
            <a:picLocks noChangeAspect="1"/>
          </p:cNvPicPr>
          <p:nvPr/>
        </p:nvPicPr>
        <p:blipFill>
          <a:blip r:embed="rId5"/>
          <a:stretch>
            <a:fillRect/>
          </a:stretch>
        </p:blipFill>
        <p:spPr>
          <a:xfrm>
            <a:off x="8779519" y="249349"/>
            <a:ext cx="2496884" cy="3227769"/>
          </a:xfrm>
          <a:prstGeom prst="rect">
            <a:avLst/>
          </a:prstGeom>
          <a:noFill/>
          <a:ln>
            <a:solidFill>
              <a:schemeClr val="accent1"/>
            </a:solidFill>
          </a:ln>
          <a:effectLst>
            <a:outerShdw blurRad="50800" dist="38100" dir="2700000" algn="tl" rotWithShape="0">
              <a:prstClr val="black">
                <a:alpha val="40000"/>
              </a:prstClr>
            </a:outerShdw>
          </a:effectLst>
        </p:spPr>
      </p:pic>
      <p:sp>
        <p:nvSpPr>
          <p:cNvPr id="16" name="Content Placeholder 11">
            <a:extLst>
              <a:ext uri="{FF2B5EF4-FFF2-40B4-BE49-F238E27FC236}">
                <a16:creationId xmlns:a16="http://schemas.microsoft.com/office/drawing/2014/main" id="{28C486D1-CC1A-4979-9255-7D8E7E175B11}"/>
              </a:ext>
            </a:extLst>
          </p:cNvPr>
          <p:cNvSpPr txBox="1">
            <a:spLocks/>
          </p:cNvSpPr>
          <p:nvPr/>
        </p:nvSpPr>
        <p:spPr>
          <a:xfrm>
            <a:off x="4843887" y="3568953"/>
            <a:ext cx="2494533" cy="461734"/>
          </a:xfrm>
          <a:prstGeom prst="rect">
            <a:avLst/>
          </a:prstGeom>
        </p:spPr>
        <p:txBody>
          <a:bodyPr vert="horz" lIns="91440" tIns="45720" rIns="91440" bIns="45720" rtlCol="0" anchor="ctr">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gn="ctr">
              <a:buFont typeface="Arial" pitchFamily="34" charset="0"/>
              <a:buNone/>
            </a:pPr>
            <a:r>
              <a:rPr lang="en-US" dirty="0"/>
              <a:t>Interview Strategies</a:t>
            </a:r>
          </a:p>
        </p:txBody>
      </p:sp>
      <p:sp>
        <p:nvSpPr>
          <p:cNvPr id="17" name="Content Placeholder 11">
            <a:extLst>
              <a:ext uri="{FF2B5EF4-FFF2-40B4-BE49-F238E27FC236}">
                <a16:creationId xmlns:a16="http://schemas.microsoft.com/office/drawing/2014/main" id="{645262A2-91AE-42D6-900F-F7DEF4CC97DA}"/>
              </a:ext>
            </a:extLst>
          </p:cNvPr>
          <p:cNvSpPr txBox="1">
            <a:spLocks/>
          </p:cNvSpPr>
          <p:nvPr/>
        </p:nvSpPr>
        <p:spPr>
          <a:xfrm>
            <a:off x="915387" y="3568953"/>
            <a:ext cx="2426287" cy="461734"/>
          </a:xfrm>
          <a:prstGeom prst="rect">
            <a:avLst/>
          </a:prstGeom>
        </p:spPr>
        <p:txBody>
          <a:bodyPr vert="horz" lIns="91440" tIns="45720" rIns="91440" bIns="45720" rtlCol="0" anchor="ctr">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gn="ctr">
              <a:buNone/>
            </a:pPr>
            <a:r>
              <a:rPr lang="en-US" dirty="0"/>
              <a:t>ZNE Home Research</a:t>
            </a:r>
          </a:p>
        </p:txBody>
      </p:sp>
      <p:sp>
        <p:nvSpPr>
          <p:cNvPr id="9" name="Slide Number Placeholder 8">
            <a:extLst>
              <a:ext uri="{FF2B5EF4-FFF2-40B4-BE49-F238E27FC236}">
                <a16:creationId xmlns:a16="http://schemas.microsoft.com/office/drawing/2014/main" id="{2EDC4F6E-8B9B-4A50-B044-3AC9E2BDF9E1}"/>
              </a:ext>
            </a:extLst>
          </p:cNvPr>
          <p:cNvSpPr>
            <a:spLocks noGrp="1"/>
          </p:cNvSpPr>
          <p:nvPr>
            <p:ph type="sldNum" sz="quarter" idx="12"/>
          </p:nvPr>
        </p:nvSpPr>
        <p:spPr/>
        <p:txBody>
          <a:bodyPr>
            <a:normAutofit lnSpcReduction="10000"/>
          </a:bodyPr>
          <a:lstStyle/>
          <a:p>
            <a:fld id="{F59438E5-7C71-44F5-976B-13338773BEA9}" type="slidenum">
              <a:rPr lang="en-US" smtClean="0"/>
              <a:t>6</a:t>
            </a:fld>
            <a:endParaRPr lang="en-US"/>
          </a:p>
        </p:txBody>
      </p:sp>
    </p:spTree>
    <p:extLst>
      <p:ext uri="{BB962C8B-B14F-4D97-AF65-F5344CB8AC3E}">
        <p14:creationId xmlns:p14="http://schemas.microsoft.com/office/powerpoint/2010/main" val="2282404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p:nvPr/>
        </p:nvSpPr>
        <p:spPr>
          <a:xfrm>
            <a:off x="484096" y="470925"/>
            <a:ext cx="4381009" cy="5892104"/>
          </a:xfrm>
          <a:custGeom>
            <a:avLst/>
            <a:gdLst/>
            <a:ahLst/>
            <a:cxnLst/>
            <a:rect l="l" t="t" r="r" b="b"/>
            <a:pathLst>
              <a:path w="4381009" h="5892104" extrusionOk="0">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0" name="Google Shape;110;p4"/>
          <p:cNvSpPr txBox="1">
            <a:spLocks noGrp="1"/>
          </p:cNvSpPr>
          <p:nvPr>
            <p:ph type="title"/>
          </p:nvPr>
        </p:nvSpPr>
        <p:spPr>
          <a:xfrm>
            <a:off x="863024" y="1012000"/>
            <a:ext cx="3879600" cy="4795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dirty="0">
                <a:solidFill>
                  <a:srgbClr val="FFFFFF"/>
                </a:solidFill>
              </a:rPr>
              <a:t>Methodology</a:t>
            </a:r>
            <a:endParaRPr dirty="0"/>
          </a:p>
        </p:txBody>
      </p:sp>
      <p:sp>
        <p:nvSpPr>
          <p:cNvPr id="2" name="Slide Number Placeholder 1">
            <a:extLst>
              <a:ext uri="{FF2B5EF4-FFF2-40B4-BE49-F238E27FC236}">
                <a16:creationId xmlns:a16="http://schemas.microsoft.com/office/drawing/2014/main" id="{1EC58B72-7DA6-4D60-8690-DE5A0F5D030D}"/>
              </a:ext>
            </a:extLst>
          </p:cNvPr>
          <p:cNvSpPr>
            <a:spLocks noGrp="1"/>
          </p:cNvSpPr>
          <p:nvPr>
            <p:ph type="sldNum" sz="quarter" idx="12"/>
          </p:nvPr>
        </p:nvSpPr>
        <p:spPr/>
        <p:txBody>
          <a:bodyPr>
            <a:normAutofit lnSpcReduction="10000"/>
          </a:bodyPr>
          <a:lstStyle/>
          <a:p>
            <a:fld id="{B82F354B-28AA-4791-924C-B37F166955FE}" type="slidenum">
              <a:rPr lang="en-US" smtClean="0"/>
              <a:t>7</a:t>
            </a:fld>
            <a:endParaRPr lang="en-US"/>
          </a:p>
        </p:txBody>
      </p:sp>
      <p:grpSp>
        <p:nvGrpSpPr>
          <p:cNvPr id="111" name="Google Shape;111;p4"/>
          <p:cNvGrpSpPr/>
          <p:nvPr/>
        </p:nvGrpSpPr>
        <p:grpSpPr>
          <a:xfrm>
            <a:off x="5194300" y="473366"/>
            <a:ext cx="5976059" cy="5880540"/>
            <a:chOff x="0" y="2442"/>
            <a:chExt cx="6513603" cy="5880540"/>
          </a:xfrm>
        </p:grpSpPr>
        <p:sp>
          <p:nvSpPr>
            <p:cNvPr id="112" name="Google Shape;112;p4"/>
            <p:cNvSpPr/>
            <p:nvPr/>
          </p:nvSpPr>
          <p:spPr>
            <a:xfrm>
              <a:off x="0" y="2442"/>
              <a:ext cx="6513603" cy="1238008"/>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1429899" y="2442"/>
              <a:ext cx="5083704" cy="12380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txBox="1"/>
            <p:nvPr/>
          </p:nvSpPr>
          <p:spPr>
            <a:xfrm>
              <a:off x="1429899" y="2442"/>
              <a:ext cx="5083704" cy="1238008"/>
            </a:xfrm>
            <a:prstGeom prst="rect">
              <a:avLst/>
            </a:prstGeom>
            <a:noFill/>
            <a:ln>
              <a:noFill/>
            </a:ln>
          </p:spPr>
          <p:txBody>
            <a:bodyPr spcFirstLastPara="1" wrap="square" lIns="131000" tIns="131000" rIns="131000" bIns="131000" anchor="ctr" anchorCtr="0">
              <a:noAutofit/>
            </a:bodyPr>
            <a:lstStyle/>
            <a:p>
              <a:pPr marL="0" marR="0" lvl="0" indent="0" algn="l" rtl="0">
                <a:lnSpc>
                  <a:spcPct val="100000"/>
                </a:lnSpc>
                <a:spcBef>
                  <a:spcPts val="0"/>
                </a:spcBef>
                <a:spcAft>
                  <a:spcPts val="0"/>
                </a:spcAft>
                <a:buClr>
                  <a:schemeClr val="dk1"/>
                </a:buClr>
                <a:buSzPts val="2200"/>
                <a:buFont typeface="Calibri"/>
                <a:buNone/>
              </a:pPr>
              <a:r>
                <a:rPr lang="en-US" sz="2200" b="0" i="0" u="none" strike="noStrike" cap="none" dirty="0">
                  <a:solidFill>
                    <a:schemeClr val="bg1">
                      <a:lumMod val="65000"/>
                    </a:schemeClr>
                  </a:solidFill>
                  <a:latin typeface="Century Schoolbook (Headings)"/>
                  <a:ea typeface="Calibri"/>
                  <a:cs typeface="Calibri"/>
                  <a:sym typeface="Calibri"/>
                </a:rPr>
                <a:t>Stage I</a:t>
              </a:r>
              <a:endParaRPr dirty="0">
                <a:solidFill>
                  <a:schemeClr val="bg1">
                    <a:lumMod val="65000"/>
                  </a:schemeClr>
                </a:solidFill>
                <a:latin typeface="Century Schoolbook (Headings)"/>
              </a:endParaRPr>
            </a:p>
            <a:p>
              <a:pPr marL="0" marR="0" lvl="0" indent="0" algn="l" rtl="0">
                <a:lnSpc>
                  <a:spcPct val="100000"/>
                </a:lnSpc>
                <a:spcBef>
                  <a:spcPts val="770"/>
                </a:spcBef>
                <a:spcAft>
                  <a:spcPts val="0"/>
                </a:spcAft>
                <a:buClr>
                  <a:schemeClr val="dk1"/>
                </a:buClr>
                <a:buSzPts val="2200"/>
                <a:buFont typeface="Calibri"/>
                <a:buNone/>
              </a:pPr>
              <a:r>
                <a:rPr lang="en-US" sz="2200" b="0" i="0" u="none" strike="noStrike" cap="none" dirty="0">
                  <a:solidFill>
                    <a:schemeClr val="bg1">
                      <a:lumMod val="65000"/>
                    </a:schemeClr>
                  </a:solidFill>
                  <a:latin typeface="Century Schoolbook (Headings)"/>
                  <a:ea typeface="Calibri"/>
                  <a:cs typeface="Calibri"/>
                  <a:sym typeface="Calibri"/>
                </a:rPr>
                <a:t>Literature Review</a:t>
              </a:r>
              <a:endParaRPr dirty="0">
                <a:solidFill>
                  <a:schemeClr val="bg1">
                    <a:lumMod val="65000"/>
                  </a:schemeClr>
                </a:solidFill>
                <a:latin typeface="Century Schoolbook (Headings)"/>
              </a:endParaRPr>
            </a:p>
          </p:txBody>
        </p:sp>
        <p:sp>
          <p:nvSpPr>
            <p:cNvPr id="116" name="Google Shape;116;p4"/>
            <p:cNvSpPr/>
            <p:nvPr/>
          </p:nvSpPr>
          <p:spPr>
            <a:xfrm>
              <a:off x="0" y="1549953"/>
              <a:ext cx="6513603" cy="1238008"/>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1429899" y="1549953"/>
              <a:ext cx="5083704" cy="12380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txBox="1"/>
            <p:nvPr/>
          </p:nvSpPr>
          <p:spPr>
            <a:xfrm>
              <a:off x="1429899" y="1549953"/>
              <a:ext cx="5083704" cy="1238008"/>
            </a:xfrm>
            <a:prstGeom prst="rect">
              <a:avLst/>
            </a:prstGeom>
            <a:noFill/>
            <a:ln>
              <a:noFill/>
            </a:ln>
          </p:spPr>
          <p:txBody>
            <a:bodyPr spcFirstLastPara="1" wrap="square" lIns="131000" tIns="131000" rIns="131000" bIns="131000" anchor="ctr" anchorCtr="0">
              <a:noAutofit/>
            </a:bodyPr>
            <a:lstStyle/>
            <a:p>
              <a:pPr marL="0" marR="0" lvl="0" indent="0" algn="l" rtl="0">
                <a:lnSpc>
                  <a:spcPct val="100000"/>
                </a:lnSpc>
                <a:spcBef>
                  <a:spcPts val="0"/>
                </a:spcBef>
                <a:spcAft>
                  <a:spcPts val="0"/>
                </a:spcAft>
                <a:buClr>
                  <a:schemeClr val="dk1"/>
                </a:buClr>
                <a:buSzPts val="2200"/>
                <a:buFont typeface="Calibri"/>
                <a:buNone/>
              </a:pPr>
              <a:r>
                <a:rPr lang="en-US" sz="2200" b="0" i="0" u="none" strike="noStrike" cap="none" dirty="0">
                  <a:solidFill>
                    <a:schemeClr val="dk1"/>
                  </a:solidFill>
                  <a:latin typeface="Century Schoolbook (Headings)"/>
                  <a:ea typeface="Calibri"/>
                  <a:cs typeface="Calibri"/>
                  <a:sym typeface="Calibri"/>
                </a:rPr>
                <a:t>Stage II</a:t>
              </a:r>
              <a:endParaRPr dirty="0">
                <a:latin typeface="Century Schoolbook (Headings)"/>
              </a:endParaRPr>
            </a:p>
            <a:p>
              <a:pPr marL="0" marR="0" lvl="0" indent="0" algn="l" rtl="0">
                <a:lnSpc>
                  <a:spcPct val="100000"/>
                </a:lnSpc>
                <a:spcBef>
                  <a:spcPts val="770"/>
                </a:spcBef>
                <a:spcAft>
                  <a:spcPts val="0"/>
                </a:spcAft>
                <a:buClr>
                  <a:schemeClr val="dk1"/>
                </a:buClr>
                <a:buSzPts val="2200"/>
                <a:buFont typeface="Calibri"/>
                <a:buNone/>
              </a:pPr>
              <a:r>
                <a:rPr lang="en-US" sz="2200" b="0" i="0" u="none" strike="noStrike" cap="none" dirty="0">
                  <a:solidFill>
                    <a:schemeClr val="dk1"/>
                  </a:solidFill>
                  <a:latin typeface="Century Schoolbook (Headings)"/>
                  <a:ea typeface="Calibri"/>
                  <a:cs typeface="Calibri"/>
                  <a:sym typeface="Calibri"/>
                </a:rPr>
                <a:t>Interview Templates and Audience Analysis</a:t>
              </a:r>
              <a:endParaRPr dirty="0">
                <a:latin typeface="Century Schoolbook (Headings)"/>
              </a:endParaRPr>
            </a:p>
          </p:txBody>
        </p:sp>
        <p:sp>
          <p:nvSpPr>
            <p:cNvPr id="120" name="Google Shape;120;p4"/>
            <p:cNvSpPr/>
            <p:nvPr/>
          </p:nvSpPr>
          <p:spPr>
            <a:xfrm>
              <a:off x="0" y="3097464"/>
              <a:ext cx="6513603" cy="1238008"/>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1429899" y="3097464"/>
              <a:ext cx="5083704" cy="12380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txBox="1"/>
            <p:nvPr/>
          </p:nvSpPr>
          <p:spPr>
            <a:xfrm>
              <a:off x="1429899" y="3097464"/>
              <a:ext cx="5083704" cy="1238008"/>
            </a:xfrm>
            <a:prstGeom prst="rect">
              <a:avLst/>
            </a:prstGeom>
            <a:noFill/>
            <a:ln>
              <a:noFill/>
            </a:ln>
          </p:spPr>
          <p:txBody>
            <a:bodyPr spcFirstLastPara="1" wrap="square" lIns="131000" tIns="131000" rIns="131000" bIns="131000" anchor="ctr" anchorCtr="0">
              <a:noAutofit/>
            </a:bodyPr>
            <a:lstStyle/>
            <a:p>
              <a:pPr marL="0" marR="0" lvl="0" indent="0" algn="l" rtl="0">
                <a:lnSpc>
                  <a:spcPct val="100000"/>
                </a:lnSpc>
                <a:spcBef>
                  <a:spcPts val="0"/>
                </a:spcBef>
                <a:spcAft>
                  <a:spcPts val="0"/>
                </a:spcAft>
                <a:buClr>
                  <a:schemeClr val="dk1"/>
                </a:buClr>
                <a:buSzPts val="2200"/>
                <a:buFont typeface="Calibri"/>
                <a:buNone/>
              </a:pPr>
              <a:r>
                <a:rPr lang="en-US" sz="2200" b="0" i="0" u="none" strike="noStrike" cap="none" dirty="0">
                  <a:solidFill>
                    <a:schemeClr val="bg1">
                      <a:lumMod val="65000"/>
                    </a:schemeClr>
                  </a:solidFill>
                  <a:latin typeface="Century Schoolbook (Headings)"/>
                  <a:ea typeface="Calibri"/>
                  <a:cs typeface="Calibri"/>
                  <a:sym typeface="Calibri"/>
                </a:rPr>
                <a:t>Stage III</a:t>
              </a:r>
              <a:endParaRPr dirty="0">
                <a:solidFill>
                  <a:schemeClr val="bg1">
                    <a:lumMod val="65000"/>
                  </a:schemeClr>
                </a:solidFill>
                <a:latin typeface="Century Schoolbook (Headings)"/>
              </a:endParaRPr>
            </a:p>
            <a:p>
              <a:pPr marL="0" marR="0" lvl="0" indent="0" algn="l" rtl="0">
                <a:lnSpc>
                  <a:spcPct val="100000"/>
                </a:lnSpc>
                <a:spcBef>
                  <a:spcPts val="770"/>
                </a:spcBef>
                <a:spcAft>
                  <a:spcPts val="0"/>
                </a:spcAft>
                <a:buClr>
                  <a:schemeClr val="dk1"/>
                </a:buClr>
                <a:buSzPts val="2200"/>
                <a:buFont typeface="Calibri"/>
                <a:buNone/>
              </a:pPr>
              <a:r>
                <a:rPr lang="en-US" sz="2200" b="0" i="0" u="none" strike="noStrike" cap="none" dirty="0">
                  <a:solidFill>
                    <a:schemeClr val="bg1">
                      <a:lumMod val="65000"/>
                    </a:schemeClr>
                  </a:solidFill>
                  <a:latin typeface="Century Schoolbook (Headings)"/>
                  <a:ea typeface="Calibri"/>
                  <a:cs typeface="Calibri"/>
                  <a:sym typeface="Calibri"/>
                </a:rPr>
                <a:t>Roadmaps</a:t>
              </a:r>
              <a:endParaRPr dirty="0">
                <a:solidFill>
                  <a:schemeClr val="bg1">
                    <a:lumMod val="65000"/>
                  </a:schemeClr>
                </a:solidFill>
                <a:latin typeface="Century Schoolbook (Headings)"/>
              </a:endParaRPr>
            </a:p>
          </p:txBody>
        </p:sp>
        <p:sp>
          <p:nvSpPr>
            <p:cNvPr id="124" name="Google Shape;124;p4"/>
            <p:cNvSpPr/>
            <p:nvPr/>
          </p:nvSpPr>
          <p:spPr>
            <a:xfrm>
              <a:off x="0" y="4644974"/>
              <a:ext cx="6513603" cy="1238008"/>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1429899" y="4644974"/>
              <a:ext cx="5083704" cy="12380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txBox="1"/>
            <p:nvPr/>
          </p:nvSpPr>
          <p:spPr>
            <a:xfrm>
              <a:off x="1429899" y="4644974"/>
              <a:ext cx="5083704" cy="1238008"/>
            </a:xfrm>
            <a:prstGeom prst="rect">
              <a:avLst/>
            </a:prstGeom>
            <a:noFill/>
            <a:ln>
              <a:noFill/>
            </a:ln>
          </p:spPr>
          <p:txBody>
            <a:bodyPr spcFirstLastPara="1" wrap="square" lIns="131000" tIns="131000" rIns="131000" bIns="131000" anchor="ctr" anchorCtr="0">
              <a:noAutofit/>
            </a:bodyPr>
            <a:lstStyle/>
            <a:p>
              <a:pPr marL="0" marR="0" lvl="0" indent="0" algn="l" rtl="0">
                <a:lnSpc>
                  <a:spcPct val="100000"/>
                </a:lnSpc>
                <a:spcBef>
                  <a:spcPts val="0"/>
                </a:spcBef>
                <a:spcAft>
                  <a:spcPts val="0"/>
                </a:spcAft>
                <a:buClr>
                  <a:schemeClr val="dk1"/>
                </a:buClr>
                <a:buSzPts val="2200"/>
                <a:buFont typeface="Calibri"/>
                <a:buNone/>
              </a:pPr>
              <a:r>
                <a:rPr lang="en-US" sz="2200" b="0" i="0" u="none" strike="noStrike" cap="none" dirty="0">
                  <a:solidFill>
                    <a:schemeClr val="bg1">
                      <a:lumMod val="65000"/>
                    </a:schemeClr>
                  </a:solidFill>
                  <a:latin typeface="Century Schoolbook (Headings)"/>
                  <a:ea typeface="Calibri"/>
                  <a:cs typeface="Calibri"/>
                  <a:sym typeface="Calibri"/>
                </a:rPr>
                <a:t>Stage IV</a:t>
              </a:r>
              <a:endParaRPr dirty="0">
                <a:solidFill>
                  <a:schemeClr val="bg1">
                    <a:lumMod val="65000"/>
                  </a:schemeClr>
                </a:solidFill>
                <a:latin typeface="Century Schoolbook (Headings)"/>
              </a:endParaRPr>
            </a:p>
            <a:p>
              <a:pPr marL="0" marR="0" lvl="0" indent="0" algn="l" rtl="0">
                <a:lnSpc>
                  <a:spcPct val="100000"/>
                </a:lnSpc>
                <a:spcBef>
                  <a:spcPts val="770"/>
                </a:spcBef>
                <a:spcAft>
                  <a:spcPts val="0"/>
                </a:spcAft>
                <a:buClr>
                  <a:schemeClr val="dk1"/>
                </a:buClr>
                <a:buSzPts val="2200"/>
                <a:buFont typeface="Calibri"/>
                <a:buNone/>
              </a:pPr>
              <a:r>
                <a:rPr lang="en-US" sz="2200" b="0" i="0" u="none" strike="noStrike" cap="none" dirty="0">
                  <a:solidFill>
                    <a:schemeClr val="bg1">
                      <a:lumMod val="65000"/>
                    </a:schemeClr>
                  </a:solidFill>
                  <a:latin typeface="Century Schoolbook (Headings)"/>
                  <a:ea typeface="Calibri"/>
                  <a:cs typeface="Calibri"/>
                  <a:sym typeface="Calibri"/>
                </a:rPr>
                <a:t>Future Directions</a:t>
              </a:r>
              <a:endParaRPr dirty="0">
                <a:solidFill>
                  <a:schemeClr val="bg1">
                    <a:lumMod val="65000"/>
                  </a:schemeClr>
                </a:solidFill>
                <a:latin typeface="Century Schoolbook (Headings)"/>
              </a:endParaRPr>
            </a:p>
          </p:txBody>
        </p:sp>
      </p:grpSp>
      <p:sp>
        <p:nvSpPr>
          <p:cNvPr id="23" name="Freeform 13">
            <a:extLst>
              <a:ext uri="{FF2B5EF4-FFF2-40B4-BE49-F238E27FC236}">
                <a16:creationId xmlns:a16="http://schemas.microsoft.com/office/drawing/2014/main" id="{6445E194-99EE-4D62-A129-F29034370CCA}"/>
              </a:ext>
            </a:extLst>
          </p:cNvPr>
          <p:cNvSpPr>
            <a:spLocks noChangeAspect="1" noEditPoints="1"/>
          </p:cNvSpPr>
          <p:nvPr/>
        </p:nvSpPr>
        <p:spPr bwMode="auto">
          <a:xfrm>
            <a:off x="5605183" y="2270334"/>
            <a:ext cx="490123" cy="739094"/>
          </a:xfrm>
          <a:custGeom>
            <a:avLst/>
            <a:gdLst>
              <a:gd name="T0" fmla="*/ 549 w 1504"/>
              <a:gd name="T1" fmla="*/ 2233 h 2835"/>
              <a:gd name="T2" fmla="*/ 315 w 1504"/>
              <a:gd name="T3" fmla="*/ 2278 h 2835"/>
              <a:gd name="T4" fmla="*/ 191 w 1504"/>
              <a:gd name="T5" fmla="*/ 2369 h 2835"/>
              <a:gd name="T6" fmla="*/ 871 w 1504"/>
              <a:gd name="T7" fmla="*/ 2399 h 2835"/>
              <a:gd name="T8" fmla="*/ 776 w 1504"/>
              <a:gd name="T9" fmla="*/ 2299 h 2835"/>
              <a:gd name="T10" fmla="*/ 761 w 1504"/>
              <a:gd name="T11" fmla="*/ 2246 h 2835"/>
              <a:gd name="T12" fmla="*/ 1332 w 1504"/>
              <a:gd name="T13" fmla="*/ 2341 h 2835"/>
              <a:gd name="T14" fmla="*/ 1393 w 1504"/>
              <a:gd name="T15" fmla="*/ 2373 h 2835"/>
              <a:gd name="T16" fmla="*/ 1321 w 1504"/>
              <a:gd name="T17" fmla="*/ 2268 h 2835"/>
              <a:gd name="T18" fmla="*/ 1140 w 1504"/>
              <a:gd name="T19" fmla="*/ 1820 h 2835"/>
              <a:gd name="T20" fmla="*/ 1073 w 1504"/>
              <a:gd name="T21" fmla="*/ 1784 h 2835"/>
              <a:gd name="T22" fmla="*/ 949 w 1504"/>
              <a:gd name="T23" fmla="*/ 1776 h 2835"/>
              <a:gd name="T24" fmla="*/ 890 w 1504"/>
              <a:gd name="T25" fmla="*/ 1971 h 2835"/>
              <a:gd name="T26" fmla="*/ 927 w 1504"/>
              <a:gd name="T27" fmla="*/ 2108 h 2835"/>
              <a:gd name="T28" fmla="*/ 1021 w 1504"/>
              <a:gd name="T29" fmla="*/ 2170 h 2835"/>
              <a:gd name="T30" fmla="*/ 1120 w 1504"/>
              <a:gd name="T31" fmla="*/ 2096 h 2835"/>
              <a:gd name="T32" fmla="*/ 1151 w 1504"/>
              <a:gd name="T33" fmla="*/ 1971 h 2835"/>
              <a:gd name="T34" fmla="*/ 1082 w 1504"/>
              <a:gd name="T35" fmla="*/ 2110 h 2835"/>
              <a:gd name="T36" fmla="*/ 992 w 1504"/>
              <a:gd name="T37" fmla="*/ 2136 h 2835"/>
              <a:gd name="T38" fmla="*/ 925 w 1504"/>
              <a:gd name="T39" fmla="*/ 2031 h 2835"/>
              <a:gd name="T40" fmla="*/ 955 w 1504"/>
              <a:gd name="T41" fmla="*/ 1859 h 2835"/>
              <a:gd name="T42" fmla="*/ 1021 w 1504"/>
              <a:gd name="T43" fmla="*/ 1891 h 2835"/>
              <a:gd name="T44" fmla="*/ 1094 w 1504"/>
              <a:gd name="T45" fmla="*/ 1870 h 2835"/>
              <a:gd name="T46" fmla="*/ 1053 w 1504"/>
              <a:gd name="T47" fmla="*/ 2273 h 2835"/>
              <a:gd name="T48" fmla="*/ 993 w 1504"/>
              <a:gd name="T49" fmla="*/ 2246 h 2835"/>
              <a:gd name="T50" fmla="*/ 980 w 1504"/>
              <a:gd name="T51" fmla="*/ 2304 h 2835"/>
              <a:gd name="T52" fmla="*/ 1050 w 1504"/>
              <a:gd name="T53" fmla="*/ 2310 h 2835"/>
              <a:gd name="T54" fmla="*/ 1113 w 1504"/>
              <a:gd name="T55" fmla="*/ 898 h 2835"/>
              <a:gd name="T56" fmla="*/ 322 w 1504"/>
              <a:gd name="T57" fmla="*/ 1315 h 2835"/>
              <a:gd name="T58" fmla="*/ 536 w 1504"/>
              <a:gd name="T59" fmla="*/ 1246 h 2835"/>
              <a:gd name="T60" fmla="*/ 808 w 1504"/>
              <a:gd name="T61" fmla="*/ 1271 h 2835"/>
              <a:gd name="T62" fmla="*/ 1089 w 1504"/>
              <a:gd name="T63" fmla="*/ 1206 h 2835"/>
              <a:gd name="T64" fmla="*/ 1188 w 1504"/>
              <a:gd name="T65" fmla="*/ 1079 h 2835"/>
              <a:gd name="T66" fmla="*/ 792 w 1504"/>
              <a:gd name="T67" fmla="*/ 1206 h 2835"/>
              <a:gd name="T68" fmla="*/ 469 w 1504"/>
              <a:gd name="T69" fmla="*/ 1159 h 2835"/>
              <a:gd name="T70" fmla="*/ 217 w 1504"/>
              <a:gd name="T71" fmla="*/ 1001 h 2835"/>
              <a:gd name="T72" fmla="*/ 531 w 1504"/>
              <a:gd name="T73" fmla="*/ 28 h 2835"/>
              <a:gd name="T74" fmla="*/ 199 w 1504"/>
              <a:gd name="T75" fmla="*/ 204 h 2835"/>
              <a:gd name="T76" fmla="*/ 16 w 1504"/>
              <a:gd name="T77" fmla="*/ 505 h 2835"/>
              <a:gd name="T78" fmla="*/ 15 w 1504"/>
              <a:gd name="T79" fmla="*/ 763 h 2835"/>
              <a:gd name="T80" fmla="*/ 65 w 1504"/>
              <a:gd name="T81" fmla="*/ 744 h 2835"/>
              <a:gd name="T82" fmla="*/ 66 w 1504"/>
              <a:gd name="T83" fmla="*/ 525 h 2835"/>
              <a:gd name="T84" fmla="*/ 230 w 1504"/>
              <a:gd name="T85" fmla="*/ 258 h 2835"/>
              <a:gd name="T86" fmla="*/ 508 w 1504"/>
              <a:gd name="T87" fmla="*/ 101 h 2835"/>
              <a:gd name="T88" fmla="*/ 860 w 1504"/>
              <a:gd name="T89" fmla="*/ 73 h 2835"/>
              <a:gd name="T90" fmla="*/ 1201 w 1504"/>
              <a:gd name="T91" fmla="*/ 199 h 2835"/>
              <a:gd name="T92" fmla="*/ 1399 w 1504"/>
              <a:gd name="T93" fmla="*/ 419 h 2835"/>
              <a:gd name="T94" fmla="*/ 1450 w 1504"/>
              <a:gd name="T95" fmla="*/ 661 h 2835"/>
              <a:gd name="T96" fmla="*/ 1450 w 1504"/>
              <a:gd name="T97" fmla="*/ 873 h 2835"/>
              <a:gd name="T98" fmla="*/ 1503 w 1504"/>
              <a:gd name="T99" fmla="*/ 603 h 2835"/>
              <a:gd name="T100" fmla="*/ 1373 w 1504"/>
              <a:gd name="T101" fmla="*/ 276 h 2835"/>
              <a:gd name="T102" fmla="*/ 1075 w 1504"/>
              <a:gd name="T103" fmla="*/ 61 h 2835"/>
              <a:gd name="T104" fmla="*/ 358 w 1504"/>
              <a:gd name="T105" fmla="*/ 2095 h 2835"/>
              <a:gd name="T106" fmla="*/ 421 w 1504"/>
              <a:gd name="T107" fmla="*/ 2173 h 2835"/>
              <a:gd name="T108" fmla="*/ 525 w 1504"/>
              <a:gd name="T109" fmla="*/ 2185 h 2835"/>
              <a:gd name="T110" fmla="*/ 619 w 1504"/>
              <a:gd name="T111" fmla="*/ 2173 h 2835"/>
              <a:gd name="T112" fmla="*/ 692 w 1504"/>
              <a:gd name="T113" fmla="*/ 2095 h 2835"/>
              <a:gd name="T114" fmla="*/ 668 w 1504"/>
              <a:gd name="T115" fmla="*/ 2030 h 2835"/>
              <a:gd name="T116" fmla="*/ 647 w 1504"/>
              <a:gd name="T117" fmla="*/ 1824 h 2835"/>
              <a:gd name="T118" fmla="*/ 525 w 1504"/>
              <a:gd name="T119" fmla="*/ 1725 h 2835"/>
              <a:gd name="T120" fmla="*/ 396 w 1504"/>
              <a:gd name="T121" fmla="*/ 1843 h 2835"/>
              <a:gd name="T122" fmla="*/ 384 w 1504"/>
              <a:gd name="T123" fmla="*/ 2043 h 2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04" h="2835">
                <a:moveTo>
                  <a:pt x="776" y="2299"/>
                </a:moveTo>
                <a:lnTo>
                  <a:pt x="776" y="2299"/>
                </a:lnTo>
                <a:lnTo>
                  <a:pt x="755" y="2289"/>
                </a:lnTo>
                <a:lnTo>
                  <a:pt x="730" y="2278"/>
                </a:lnTo>
                <a:lnTo>
                  <a:pt x="698" y="2266"/>
                </a:lnTo>
                <a:lnTo>
                  <a:pt x="660" y="2254"/>
                </a:lnTo>
                <a:lnTo>
                  <a:pt x="639" y="2248"/>
                </a:lnTo>
                <a:lnTo>
                  <a:pt x="618" y="2243"/>
                </a:lnTo>
                <a:lnTo>
                  <a:pt x="595" y="2239"/>
                </a:lnTo>
                <a:lnTo>
                  <a:pt x="572" y="2235"/>
                </a:lnTo>
                <a:lnTo>
                  <a:pt x="549" y="2233"/>
                </a:lnTo>
                <a:lnTo>
                  <a:pt x="525" y="2233"/>
                </a:lnTo>
                <a:lnTo>
                  <a:pt x="525" y="2233"/>
                </a:lnTo>
                <a:lnTo>
                  <a:pt x="498" y="2233"/>
                </a:lnTo>
                <a:lnTo>
                  <a:pt x="473" y="2235"/>
                </a:lnTo>
                <a:lnTo>
                  <a:pt x="448" y="2239"/>
                </a:lnTo>
                <a:lnTo>
                  <a:pt x="425" y="2243"/>
                </a:lnTo>
                <a:lnTo>
                  <a:pt x="403" y="2248"/>
                </a:lnTo>
                <a:lnTo>
                  <a:pt x="382" y="2254"/>
                </a:lnTo>
                <a:lnTo>
                  <a:pt x="363" y="2260"/>
                </a:lnTo>
                <a:lnTo>
                  <a:pt x="345" y="2266"/>
                </a:lnTo>
                <a:lnTo>
                  <a:pt x="315" y="2278"/>
                </a:lnTo>
                <a:lnTo>
                  <a:pt x="293" y="2289"/>
                </a:lnTo>
                <a:lnTo>
                  <a:pt x="274" y="2299"/>
                </a:lnTo>
                <a:lnTo>
                  <a:pt x="274" y="2299"/>
                </a:lnTo>
                <a:lnTo>
                  <a:pt x="255" y="2309"/>
                </a:lnTo>
                <a:lnTo>
                  <a:pt x="237" y="2319"/>
                </a:lnTo>
                <a:lnTo>
                  <a:pt x="221" y="2330"/>
                </a:lnTo>
                <a:lnTo>
                  <a:pt x="214" y="2336"/>
                </a:lnTo>
                <a:lnTo>
                  <a:pt x="207" y="2344"/>
                </a:lnTo>
                <a:lnTo>
                  <a:pt x="201" y="2351"/>
                </a:lnTo>
                <a:lnTo>
                  <a:pt x="196" y="2360"/>
                </a:lnTo>
                <a:lnTo>
                  <a:pt x="191" y="2369"/>
                </a:lnTo>
                <a:lnTo>
                  <a:pt x="186" y="2378"/>
                </a:lnTo>
                <a:lnTo>
                  <a:pt x="183" y="2389"/>
                </a:lnTo>
                <a:lnTo>
                  <a:pt x="180" y="2400"/>
                </a:lnTo>
                <a:lnTo>
                  <a:pt x="178" y="2413"/>
                </a:lnTo>
                <a:lnTo>
                  <a:pt x="176" y="2426"/>
                </a:lnTo>
                <a:lnTo>
                  <a:pt x="151" y="2835"/>
                </a:lnTo>
                <a:lnTo>
                  <a:pt x="900" y="2835"/>
                </a:lnTo>
                <a:lnTo>
                  <a:pt x="875" y="2426"/>
                </a:lnTo>
                <a:lnTo>
                  <a:pt x="875" y="2426"/>
                </a:lnTo>
                <a:lnTo>
                  <a:pt x="873" y="2413"/>
                </a:lnTo>
                <a:lnTo>
                  <a:pt x="871" y="2399"/>
                </a:lnTo>
                <a:lnTo>
                  <a:pt x="868" y="2388"/>
                </a:lnTo>
                <a:lnTo>
                  <a:pt x="864" y="2376"/>
                </a:lnTo>
                <a:lnTo>
                  <a:pt x="859" y="2368"/>
                </a:lnTo>
                <a:lnTo>
                  <a:pt x="854" y="2359"/>
                </a:lnTo>
                <a:lnTo>
                  <a:pt x="849" y="2350"/>
                </a:lnTo>
                <a:lnTo>
                  <a:pt x="843" y="2343"/>
                </a:lnTo>
                <a:lnTo>
                  <a:pt x="836" y="2336"/>
                </a:lnTo>
                <a:lnTo>
                  <a:pt x="829" y="2330"/>
                </a:lnTo>
                <a:lnTo>
                  <a:pt x="813" y="2319"/>
                </a:lnTo>
                <a:lnTo>
                  <a:pt x="795" y="2309"/>
                </a:lnTo>
                <a:lnTo>
                  <a:pt x="776" y="2299"/>
                </a:lnTo>
                <a:lnTo>
                  <a:pt x="776" y="2299"/>
                </a:lnTo>
                <a:close/>
                <a:moveTo>
                  <a:pt x="761" y="2246"/>
                </a:moveTo>
                <a:lnTo>
                  <a:pt x="761" y="2246"/>
                </a:lnTo>
                <a:lnTo>
                  <a:pt x="775" y="2251"/>
                </a:lnTo>
                <a:lnTo>
                  <a:pt x="787" y="2256"/>
                </a:lnTo>
                <a:lnTo>
                  <a:pt x="806" y="2266"/>
                </a:lnTo>
                <a:lnTo>
                  <a:pt x="819" y="2274"/>
                </a:lnTo>
                <a:lnTo>
                  <a:pt x="828" y="2279"/>
                </a:lnTo>
                <a:lnTo>
                  <a:pt x="928" y="2241"/>
                </a:lnTo>
                <a:lnTo>
                  <a:pt x="915" y="2188"/>
                </a:lnTo>
                <a:lnTo>
                  <a:pt x="761" y="2246"/>
                </a:lnTo>
                <a:close/>
                <a:moveTo>
                  <a:pt x="1281" y="2249"/>
                </a:moveTo>
                <a:lnTo>
                  <a:pt x="1119" y="2188"/>
                </a:lnTo>
                <a:lnTo>
                  <a:pt x="1105" y="2241"/>
                </a:lnTo>
                <a:lnTo>
                  <a:pt x="1268" y="2303"/>
                </a:lnTo>
                <a:lnTo>
                  <a:pt x="1268" y="2303"/>
                </a:lnTo>
                <a:lnTo>
                  <a:pt x="1280" y="2308"/>
                </a:lnTo>
                <a:lnTo>
                  <a:pt x="1294" y="2314"/>
                </a:lnTo>
                <a:lnTo>
                  <a:pt x="1308" y="2321"/>
                </a:lnTo>
                <a:lnTo>
                  <a:pt x="1320" y="2330"/>
                </a:lnTo>
                <a:lnTo>
                  <a:pt x="1326" y="2335"/>
                </a:lnTo>
                <a:lnTo>
                  <a:pt x="1332" y="2341"/>
                </a:lnTo>
                <a:lnTo>
                  <a:pt x="1337" y="2348"/>
                </a:lnTo>
                <a:lnTo>
                  <a:pt x="1341" y="2354"/>
                </a:lnTo>
                <a:lnTo>
                  <a:pt x="1344" y="2361"/>
                </a:lnTo>
                <a:lnTo>
                  <a:pt x="1347" y="2369"/>
                </a:lnTo>
                <a:lnTo>
                  <a:pt x="1348" y="2378"/>
                </a:lnTo>
                <a:lnTo>
                  <a:pt x="1349" y="2388"/>
                </a:lnTo>
                <a:lnTo>
                  <a:pt x="1372" y="2719"/>
                </a:lnTo>
                <a:lnTo>
                  <a:pt x="1417" y="2719"/>
                </a:lnTo>
                <a:lnTo>
                  <a:pt x="1394" y="2388"/>
                </a:lnTo>
                <a:lnTo>
                  <a:pt x="1394" y="2388"/>
                </a:lnTo>
                <a:lnTo>
                  <a:pt x="1393" y="2373"/>
                </a:lnTo>
                <a:lnTo>
                  <a:pt x="1391" y="2359"/>
                </a:lnTo>
                <a:lnTo>
                  <a:pt x="1388" y="2346"/>
                </a:lnTo>
                <a:lnTo>
                  <a:pt x="1384" y="2334"/>
                </a:lnTo>
                <a:lnTo>
                  <a:pt x="1379" y="2323"/>
                </a:lnTo>
                <a:lnTo>
                  <a:pt x="1372" y="2313"/>
                </a:lnTo>
                <a:lnTo>
                  <a:pt x="1365" y="2304"/>
                </a:lnTo>
                <a:lnTo>
                  <a:pt x="1358" y="2295"/>
                </a:lnTo>
                <a:lnTo>
                  <a:pt x="1349" y="2288"/>
                </a:lnTo>
                <a:lnTo>
                  <a:pt x="1340" y="2280"/>
                </a:lnTo>
                <a:lnTo>
                  <a:pt x="1331" y="2274"/>
                </a:lnTo>
                <a:lnTo>
                  <a:pt x="1321" y="2268"/>
                </a:lnTo>
                <a:lnTo>
                  <a:pt x="1301" y="2258"/>
                </a:lnTo>
                <a:lnTo>
                  <a:pt x="1281" y="2249"/>
                </a:lnTo>
                <a:lnTo>
                  <a:pt x="1281" y="2249"/>
                </a:lnTo>
                <a:close/>
                <a:moveTo>
                  <a:pt x="1151" y="1971"/>
                </a:moveTo>
                <a:lnTo>
                  <a:pt x="1151" y="1896"/>
                </a:lnTo>
                <a:lnTo>
                  <a:pt x="1151" y="1896"/>
                </a:lnTo>
                <a:lnTo>
                  <a:pt x="1150" y="1868"/>
                </a:lnTo>
                <a:lnTo>
                  <a:pt x="1148" y="1855"/>
                </a:lnTo>
                <a:lnTo>
                  <a:pt x="1146" y="1843"/>
                </a:lnTo>
                <a:lnTo>
                  <a:pt x="1144" y="1830"/>
                </a:lnTo>
                <a:lnTo>
                  <a:pt x="1140" y="1820"/>
                </a:lnTo>
                <a:lnTo>
                  <a:pt x="1137" y="1810"/>
                </a:lnTo>
                <a:lnTo>
                  <a:pt x="1132" y="1801"/>
                </a:lnTo>
                <a:lnTo>
                  <a:pt x="1127" y="1794"/>
                </a:lnTo>
                <a:lnTo>
                  <a:pt x="1121" y="1788"/>
                </a:lnTo>
                <a:lnTo>
                  <a:pt x="1115" y="1783"/>
                </a:lnTo>
                <a:lnTo>
                  <a:pt x="1108" y="1779"/>
                </a:lnTo>
                <a:lnTo>
                  <a:pt x="1100" y="1778"/>
                </a:lnTo>
                <a:lnTo>
                  <a:pt x="1092" y="1778"/>
                </a:lnTo>
                <a:lnTo>
                  <a:pt x="1083" y="1780"/>
                </a:lnTo>
                <a:lnTo>
                  <a:pt x="1073" y="1784"/>
                </a:lnTo>
                <a:lnTo>
                  <a:pt x="1073" y="1784"/>
                </a:lnTo>
                <a:lnTo>
                  <a:pt x="1068" y="1779"/>
                </a:lnTo>
                <a:lnTo>
                  <a:pt x="1063" y="1774"/>
                </a:lnTo>
                <a:lnTo>
                  <a:pt x="1058" y="1769"/>
                </a:lnTo>
                <a:lnTo>
                  <a:pt x="1052" y="1766"/>
                </a:lnTo>
                <a:lnTo>
                  <a:pt x="1039" y="1761"/>
                </a:lnTo>
                <a:lnTo>
                  <a:pt x="1025" y="1758"/>
                </a:lnTo>
                <a:lnTo>
                  <a:pt x="1010" y="1758"/>
                </a:lnTo>
                <a:lnTo>
                  <a:pt x="994" y="1760"/>
                </a:lnTo>
                <a:lnTo>
                  <a:pt x="979" y="1764"/>
                </a:lnTo>
                <a:lnTo>
                  <a:pt x="964" y="1769"/>
                </a:lnTo>
                <a:lnTo>
                  <a:pt x="949" y="1776"/>
                </a:lnTo>
                <a:lnTo>
                  <a:pt x="936" y="1784"/>
                </a:lnTo>
                <a:lnTo>
                  <a:pt x="923" y="1794"/>
                </a:lnTo>
                <a:lnTo>
                  <a:pt x="912" y="1805"/>
                </a:lnTo>
                <a:lnTo>
                  <a:pt x="903" y="1816"/>
                </a:lnTo>
                <a:lnTo>
                  <a:pt x="896" y="1829"/>
                </a:lnTo>
                <a:lnTo>
                  <a:pt x="894" y="1835"/>
                </a:lnTo>
                <a:lnTo>
                  <a:pt x="892" y="1841"/>
                </a:lnTo>
                <a:lnTo>
                  <a:pt x="891" y="1848"/>
                </a:lnTo>
                <a:lnTo>
                  <a:pt x="890" y="1854"/>
                </a:lnTo>
                <a:lnTo>
                  <a:pt x="890" y="1971"/>
                </a:lnTo>
                <a:lnTo>
                  <a:pt x="890" y="1971"/>
                </a:lnTo>
                <a:lnTo>
                  <a:pt x="891" y="1988"/>
                </a:lnTo>
                <a:lnTo>
                  <a:pt x="893" y="2003"/>
                </a:lnTo>
                <a:lnTo>
                  <a:pt x="897" y="2016"/>
                </a:lnTo>
                <a:lnTo>
                  <a:pt x="902" y="2029"/>
                </a:lnTo>
                <a:lnTo>
                  <a:pt x="902" y="2029"/>
                </a:lnTo>
                <a:lnTo>
                  <a:pt x="904" y="2043"/>
                </a:lnTo>
                <a:lnTo>
                  <a:pt x="907" y="2058"/>
                </a:lnTo>
                <a:lnTo>
                  <a:pt x="911" y="2071"/>
                </a:lnTo>
                <a:lnTo>
                  <a:pt x="916" y="2084"/>
                </a:lnTo>
                <a:lnTo>
                  <a:pt x="921" y="2096"/>
                </a:lnTo>
                <a:lnTo>
                  <a:pt x="927" y="2108"/>
                </a:lnTo>
                <a:lnTo>
                  <a:pt x="934" y="2119"/>
                </a:lnTo>
                <a:lnTo>
                  <a:pt x="942" y="2129"/>
                </a:lnTo>
                <a:lnTo>
                  <a:pt x="950" y="2138"/>
                </a:lnTo>
                <a:lnTo>
                  <a:pt x="959" y="2146"/>
                </a:lnTo>
                <a:lnTo>
                  <a:pt x="968" y="2153"/>
                </a:lnTo>
                <a:lnTo>
                  <a:pt x="978" y="2159"/>
                </a:lnTo>
                <a:lnTo>
                  <a:pt x="988" y="2164"/>
                </a:lnTo>
                <a:lnTo>
                  <a:pt x="998" y="2168"/>
                </a:lnTo>
                <a:lnTo>
                  <a:pt x="1009" y="2169"/>
                </a:lnTo>
                <a:lnTo>
                  <a:pt x="1021" y="2170"/>
                </a:lnTo>
                <a:lnTo>
                  <a:pt x="1021" y="2170"/>
                </a:lnTo>
                <a:lnTo>
                  <a:pt x="1032" y="2169"/>
                </a:lnTo>
                <a:lnTo>
                  <a:pt x="1043" y="2168"/>
                </a:lnTo>
                <a:lnTo>
                  <a:pt x="1053" y="2164"/>
                </a:lnTo>
                <a:lnTo>
                  <a:pt x="1064" y="2159"/>
                </a:lnTo>
                <a:lnTo>
                  <a:pt x="1073" y="2153"/>
                </a:lnTo>
                <a:lnTo>
                  <a:pt x="1082" y="2146"/>
                </a:lnTo>
                <a:lnTo>
                  <a:pt x="1091" y="2138"/>
                </a:lnTo>
                <a:lnTo>
                  <a:pt x="1099" y="2129"/>
                </a:lnTo>
                <a:lnTo>
                  <a:pt x="1107" y="2119"/>
                </a:lnTo>
                <a:lnTo>
                  <a:pt x="1114" y="2108"/>
                </a:lnTo>
                <a:lnTo>
                  <a:pt x="1120" y="2096"/>
                </a:lnTo>
                <a:lnTo>
                  <a:pt x="1125" y="2084"/>
                </a:lnTo>
                <a:lnTo>
                  <a:pt x="1130" y="2071"/>
                </a:lnTo>
                <a:lnTo>
                  <a:pt x="1134" y="2058"/>
                </a:lnTo>
                <a:lnTo>
                  <a:pt x="1137" y="2044"/>
                </a:lnTo>
                <a:lnTo>
                  <a:pt x="1139" y="2029"/>
                </a:lnTo>
                <a:lnTo>
                  <a:pt x="1139" y="2029"/>
                </a:lnTo>
                <a:lnTo>
                  <a:pt x="1144" y="2016"/>
                </a:lnTo>
                <a:lnTo>
                  <a:pt x="1148" y="2003"/>
                </a:lnTo>
                <a:lnTo>
                  <a:pt x="1150" y="1988"/>
                </a:lnTo>
                <a:lnTo>
                  <a:pt x="1151" y="1971"/>
                </a:lnTo>
                <a:lnTo>
                  <a:pt x="1151" y="1971"/>
                </a:lnTo>
                <a:close/>
                <a:moveTo>
                  <a:pt x="1118" y="2003"/>
                </a:moveTo>
                <a:lnTo>
                  <a:pt x="1118" y="2003"/>
                </a:lnTo>
                <a:lnTo>
                  <a:pt x="1118" y="2016"/>
                </a:lnTo>
                <a:lnTo>
                  <a:pt x="1116" y="2031"/>
                </a:lnTo>
                <a:lnTo>
                  <a:pt x="1114" y="2044"/>
                </a:lnTo>
                <a:lnTo>
                  <a:pt x="1111" y="2058"/>
                </a:lnTo>
                <a:lnTo>
                  <a:pt x="1106" y="2070"/>
                </a:lnTo>
                <a:lnTo>
                  <a:pt x="1101" y="2081"/>
                </a:lnTo>
                <a:lnTo>
                  <a:pt x="1096" y="2091"/>
                </a:lnTo>
                <a:lnTo>
                  <a:pt x="1089" y="2101"/>
                </a:lnTo>
                <a:lnTo>
                  <a:pt x="1082" y="2110"/>
                </a:lnTo>
                <a:lnTo>
                  <a:pt x="1075" y="2119"/>
                </a:lnTo>
                <a:lnTo>
                  <a:pt x="1067" y="2125"/>
                </a:lnTo>
                <a:lnTo>
                  <a:pt x="1058" y="2131"/>
                </a:lnTo>
                <a:lnTo>
                  <a:pt x="1049" y="2136"/>
                </a:lnTo>
                <a:lnTo>
                  <a:pt x="1040" y="2139"/>
                </a:lnTo>
                <a:lnTo>
                  <a:pt x="1030" y="2141"/>
                </a:lnTo>
                <a:lnTo>
                  <a:pt x="1021" y="2141"/>
                </a:lnTo>
                <a:lnTo>
                  <a:pt x="1021" y="2141"/>
                </a:lnTo>
                <a:lnTo>
                  <a:pt x="1011" y="2141"/>
                </a:lnTo>
                <a:lnTo>
                  <a:pt x="1001" y="2139"/>
                </a:lnTo>
                <a:lnTo>
                  <a:pt x="992" y="2136"/>
                </a:lnTo>
                <a:lnTo>
                  <a:pt x="983" y="2131"/>
                </a:lnTo>
                <a:lnTo>
                  <a:pt x="975" y="2125"/>
                </a:lnTo>
                <a:lnTo>
                  <a:pt x="966" y="2119"/>
                </a:lnTo>
                <a:lnTo>
                  <a:pt x="959" y="2110"/>
                </a:lnTo>
                <a:lnTo>
                  <a:pt x="952" y="2101"/>
                </a:lnTo>
                <a:lnTo>
                  <a:pt x="946" y="2091"/>
                </a:lnTo>
                <a:lnTo>
                  <a:pt x="940" y="2081"/>
                </a:lnTo>
                <a:lnTo>
                  <a:pt x="935" y="2070"/>
                </a:lnTo>
                <a:lnTo>
                  <a:pt x="931" y="2058"/>
                </a:lnTo>
                <a:lnTo>
                  <a:pt x="927" y="2044"/>
                </a:lnTo>
                <a:lnTo>
                  <a:pt x="925" y="2031"/>
                </a:lnTo>
                <a:lnTo>
                  <a:pt x="923" y="2016"/>
                </a:lnTo>
                <a:lnTo>
                  <a:pt x="923" y="2003"/>
                </a:lnTo>
                <a:lnTo>
                  <a:pt x="923" y="1961"/>
                </a:lnTo>
                <a:lnTo>
                  <a:pt x="923" y="1961"/>
                </a:lnTo>
                <a:lnTo>
                  <a:pt x="924" y="1945"/>
                </a:lnTo>
                <a:lnTo>
                  <a:pt x="926" y="1928"/>
                </a:lnTo>
                <a:lnTo>
                  <a:pt x="929" y="1911"/>
                </a:lnTo>
                <a:lnTo>
                  <a:pt x="934" y="1896"/>
                </a:lnTo>
                <a:lnTo>
                  <a:pt x="940" y="1883"/>
                </a:lnTo>
                <a:lnTo>
                  <a:pt x="947" y="1870"/>
                </a:lnTo>
                <a:lnTo>
                  <a:pt x="955" y="1859"/>
                </a:lnTo>
                <a:lnTo>
                  <a:pt x="964" y="1849"/>
                </a:lnTo>
                <a:lnTo>
                  <a:pt x="964" y="1849"/>
                </a:lnTo>
                <a:lnTo>
                  <a:pt x="968" y="1858"/>
                </a:lnTo>
                <a:lnTo>
                  <a:pt x="974" y="1866"/>
                </a:lnTo>
                <a:lnTo>
                  <a:pt x="980" y="1874"/>
                </a:lnTo>
                <a:lnTo>
                  <a:pt x="987" y="1880"/>
                </a:lnTo>
                <a:lnTo>
                  <a:pt x="995" y="1885"/>
                </a:lnTo>
                <a:lnTo>
                  <a:pt x="1003" y="1889"/>
                </a:lnTo>
                <a:lnTo>
                  <a:pt x="1012" y="1891"/>
                </a:lnTo>
                <a:lnTo>
                  <a:pt x="1021" y="1891"/>
                </a:lnTo>
                <a:lnTo>
                  <a:pt x="1021" y="1891"/>
                </a:lnTo>
                <a:lnTo>
                  <a:pt x="1030" y="1891"/>
                </a:lnTo>
                <a:lnTo>
                  <a:pt x="1038" y="1889"/>
                </a:lnTo>
                <a:lnTo>
                  <a:pt x="1047" y="1885"/>
                </a:lnTo>
                <a:lnTo>
                  <a:pt x="1054" y="1880"/>
                </a:lnTo>
                <a:lnTo>
                  <a:pt x="1061" y="1874"/>
                </a:lnTo>
                <a:lnTo>
                  <a:pt x="1068" y="1866"/>
                </a:lnTo>
                <a:lnTo>
                  <a:pt x="1073" y="1858"/>
                </a:lnTo>
                <a:lnTo>
                  <a:pt x="1077" y="1849"/>
                </a:lnTo>
                <a:lnTo>
                  <a:pt x="1077" y="1849"/>
                </a:lnTo>
                <a:lnTo>
                  <a:pt x="1086" y="1859"/>
                </a:lnTo>
                <a:lnTo>
                  <a:pt x="1094" y="1870"/>
                </a:lnTo>
                <a:lnTo>
                  <a:pt x="1101" y="1883"/>
                </a:lnTo>
                <a:lnTo>
                  <a:pt x="1107" y="1896"/>
                </a:lnTo>
                <a:lnTo>
                  <a:pt x="1112" y="1911"/>
                </a:lnTo>
                <a:lnTo>
                  <a:pt x="1116" y="1928"/>
                </a:lnTo>
                <a:lnTo>
                  <a:pt x="1118" y="1945"/>
                </a:lnTo>
                <a:lnTo>
                  <a:pt x="1118" y="1961"/>
                </a:lnTo>
                <a:lnTo>
                  <a:pt x="1118" y="2003"/>
                </a:lnTo>
                <a:close/>
                <a:moveTo>
                  <a:pt x="1055" y="2286"/>
                </a:moveTo>
                <a:lnTo>
                  <a:pt x="1055" y="2286"/>
                </a:lnTo>
                <a:lnTo>
                  <a:pt x="1054" y="2279"/>
                </a:lnTo>
                <a:lnTo>
                  <a:pt x="1053" y="2273"/>
                </a:lnTo>
                <a:lnTo>
                  <a:pt x="1052" y="2266"/>
                </a:lnTo>
                <a:lnTo>
                  <a:pt x="1049" y="2260"/>
                </a:lnTo>
                <a:lnTo>
                  <a:pt x="1046" y="2255"/>
                </a:lnTo>
                <a:lnTo>
                  <a:pt x="1043" y="2250"/>
                </a:lnTo>
                <a:lnTo>
                  <a:pt x="1039" y="2246"/>
                </a:lnTo>
                <a:lnTo>
                  <a:pt x="1035" y="2243"/>
                </a:lnTo>
                <a:lnTo>
                  <a:pt x="1017" y="2286"/>
                </a:lnTo>
                <a:lnTo>
                  <a:pt x="1014" y="2286"/>
                </a:lnTo>
                <a:lnTo>
                  <a:pt x="997" y="2243"/>
                </a:lnTo>
                <a:lnTo>
                  <a:pt x="997" y="2243"/>
                </a:lnTo>
                <a:lnTo>
                  <a:pt x="993" y="2246"/>
                </a:lnTo>
                <a:lnTo>
                  <a:pt x="989" y="2250"/>
                </a:lnTo>
                <a:lnTo>
                  <a:pt x="985" y="2255"/>
                </a:lnTo>
                <a:lnTo>
                  <a:pt x="982" y="2260"/>
                </a:lnTo>
                <a:lnTo>
                  <a:pt x="980" y="2266"/>
                </a:lnTo>
                <a:lnTo>
                  <a:pt x="978" y="2273"/>
                </a:lnTo>
                <a:lnTo>
                  <a:pt x="977" y="2279"/>
                </a:lnTo>
                <a:lnTo>
                  <a:pt x="977" y="2286"/>
                </a:lnTo>
                <a:lnTo>
                  <a:pt x="977" y="2286"/>
                </a:lnTo>
                <a:lnTo>
                  <a:pt x="977" y="2293"/>
                </a:lnTo>
                <a:lnTo>
                  <a:pt x="978" y="2299"/>
                </a:lnTo>
                <a:lnTo>
                  <a:pt x="980" y="2304"/>
                </a:lnTo>
                <a:lnTo>
                  <a:pt x="982" y="2310"/>
                </a:lnTo>
                <a:lnTo>
                  <a:pt x="987" y="2319"/>
                </a:lnTo>
                <a:lnTo>
                  <a:pt x="995" y="2326"/>
                </a:lnTo>
                <a:lnTo>
                  <a:pt x="974" y="2719"/>
                </a:lnTo>
                <a:lnTo>
                  <a:pt x="1057" y="2719"/>
                </a:lnTo>
                <a:lnTo>
                  <a:pt x="1037" y="2326"/>
                </a:lnTo>
                <a:lnTo>
                  <a:pt x="1037" y="2326"/>
                </a:lnTo>
                <a:lnTo>
                  <a:pt x="1041" y="2324"/>
                </a:lnTo>
                <a:lnTo>
                  <a:pt x="1044" y="2319"/>
                </a:lnTo>
                <a:lnTo>
                  <a:pt x="1047" y="2315"/>
                </a:lnTo>
                <a:lnTo>
                  <a:pt x="1050" y="2310"/>
                </a:lnTo>
                <a:lnTo>
                  <a:pt x="1052" y="2304"/>
                </a:lnTo>
                <a:lnTo>
                  <a:pt x="1053" y="2299"/>
                </a:lnTo>
                <a:lnTo>
                  <a:pt x="1054" y="2293"/>
                </a:lnTo>
                <a:lnTo>
                  <a:pt x="1055" y="2286"/>
                </a:lnTo>
                <a:lnTo>
                  <a:pt x="1055" y="2286"/>
                </a:lnTo>
                <a:close/>
                <a:moveTo>
                  <a:pt x="348" y="415"/>
                </a:moveTo>
                <a:lnTo>
                  <a:pt x="348" y="480"/>
                </a:lnTo>
                <a:lnTo>
                  <a:pt x="1113" y="480"/>
                </a:lnTo>
                <a:lnTo>
                  <a:pt x="1113" y="415"/>
                </a:lnTo>
                <a:lnTo>
                  <a:pt x="348" y="415"/>
                </a:lnTo>
                <a:close/>
                <a:moveTo>
                  <a:pt x="1113" y="898"/>
                </a:moveTo>
                <a:lnTo>
                  <a:pt x="1113" y="833"/>
                </a:lnTo>
                <a:lnTo>
                  <a:pt x="794" y="833"/>
                </a:lnTo>
                <a:lnTo>
                  <a:pt x="794" y="898"/>
                </a:lnTo>
                <a:lnTo>
                  <a:pt x="1113" y="898"/>
                </a:lnTo>
                <a:close/>
                <a:moveTo>
                  <a:pt x="348" y="684"/>
                </a:moveTo>
                <a:lnTo>
                  <a:pt x="1113" y="684"/>
                </a:lnTo>
                <a:lnTo>
                  <a:pt x="1113" y="619"/>
                </a:lnTo>
                <a:lnTo>
                  <a:pt x="348" y="619"/>
                </a:lnTo>
                <a:lnTo>
                  <a:pt x="348" y="684"/>
                </a:lnTo>
                <a:close/>
                <a:moveTo>
                  <a:pt x="205" y="986"/>
                </a:moveTo>
                <a:lnTo>
                  <a:pt x="322" y="1315"/>
                </a:lnTo>
                <a:lnTo>
                  <a:pt x="344" y="1376"/>
                </a:lnTo>
                <a:lnTo>
                  <a:pt x="344" y="1171"/>
                </a:lnTo>
                <a:lnTo>
                  <a:pt x="344" y="1171"/>
                </a:lnTo>
                <a:lnTo>
                  <a:pt x="367" y="1183"/>
                </a:lnTo>
                <a:lnTo>
                  <a:pt x="390" y="1194"/>
                </a:lnTo>
                <a:lnTo>
                  <a:pt x="413" y="1205"/>
                </a:lnTo>
                <a:lnTo>
                  <a:pt x="437" y="1214"/>
                </a:lnTo>
                <a:lnTo>
                  <a:pt x="461" y="1224"/>
                </a:lnTo>
                <a:lnTo>
                  <a:pt x="485" y="1231"/>
                </a:lnTo>
                <a:lnTo>
                  <a:pt x="510" y="1239"/>
                </a:lnTo>
                <a:lnTo>
                  <a:pt x="536" y="1246"/>
                </a:lnTo>
                <a:lnTo>
                  <a:pt x="562" y="1253"/>
                </a:lnTo>
                <a:lnTo>
                  <a:pt x="588" y="1258"/>
                </a:lnTo>
                <a:lnTo>
                  <a:pt x="614" y="1263"/>
                </a:lnTo>
                <a:lnTo>
                  <a:pt x="641" y="1266"/>
                </a:lnTo>
                <a:lnTo>
                  <a:pt x="668" y="1269"/>
                </a:lnTo>
                <a:lnTo>
                  <a:pt x="696" y="1271"/>
                </a:lnTo>
                <a:lnTo>
                  <a:pt x="724" y="1273"/>
                </a:lnTo>
                <a:lnTo>
                  <a:pt x="753" y="1273"/>
                </a:lnTo>
                <a:lnTo>
                  <a:pt x="753" y="1273"/>
                </a:lnTo>
                <a:lnTo>
                  <a:pt x="780" y="1273"/>
                </a:lnTo>
                <a:lnTo>
                  <a:pt x="808" y="1271"/>
                </a:lnTo>
                <a:lnTo>
                  <a:pt x="835" y="1269"/>
                </a:lnTo>
                <a:lnTo>
                  <a:pt x="862" y="1266"/>
                </a:lnTo>
                <a:lnTo>
                  <a:pt x="889" y="1263"/>
                </a:lnTo>
                <a:lnTo>
                  <a:pt x="915" y="1258"/>
                </a:lnTo>
                <a:lnTo>
                  <a:pt x="941" y="1253"/>
                </a:lnTo>
                <a:lnTo>
                  <a:pt x="967" y="1246"/>
                </a:lnTo>
                <a:lnTo>
                  <a:pt x="992" y="1240"/>
                </a:lnTo>
                <a:lnTo>
                  <a:pt x="1017" y="1233"/>
                </a:lnTo>
                <a:lnTo>
                  <a:pt x="1042" y="1224"/>
                </a:lnTo>
                <a:lnTo>
                  <a:pt x="1066" y="1215"/>
                </a:lnTo>
                <a:lnTo>
                  <a:pt x="1089" y="1206"/>
                </a:lnTo>
                <a:lnTo>
                  <a:pt x="1112" y="1195"/>
                </a:lnTo>
                <a:lnTo>
                  <a:pt x="1135" y="1185"/>
                </a:lnTo>
                <a:lnTo>
                  <a:pt x="1157" y="1173"/>
                </a:lnTo>
                <a:lnTo>
                  <a:pt x="1157" y="1376"/>
                </a:lnTo>
                <a:lnTo>
                  <a:pt x="1245" y="1134"/>
                </a:lnTo>
                <a:lnTo>
                  <a:pt x="1293" y="996"/>
                </a:lnTo>
                <a:lnTo>
                  <a:pt x="1293" y="996"/>
                </a:lnTo>
                <a:lnTo>
                  <a:pt x="1270" y="1018"/>
                </a:lnTo>
                <a:lnTo>
                  <a:pt x="1244" y="1039"/>
                </a:lnTo>
                <a:lnTo>
                  <a:pt x="1217" y="1059"/>
                </a:lnTo>
                <a:lnTo>
                  <a:pt x="1188" y="1079"/>
                </a:lnTo>
                <a:lnTo>
                  <a:pt x="1158" y="1096"/>
                </a:lnTo>
                <a:lnTo>
                  <a:pt x="1126" y="1114"/>
                </a:lnTo>
                <a:lnTo>
                  <a:pt x="1092" y="1130"/>
                </a:lnTo>
                <a:lnTo>
                  <a:pt x="1058" y="1145"/>
                </a:lnTo>
                <a:lnTo>
                  <a:pt x="1022" y="1159"/>
                </a:lnTo>
                <a:lnTo>
                  <a:pt x="985" y="1171"/>
                </a:lnTo>
                <a:lnTo>
                  <a:pt x="948" y="1181"/>
                </a:lnTo>
                <a:lnTo>
                  <a:pt x="909" y="1191"/>
                </a:lnTo>
                <a:lnTo>
                  <a:pt x="871" y="1198"/>
                </a:lnTo>
                <a:lnTo>
                  <a:pt x="832" y="1204"/>
                </a:lnTo>
                <a:lnTo>
                  <a:pt x="792" y="1206"/>
                </a:lnTo>
                <a:lnTo>
                  <a:pt x="753" y="1208"/>
                </a:lnTo>
                <a:lnTo>
                  <a:pt x="751" y="1208"/>
                </a:lnTo>
                <a:lnTo>
                  <a:pt x="751" y="1208"/>
                </a:lnTo>
                <a:lnTo>
                  <a:pt x="714" y="1206"/>
                </a:lnTo>
                <a:lnTo>
                  <a:pt x="677" y="1205"/>
                </a:lnTo>
                <a:lnTo>
                  <a:pt x="641" y="1200"/>
                </a:lnTo>
                <a:lnTo>
                  <a:pt x="605" y="1195"/>
                </a:lnTo>
                <a:lnTo>
                  <a:pt x="570" y="1188"/>
                </a:lnTo>
                <a:lnTo>
                  <a:pt x="536" y="1180"/>
                </a:lnTo>
                <a:lnTo>
                  <a:pt x="502" y="1170"/>
                </a:lnTo>
                <a:lnTo>
                  <a:pt x="469" y="1159"/>
                </a:lnTo>
                <a:lnTo>
                  <a:pt x="438" y="1146"/>
                </a:lnTo>
                <a:lnTo>
                  <a:pt x="407" y="1133"/>
                </a:lnTo>
                <a:lnTo>
                  <a:pt x="377" y="1119"/>
                </a:lnTo>
                <a:lnTo>
                  <a:pt x="348" y="1103"/>
                </a:lnTo>
                <a:lnTo>
                  <a:pt x="320" y="1085"/>
                </a:lnTo>
                <a:lnTo>
                  <a:pt x="293" y="1068"/>
                </a:lnTo>
                <a:lnTo>
                  <a:pt x="267" y="1048"/>
                </a:lnTo>
                <a:lnTo>
                  <a:pt x="243" y="1028"/>
                </a:lnTo>
                <a:lnTo>
                  <a:pt x="243" y="1028"/>
                </a:lnTo>
                <a:lnTo>
                  <a:pt x="227" y="1013"/>
                </a:lnTo>
                <a:lnTo>
                  <a:pt x="217" y="1001"/>
                </a:lnTo>
                <a:lnTo>
                  <a:pt x="211" y="993"/>
                </a:lnTo>
                <a:lnTo>
                  <a:pt x="205" y="986"/>
                </a:lnTo>
                <a:lnTo>
                  <a:pt x="205" y="986"/>
                </a:lnTo>
                <a:close/>
                <a:moveTo>
                  <a:pt x="753" y="0"/>
                </a:moveTo>
                <a:lnTo>
                  <a:pt x="753" y="0"/>
                </a:lnTo>
                <a:lnTo>
                  <a:pt x="714" y="1"/>
                </a:lnTo>
                <a:lnTo>
                  <a:pt x="676" y="4"/>
                </a:lnTo>
                <a:lnTo>
                  <a:pt x="639" y="8"/>
                </a:lnTo>
                <a:lnTo>
                  <a:pt x="602" y="13"/>
                </a:lnTo>
                <a:lnTo>
                  <a:pt x="566" y="20"/>
                </a:lnTo>
                <a:lnTo>
                  <a:pt x="531" y="28"/>
                </a:lnTo>
                <a:lnTo>
                  <a:pt x="496" y="38"/>
                </a:lnTo>
                <a:lnTo>
                  <a:pt x="462" y="49"/>
                </a:lnTo>
                <a:lnTo>
                  <a:pt x="429" y="61"/>
                </a:lnTo>
                <a:lnTo>
                  <a:pt x="397" y="75"/>
                </a:lnTo>
                <a:lnTo>
                  <a:pt x="366" y="90"/>
                </a:lnTo>
                <a:lnTo>
                  <a:pt x="335" y="106"/>
                </a:lnTo>
                <a:lnTo>
                  <a:pt x="306" y="124"/>
                </a:lnTo>
                <a:lnTo>
                  <a:pt x="277" y="143"/>
                </a:lnTo>
                <a:lnTo>
                  <a:pt x="250" y="161"/>
                </a:lnTo>
                <a:lnTo>
                  <a:pt x="224" y="183"/>
                </a:lnTo>
                <a:lnTo>
                  <a:pt x="199" y="204"/>
                </a:lnTo>
                <a:lnTo>
                  <a:pt x="175" y="228"/>
                </a:lnTo>
                <a:lnTo>
                  <a:pt x="153" y="251"/>
                </a:lnTo>
                <a:lnTo>
                  <a:pt x="132" y="276"/>
                </a:lnTo>
                <a:lnTo>
                  <a:pt x="112" y="301"/>
                </a:lnTo>
                <a:lnTo>
                  <a:pt x="93" y="329"/>
                </a:lnTo>
                <a:lnTo>
                  <a:pt x="77" y="356"/>
                </a:lnTo>
                <a:lnTo>
                  <a:pt x="61" y="384"/>
                </a:lnTo>
                <a:lnTo>
                  <a:pt x="48" y="414"/>
                </a:lnTo>
                <a:lnTo>
                  <a:pt x="36" y="443"/>
                </a:lnTo>
                <a:lnTo>
                  <a:pt x="25" y="474"/>
                </a:lnTo>
                <a:lnTo>
                  <a:pt x="16" y="505"/>
                </a:lnTo>
                <a:lnTo>
                  <a:pt x="10" y="538"/>
                </a:lnTo>
                <a:lnTo>
                  <a:pt x="5" y="570"/>
                </a:lnTo>
                <a:lnTo>
                  <a:pt x="1" y="603"/>
                </a:lnTo>
                <a:lnTo>
                  <a:pt x="0" y="636"/>
                </a:lnTo>
                <a:lnTo>
                  <a:pt x="0" y="636"/>
                </a:lnTo>
                <a:lnTo>
                  <a:pt x="1" y="658"/>
                </a:lnTo>
                <a:lnTo>
                  <a:pt x="2" y="679"/>
                </a:lnTo>
                <a:lnTo>
                  <a:pt x="4" y="700"/>
                </a:lnTo>
                <a:lnTo>
                  <a:pt x="7" y="721"/>
                </a:lnTo>
                <a:lnTo>
                  <a:pt x="10" y="743"/>
                </a:lnTo>
                <a:lnTo>
                  <a:pt x="15" y="763"/>
                </a:lnTo>
                <a:lnTo>
                  <a:pt x="20" y="783"/>
                </a:lnTo>
                <a:lnTo>
                  <a:pt x="26" y="803"/>
                </a:lnTo>
                <a:lnTo>
                  <a:pt x="26" y="803"/>
                </a:lnTo>
                <a:lnTo>
                  <a:pt x="162" y="1183"/>
                </a:lnTo>
                <a:lnTo>
                  <a:pt x="344" y="1690"/>
                </a:lnTo>
                <a:lnTo>
                  <a:pt x="344" y="1530"/>
                </a:lnTo>
                <a:lnTo>
                  <a:pt x="344" y="1530"/>
                </a:lnTo>
                <a:lnTo>
                  <a:pt x="74" y="779"/>
                </a:lnTo>
                <a:lnTo>
                  <a:pt x="74" y="779"/>
                </a:lnTo>
                <a:lnTo>
                  <a:pt x="69" y="761"/>
                </a:lnTo>
                <a:lnTo>
                  <a:pt x="65" y="744"/>
                </a:lnTo>
                <a:lnTo>
                  <a:pt x="61" y="726"/>
                </a:lnTo>
                <a:lnTo>
                  <a:pt x="58" y="709"/>
                </a:lnTo>
                <a:lnTo>
                  <a:pt x="55" y="691"/>
                </a:lnTo>
                <a:lnTo>
                  <a:pt x="54" y="673"/>
                </a:lnTo>
                <a:lnTo>
                  <a:pt x="53" y="655"/>
                </a:lnTo>
                <a:lnTo>
                  <a:pt x="52" y="636"/>
                </a:lnTo>
                <a:lnTo>
                  <a:pt x="52" y="636"/>
                </a:lnTo>
                <a:lnTo>
                  <a:pt x="53" y="608"/>
                </a:lnTo>
                <a:lnTo>
                  <a:pt x="56" y="580"/>
                </a:lnTo>
                <a:lnTo>
                  <a:pt x="60" y="553"/>
                </a:lnTo>
                <a:lnTo>
                  <a:pt x="66" y="525"/>
                </a:lnTo>
                <a:lnTo>
                  <a:pt x="73" y="498"/>
                </a:lnTo>
                <a:lnTo>
                  <a:pt x="82" y="471"/>
                </a:lnTo>
                <a:lnTo>
                  <a:pt x="93" y="445"/>
                </a:lnTo>
                <a:lnTo>
                  <a:pt x="105" y="419"/>
                </a:lnTo>
                <a:lnTo>
                  <a:pt x="119" y="394"/>
                </a:lnTo>
                <a:lnTo>
                  <a:pt x="134" y="369"/>
                </a:lnTo>
                <a:lnTo>
                  <a:pt x="151" y="345"/>
                </a:lnTo>
                <a:lnTo>
                  <a:pt x="168" y="323"/>
                </a:lnTo>
                <a:lnTo>
                  <a:pt x="188" y="300"/>
                </a:lnTo>
                <a:lnTo>
                  <a:pt x="208" y="278"/>
                </a:lnTo>
                <a:lnTo>
                  <a:pt x="230" y="258"/>
                </a:lnTo>
                <a:lnTo>
                  <a:pt x="253" y="236"/>
                </a:lnTo>
                <a:lnTo>
                  <a:pt x="253" y="236"/>
                </a:lnTo>
                <a:lnTo>
                  <a:pt x="277" y="218"/>
                </a:lnTo>
                <a:lnTo>
                  <a:pt x="303" y="199"/>
                </a:lnTo>
                <a:lnTo>
                  <a:pt x="329" y="181"/>
                </a:lnTo>
                <a:lnTo>
                  <a:pt x="357" y="165"/>
                </a:lnTo>
                <a:lnTo>
                  <a:pt x="385" y="150"/>
                </a:lnTo>
                <a:lnTo>
                  <a:pt x="415" y="136"/>
                </a:lnTo>
                <a:lnTo>
                  <a:pt x="445" y="124"/>
                </a:lnTo>
                <a:lnTo>
                  <a:pt x="476" y="111"/>
                </a:lnTo>
                <a:lnTo>
                  <a:pt x="508" y="101"/>
                </a:lnTo>
                <a:lnTo>
                  <a:pt x="541" y="91"/>
                </a:lnTo>
                <a:lnTo>
                  <a:pt x="575" y="84"/>
                </a:lnTo>
                <a:lnTo>
                  <a:pt x="609" y="78"/>
                </a:lnTo>
                <a:lnTo>
                  <a:pt x="644" y="73"/>
                </a:lnTo>
                <a:lnTo>
                  <a:pt x="679" y="69"/>
                </a:lnTo>
                <a:lnTo>
                  <a:pt x="715" y="66"/>
                </a:lnTo>
                <a:lnTo>
                  <a:pt x="753" y="65"/>
                </a:lnTo>
                <a:lnTo>
                  <a:pt x="753" y="65"/>
                </a:lnTo>
                <a:lnTo>
                  <a:pt x="789" y="66"/>
                </a:lnTo>
                <a:lnTo>
                  <a:pt x="825" y="69"/>
                </a:lnTo>
                <a:lnTo>
                  <a:pt x="860" y="73"/>
                </a:lnTo>
                <a:lnTo>
                  <a:pt x="895" y="78"/>
                </a:lnTo>
                <a:lnTo>
                  <a:pt x="929" y="84"/>
                </a:lnTo>
                <a:lnTo>
                  <a:pt x="963" y="91"/>
                </a:lnTo>
                <a:lnTo>
                  <a:pt x="996" y="101"/>
                </a:lnTo>
                <a:lnTo>
                  <a:pt x="1028" y="111"/>
                </a:lnTo>
                <a:lnTo>
                  <a:pt x="1059" y="124"/>
                </a:lnTo>
                <a:lnTo>
                  <a:pt x="1089" y="136"/>
                </a:lnTo>
                <a:lnTo>
                  <a:pt x="1119" y="150"/>
                </a:lnTo>
                <a:lnTo>
                  <a:pt x="1147" y="165"/>
                </a:lnTo>
                <a:lnTo>
                  <a:pt x="1175" y="181"/>
                </a:lnTo>
                <a:lnTo>
                  <a:pt x="1201" y="199"/>
                </a:lnTo>
                <a:lnTo>
                  <a:pt x="1227" y="218"/>
                </a:lnTo>
                <a:lnTo>
                  <a:pt x="1251" y="236"/>
                </a:lnTo>
                <a:lnTo>
                  <a:pt x="1251" y="236"/>
                </a:lnTo>
                <a:lnTo>
                  <a:pt x="1274" y="258"/>
                </a:lnTo>
                <a:lnTo>
                  <a:pt x="1296" y="278"/>
                </a:lnTo>
                <a:lnTo>
                  <a:pt x="1317" y="300"/>
                </a:lnTo>
                <a:lnTo>
                  <a:pt x="1336" y="323"/>
                </a:lnTo>
                <a:lnTo>
                  <a:pt x="1354" y="345"/>
                </a:lnTo>
                <a:lnTo>
                  <a:pt x="1370" y="369"/>
                </a:lnTo>
                <a:lnTo>
                  <a:pt x="1385" y="394"/>
                </a:lnTo>
                <a:lnTo>
                  <a:pt x="1399" y="419"/>
                </a:lnTo>
                <a:lnTo>
                  <a:pt x="1411" y="445"/>
                </a:lnTo>
                <a:lnTo>
                  <a:pt x="1422" y="471"/>
                </a:lnTo>
                <a:lnTo>
                  <a:pt x="1431" y="498"/>
                </a:lnTo>
                <a:lnTo>
                  <a:pt x="1438" y="525"/>
                </a:lnTo>
                <a:lnTo>
                  <a:pt x="1444" y="553"/>
                </a:lnTo>
                <a:lnTo>
                  <a:pt x="1448" y="580"/>
                </a:lnTo>
                <a:lnTo>
                  <a:pt x="1451" y="608"/>
                </a:lnTo>
                <a:lnTo>
                  <a:pt x="1452" y="636"/>
                </a:lnTo>
                <a:lnTo>
                  <a:pt x="1452" y="636"/>
                </a:lnTo>
                <a:lnTo>
                  <a:pt x="1451" y="648"/>
                </a:lnTo>
                <a:lnTo>
                  <a:pt x="1450" y="661"/>
                </a:lnTo>
                <a:lnTo>
                  <a:pt x="1445" y="694"/>
                </a:lnTo>
                <a:lnTo>
                  <a:pt x="1437" y="729"/>
                </a:lnTo>
                <a:lnTo>
                  <a:pt x="1427" y="764"/>
                </a:lnTo>
                <a:lnTo>
                  <a:pt x="1427" y="764"/>
                </a:lnTo>
                <a:lnTo>
                  <a:pt x="1418" y="796"/>
                </a:lnTo>
                <a:lnTo>
                  <a:pt x="1410" y="823"/>
                </a:lnTo>
                <a:lnTo>
                  <a:pt x="1402" y="846"/>
                </a:lnTo>
                <a:lnTo>
                  <a:pt x="1156" y="1551"/>
                </a:lnTo>
                <a:lnTo>
                  <a:pt x="1156" y="1714"/>
                </a:lnTo>
                <a:lnTo>
                  <a:pt x="1450" y="873"/>
                </a:lnTo>
                <a:lnTo>
                  <a:pt x="1450" y="873"/>
                </a:lnTo>
                <a:lnTo>
                  <a:pt x="1459" y="846"/>
                </a:lnTo>
                <a:lnTo>
                  <a:pt x="1467" y="819"/>
                </a:lnTo>
                <a:lnTo>
                  <a:pt x="1477" y="786"/>
                </a:lnTo>
                <a:lnTo>
                  <a:pt x="1487" y="749"/>
                </a:lnTo>
                <a:lnTo>
                  <a:pt x="1495" y="709"/>
                </a:lnTo>
                <a:lnTo>
                  <a:pt x="1499" y="690"/>
                </a:lnTo>
                <a:lnTo>
                  <a:pt x="1502" y="671"/>
                </a:lnTo>
                <a:lnTo>
                  <a:pt x="1503" y="654"/>
                </a:lnTo>
                <a:lnTo>
                  <a:pt x="1504" y="636"/>
                </a:lnTo>
                <a:lnTo>
                  <a:pt x="1504" y="636"/>
                </a:lnTo>
                <a:lnTo>
                  <a:pt x="1503" y="603"/>
                </a:lnTo>
                <a:lnTo>
                  <a:pt x="1500" y="570"/>
                </a:lnTo>
                <a:lnTo>
                  <a:pt x="1495" y="538"/>
                </a:lnTo>
                <a:lnTo>
                  <a:pt x="1488" y="505"/>
                </a:lnTo>
                <a:lnTo>
                  <a:pt x="1479" y="474"/>
                </a:lnTo>
                <a:lnTo>
                  <a:pt x="1469" y="443"/>
                </a:lnTo>
                <a:lnTo>
                  <a:pt x="1457" y="414"/>
                </a:lnTo>
                <a:lnTo>
                  <a:pt x="1443" y="384"/>
                </a:lnTo>
                <a:lnTo>
                  <a:pt x="1428" y="356"/>
                </a:lnTo>
                <a:lnTo>
                  <a:pt x="1411" y="329"/>
                </a:lnTo>
                <a:lnTo>
                  <a:pt x="1392" y="301"/>
                </a:lnTo>
                <a:lnTo>
                  <a:pt x="1373" y="276"/>
                </a:lnTo>
                <a:lnTo>
                  <a:pt x="1352" y="251"/>
                </a:lnTo>
                <a:lnTo>
                  <a:pt x="1329" y="228"/>
                </a:lnTo>
                <a:lnTo>
                  <a:pt x="1305" y="204"/>
                </a:lnTo>
                <a:lnTo>
                  <a:pt x="1280" y="183"/>
                </a:lnTo>
                <a:lnTo>
                  <a:pt x="1254" y="161"/>
                </a:lnTo>
                <a:lnTo>
                  <a:pt x="1227" y="143"/>
                </a:lnTo>
                <a:lnTo>
                  <a:pt x="1198" y="124"/>
                </a:lnTo>
                <a:lnTo>
                  <a:pt x="1169" y="106"/>
                </a:lnTo>
                <a:lnTo>
                  <a:pt x="1139" y="90"/>
                </a:lnTo>
                <a:lnTo>
                  <a:pt x="1107" y="75"/>
                </a:lnTo>
                <a:lnTo>
                  <a:pt x="1075" y="61"/>
                </a:lnTo>
                <a:lnTo>
                  <a:pt x="1042" y="49"/>
                </a:lnTo>
                <a:lnTo>
                  <a:pt x="1008" y="38"/>
                </a:lnTo>
                <a:lnTo>
                  <a:pt x="973" y="28"/>
                </a:lnTo>
                <a:lnTo>
                  <a:pt x="938" y="20"/>
                </a:lnTo>
                <a:lnTo>
                  <a:pt x="902" y="13"/>
                </a:lnTo>
                <a:lnTo>
                  <a:pt x="865" y="8"/>
                </a:lnTo>
                <a:lnTo>
                  <a:pt x="828" y="4"/>
                </a:lnTo>
                <a:lnTo>
                  <a:pt x="791" y="1"/>
                </a:lnTo>
                <a:lnTo>
                  <a:pt x="753" y="0"/>
                </a:lnTo>
                <a:lnTo>
                  <a:pt x="753" y="0"/>
                </a:lnTo>
                <a:close/>
                <a:moveTo>
                  <a:pt x="358" y="2095"/>
                </a:moveTo>
                <a:lnTo>
                  <a:pt x="357" y="2095"/>
                </a:lnTo>
                <a:lnTo>
                  <a:pt x="357" y="2095"/>
                </a:lnTo>
                <a:lnTo>
                  <a:pt x="360" y="2110"/>
                </a:lnTo>
                <a:lnTo>
                  <a:pt x="364" y="2124"/>
                </a:lnTo>
                <a:lnTo>
                  <a:pt x="370" y="2136"/>
                </a:lnTo>
                <a:lnTo>
                  <a:pt x="378" y="2148"/>
                </a:lnTo>
                <a:lnTo>
                  <a:pt x="387" y="2158"/>
                </a:lnTo>
                <a:lnTo>
                  <a:pt x="397" y="2165"/>
                </a:lnTo>
                <a:lnTo>
                  <a:pt x="409" y="2170"/>
                </a:lnTo>
                <a:lnTo>
                  <a:pt x="421" y="2173"/>
                </a:lnTo>
                <a:lnTo>
                  <a:pt x="421" y="2173"/>
                </a:lnTo>
                <a:lnTo>
                  <a:pt x="431" y="2173"/>
                </a:lnTo>
                <a:lnTo>
                  <a:pt x="442" y="2171"/>
                </a:lnTo>
                <a:lnTo>
                  <a:pt x="452" y="2168"/>
                </a:lnTo>
                <a:lnTo>
                  <a:pt x="461" y="2163"/>
                </a:lnTo>
                <a:lnTo>
                  <a:pt x="461" y="2163"/>
                </a:lnTo>
                <a:lnTo>
                  <a:pt x="476" y="2173"/>
                </a:lnTo>
                <a:lnTo>
                  <a:pt x="491" y="2180"/>
                </a:lnTo>
                <a:lnTo>
                  <a:pt x="500" y="2183"/>
                </a:lnTo>
                <a:lnTo>
                  <a:pt x="508" y="2184"/>
                </a:lnTo>
                <a:lnTo>
                  <a:pt x="516" y="2185"/>
                </a:lnTo>
                <a:lnTo>
                  <a:pt x="525" y="2185"/>
                </a:lnTo>
                <a:lnTo>
                  <a:pt x="525" y="2185"/>
                </a:lnTo>
                <a:lnTo>
                  <a:pt x="534" y="2185"/>
                </a:lnTo>
                <a:lnTo>
                  <a:pt x="542" y="2184"/>
                </a:lnTo>
                <a:lnTo>
                  <a:pt x="550" y="2183"/>
                </a:lnTo>
                <a:lnTo>
                  <a:pt x="559" y="2180"/>
                </a:lnTo>
                <a:lnTo>
                  <a:pt x="574" y="2173"/>
                </a:lnTo>
                <a:lnTo>
                  <a:pt x="589" y="2163"/>
                </a:lnTo>
                <a:lnTo>
                  <a:pt x="589" y="2163"/>
                </a:lnTo>
                <a:lnTo>
                  <a:pt x="598" y="2168"/>
                </a:lnTo>
                <a:lnTo>
                  <a:pt x="608" y="2171"/>
                </a:lnTo>
                <a:lnTo>
                  <a:pt x="619" y="2173"/>
                </a:lnTo>
                <a:lnTo>
                  <a:pt x="629" y="2173"/>
                </a:lnTo>
                <a:lnTo>
                  <a:pt x="629" y="2173"/>
                </a:lnTo>
                <a:lnTo>
                  <a:pt x="641" y="2170"/>
                </a:lnTo>
                <a:lnTo>
                  <a:pt x="653" y="2165"/>
                </a:lnTo>
                <a:lnTo>
                  <a:pt x="663" y="2158"/>
                </a:lnTo>
                <a:lnTo>
                  <a:pt x="672" y="2148"/>
                </a:lnTo>
                <a:lnTo>
                  <a:pt x="680" y="2136"/>
                </a:lnTo>
                <a:lnTo>
                  <a:pt x="686" y="2124"/>
                </a:lnTo>
                <a:lnTo>
                  <a:pt x="690" y="2110"/>
                </a:lnTo>
                <a:lnTo>
                  <a:pt x="693" y="2095"/>
                </a:lnTo>
                <a:lnTo>
                  <a:pt x="692" y="2095"/>
                </a:lnTo>
                <a:lnTo>
                  <a:pt x="692" y="2095"/>
                </a:lnTo>
                <a:lnTo>
                  <a:pt x="681" y="2095"/>
                </a:lnTo>
                <a:lnTo>
                  <a:pt x="670" y="2094"/>
                </a:lnTo>
                <a:lnTo>
                  <a:pt x="660" y="2090"/>
                </a:lnTo>
                <a:lnTo>
                  <a:pt x="650" y="2085"/>
                </a:lnTo>
                <a:lnTo>
                  <a:pt x="650" y="2085"/>
                </a:lnTo>
                <a:lnTo>
                  <a:pt x="655" y="2075"/>
                </a:lnTo>
                <a:lnTo>
                  <a:pt x="659" y="2065"/>
                </a:lnTo>
                <a:lnTo>
                  <a:pt x="663" y="2055"/>
                </a:lnTo>
                <a:lnTo>
                  <a:pt x="666" y="2043"/>
                </a:lnTo>
                <a:lnTo>
                  <a:pt x="668" y="2030"/>
                </a:lnTo>
                <a:lnTo>
                  <a:pt x="670" y="2018"/>
                </a:lnTo>
                <a:lnTo>
                  <a:pt x="671" y="2004"/>
                </a:lnTo>
                <a:lnTo>
                  <a:pt x="671" y="1989"/>
                </a:lnTo>
                <a:lnTo>
                  <a:pt x="671" y="1945"/>
                </a:lnTo>
                <a:lnTo>
                  <a:pt x="671" y="1945"/>
                </a:lnTo>
                <a:lnTo>
                  <a:pt x="670" y="1924"/>
                </a:lnTo>
                <a:lnTo>
                  <a:pt x="668" y="1903"/>
                </a:lnTo>
                <a:lnTo>
                  <a:pt x="665" y="1881"/>
                </a:lnTo>
                <a:lnTo>
                  <a:pt x="660" y="1861"/>
                </a:lnTo>
                <a:lnTo>
                  <a:pt x="654" y="1843"/>
                </a:lnTo>
                <a:lnTo>
                  <a:pt x="647" y="1824"/>
                </a:lnTo>
                <a:lnTo>
                  <a:pt x="639" y="1808"/>
                </a:lnTo>
                <a:lnTo>
                  <a:pt x="629" y="1791"/>
                </a:lnTo>
                <a:lnTo>
                  <a:pt x="619" y="1776"/>
                </a:lnTo>
                <a:lnTo>
                  <a:pt x="608" y="1764"/>
                </a:lnTo>
                <a:lnTo>
                  <a:pt x="596" y="1753"/>
                </a:lnTo>
                <a:lnTo>
                  <a:pt x="583" y="1743"/>
                </a:lnTo>
                <a:lnTo>
                  <a:pt x="570" y="1735"/>
                </a:lnTo>
                <a:lnTo>
                  <a:pt x="555" y="1730"/>
                </a:lnTo>
                <a:lnTo>
                  <a:pt x="540" y="1726"/>
                </a:lnTo>
                <a:lnTo>
                  <a:pt x="525" y="1725"/>
                </a:lnTo>
                <a:lnTo>
                  <a:pt x="525" y="1725"/>
                </a:lnTo>
                <a:lnTo>
                  <a:pt x="510" y="1726"/>
                </a:lnTo>
                <a:lnTo>
                  <a:pt x="495" y="1730"/>
                </a:lnTo>
                <a:lnTo>
                  <a:pt x="480" y="1735"/>
                </a:lnTo>
                <a:lnTo>
                  <a:pt x="467" y="1743"/>
                </a:lnTo>
                <a:lnTo>
                  <a:pt x="454" y="1753"/>
                </a:lnTo>
                <a:lnTo>
                  <a:pt x="442" y="1764"/>
                </a:lnTo>
                <a:lnTo>
                  <a:pt x="431" y="1776"/>
                </a:lnTo>
                <a:lnTo>
                  <a:pt x="421" y="1791"/>
                </a:lnTo>
                <a:lnTo>
                  <a:pt x="411" y="1808"/>
                </a:lnTo>
                <a:lnTo>
                  <a:pt x="403" y="1824"/>
                </a:lnTo>
                <a:lnTo>
                  <a:pt x="396" y="1843"/>
                </a:lnTo>
                <a:lnTo>
                  <a:pt x="390" y="1861"/>
                </a:lnTo>
                <a:lnTo>
                  <a:pt x="385" y="1881"/>
                </a:lnTo>
                <a:lnTo>
                  <a:pt x="382" y="1903"/>
                </a:lnTo>
                <a:lnTo>
                  <a:pt x="380" y="1924"/>
                </a:lnTo>
                <a:lnTo>
                  <a:pt x="379" y="1945"/>
                </a:lnTo>
                <a:lnTo>
                  <a:pt x="379" y="1989"/>
                </a:lnTo>
                <a:lnTo>
                  <a:pt x="379" y="1989"/>
                </a:lnTo>
                <a:lnTo>
                  <a:pt x="379" y="2004"/>
                </a:lnTo>
                <a:lnTo>
                  <a:pt x="380" y="2018"/>
                </a:lnTo>
                <a:lnTo>
                  <a:pt x="382" y="2030"/>
                </a:lnTo>
                <a:lnTo>
                  <a:pt x="384" y="2043"/>
                </a:lnTo>
                <a:lnTo>
                  <a:pt x="387" y="2055"/>
                </a:lnTo>
                <a:lnTo>
                  <a:pt x="391" y="2065"/>
                </a:lnTo>
                <a:lnTo>
                  <a:pt x="395" y="2075"/>
                </a:lnTo>
                <a:lnTo>
                  <a:pt x="400" y="2085"/>
                </a:lnTo>
                <a:lnTo>
                  <a:pt x="400" y="2085"/>
                </a:lnTo>
                <a:lnTo>
                  <a:pt x="390" y="2090"/>
                </a:lnTo>
                <a:lnTo>
                  <a:pt x="380" y="2094"/>
                </a:lnTo>
                <a:lnTo>
                  <a:pt x="369" y="2095"/>
                </a:lnTo>
                <a:lnTo>
                  <a:pt x="358" y="2095"/>
                </a:lnTo>
                <a:lnTo>
                  <a:pt x="358" y="2095"/>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de-DE"/>
          </a:p>
        </p:txBody>
      </p:sp>
      <p:sp>
        <p:nvSpPr>
          <p:cNvPr id="24" name="Freeform 83">
            <a:extLst>
              <a:ext uri="{FF2B5EF4-FFF2-40B4-BE49-F238E27FC236}">
                <a16:creationId xmlns:a16="http://schemas.microsoft.com/office/drawing/2014/main" id="{60BA0911-C787-44CB-8C65-7DB31E4CD3E0}"/>
              </a:ext>
            </a:extLst>
          </p:cNvPr>
          <p:cNvSpPr>
            <a:spLocks noChangeAspect="1" noEditPoints="1"/>
          </p:cNvSpPr>
          <p:nvPr/>
        </p:nvSpPr>
        <p:spPr bwMode="auto">
          <a:xfrm>
            <a:off x="5422224" y="3933374"/>
            <a:ext cx="856042" cy="508036"/>
          </a:xfrm>
          <a:custGeom>
            <a:avLst/>
            <a:gdLst>
              <a:gd name="T0" fmla="*/ 2147483647 w 6736"/>
              <a:gd name="T1" fmla="*/ 2147483647 h 3999"/>
              <a:gd name="T2" fmla="*/ 2147483647 w 6736"/>
              <a:gd name="T3" fmla="*/ 2147483647 h 3999"/>
              <a:gd name="T4" fmla="*/ 2147483647 w 6736"/>
              <a:gd name="T5" fmla="*/ 2147483647 h 3999"/>
              <a:gd name="T6" fmla="*/ 2147483647 w 6736"/>
              <a:gd name="T7" fmla="*/ 0 h 3999"/>
              <a:gd name="T8" fmla="*/ 2147483647 w 6736"/>
              <a:gd name="T9" fmla="*/ 2147483647 h 3999"/>
              <a:gd name="T10" fmla="*/ 2147483647 w 6736"/>
              <a:gd name="T11" fmla="*/ 2147483647 h 3999"/>
              <a:gd name="T12" fmla="*/ 2147483647 w 6736"/>
              <a:gd name="T13" fmla="*/ 2147483647 h 3999"/>
              <a:gd name="T14" fmla="*/ 2147483647 w 6736"/>
              <a:gd name="T15" fmla="*/ 2147483647 h 3999"/>
              <a:gd name="T16" fmla="*/ 2147483647 w 6736"/>
              <a:gd name="T17" fmla="*/ 2147483647 h 3999"/>
              <a:gd name="T18" fmla="*/ 2147483647 w 6736"/>
              <a:gd name="T19" fmla="*/ 2147483647 h 3999"/>
              <a:gd name="T20" fmla="*/ 2147483647 w 6736"/>
              <a:gd name="T21" fmla="*/ 2147483647 h 3999"/>
              <a:gd name="T22" fmla="*/ 2147483647 w 6736"/>
              <a:gd name="T23" fmla="*/ 2147483647 h 3999"/>
              <a:gd name="T24" fmla="*/ 2147483647 w 6736"/>
              <a:gd name="T25" fmla="*/ 2147483647 h 3999"/>
              <a:gd name="T26" fmla="*/ 2147483647 w 6736"/>
              <a:gd name="T27" fmla="*/ 2147483647 h 3999"/>
              <a:gd name="T28" fmla="*/ 2147483647 w 6736"/>
              <a:gd name="T29" fmla="*/ 2147483647 h 3999"/>
              <a:gd name="T30" fmla="*/ 2147483647 w 6736"/>
              <a:gd name="T31" fmla="*/ 2147483647 h 3999"/>
              <a:gd name="T32" fmla="*/ 2147483647 w 6736"/>
              <a:gd name="T33" fmla="*/ 2147483647 h 3999"/>
              <a:gd name="T34" fmla="*/ 2147483647 w 6736"/>
              <a:gd name="T35" fmla="*/ 2147483647 h 3999"/>
              <a:gd name="T36" fmla="*/ 2147483647 w 6736"/>
              <a:gd name="T37" fmla="*/ 2147483647 h 3999"/>
              <a:gd name="T38" fmla="*/ 2147483647 w 6736"/>
              <a:gd name="T39" fmla="*/ 2147483647 h 3999"/>
              <a:gd name="T40" fmla="*/ 2147483647 w 6736"/>
              <a:gd name="T41" fmla="*/ 2147483647 h 3999"/>
              <a:gd name="T42" fmla="*/ 2147483647 w 6736"/>
              <a:gd name="T43" fmla="*/ 2147483647 h 3999"/>
              <a:gd name="T44" fmla="*/ 2147483647 w 6736"/>
              <a:gd name="T45" fmla="*/ 2147483647 h 3999"/>
              <a:gd name="T46" fmla="*/ 2147483647 w 6736"/>
              <a:gd name="T47" fmla="*/ 2147483647 h 3999"/>
              <a:gd name="T48" fmla="*/ 2147483647 w 6736"/>
              <a:gd name="T49" fmla="*/ 2147483647 h 3999"/>
              <a:gd name="T50" fmla="*/ 2147483647 w 6736"/>
              <a:gd name="T51" fmla="*/ 2147483647 h 3999"/>
              <a:gd name="T52" fmla="*/ 2147483647 w 6736"/>
              <a:gd name="T53" fmla="*/ 2147483647 h 3999"/>
              <a:gd name="T54" fmla="*/ 2147483647 w 6736"/>
              <a:gd name="T55" fmla="*/ 2147483647 h 3999"/>
              <a:gd name="T56" fmla="*/ 2147483647 w 6736"/>
              <a:gd name="T57" fmla="*/ 2147483647 h 3999"/>
              <a:gd name="T58" fmla="*/ 2147483647 w 6736"/>
              <a:gd name="T59" fmla="*/ 2147483647 h 3999"/>
              <a:gd name="T60" fmla="*/ 2147483647 w 6736"/>
              <a:gd name="T61" fmla="*/ 2147483647 h 3999"/>
              <a:gd name="T62" fmla="*/ 2147483647 w 6736"/>
              <a:gd name="T63" fmla="*/ 2147483647 h 3999"/>
              <a:gd name="T64" fmla="*/ 2147483647 w 6736"/>
              <a:gd name="T65" fmla="*/ 2147483647 h 3999"/>
              <a:gd name="T66" fmla="*/ 2147483647 w 6736"/>
              <a:gd name="T67" fmla="*/ 2147483647 h 3999"/>
              <a:gd name="T68" fmla="*/ 2147483647 w 6736"/>
              <a:gd name="T69" fmla="*/ 2147483647 h 3999"/>
              <a:gd name="T70" fmla="*/ 2147483647 w 6736"/>
              <a:gd name="T71" fmla="*/ 2147483647 h 3999"/>
              <a:gd name="T72" fmla="*/ 2147483647 w 6736"/>
              <a:gd name="T73" fmla="*/ 2147483647 h 3999"/>
              <a:gd name="T74" fmla="*/ 2147483647 w 6736"/>
              <a:gd name="T75" fmla="*/ 2147483647 h 3999"/>
              <a:gd name="T76" fmla="*/ 2147483647 w 6736"/>
              <a:gd name="T77" fmla="*/ 2147483647 h 3999"/>
              <a:gd name="T78" fmla="*/ 2147483647 w 6736"/>
              <a:gd name="T79" fmla="*/ 2147483647 h 3999"/>
              <a:gd name="T80" fmla="*/ 2147483647 w 6736"/>
              <a:gd name="T81" fmla="*/ 2147483647 h 3999"/>
              <a:gd name="T82" fmla="*/ 2147483647 w 6736"/>
              <a:gd name="T83" fmla="*/ 2147483647 h 3999"/>
              <a:gd name="T84" fmla="*/ 2147483647 w 6736"/>
              <a:gd name="T85" fmla="*/ 2147483647 h 3999"/>
              <a:gd name="T86" fmla="*/ 2147483647 w 6736"/>
              <a:gd name="T87" fmla="*/ 2147483647 h 3999"/>
              <a:gd name="T88" fmla="*/ 2147483647 w 6736"/>
              <a:gd name="T89" fmla="*/ 2147483647 h 3999"/>
              <a:gd name="T90" fmla="*/ 2147483647 w 6736"/>
              <a:gd name="T91" fmla="*/ 2147483647 h 3999"/>
              <a:gd name="T92" fmla="*/ 2147483647 w 6736"/>
              <a:gd name="T93" fmla="*/ 2147483647 h 3999"/>
              <a:gd name="T94" fmla="*/ 0 w 6736"/>
              <a:gd name="T95" fmla="*/ 2147483647 h 3999"/>
              <a:gd name="T96" fmla="*/ 2147483647 w 6736"/>
              <a:gd name="T97" fmla="*/ 2147483647 h 3999"/>
              <a:gd name="T98" fmla="*/ 2147483647 w 6736"/>
              <a:gd name="T99" fmla="*/ 2147483647 h 3999"/>
              <a:gd name="T100" fmla="*/ 2147483647 w 6736"/>
              <a:gd name="T101" fmla="*/ 2147483647 h 3999"/>
              <a:gd name="T102" fmla="*/ 2147483647 w 6736"/>
              <a:gd name="T103" fmla="*/ 2147483647 h 3999"/>
              <a:gd name="T104" fmla="*/ 2147483647 w 6736"/>
              <a:gd name="T105" fmla="*/ 2147483647 h 3999"/>
              <a:gd name="T106" fmla="*/ 2147483647 w 6736"/>
              <a:gd name="T107" fmla="*/ 0 h 399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736"/>
              <a:gd name="T163" fmla="*/ 0 h 3999"/>
              <a:gd name="T164" fmla="*/ 6736 w 6736"/>
              <a:gd name="T165" fmla="*/ 3999 h 399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736" h="3999">
                <a:moveTo>
                  <a:pt x="5298" y="3708"/>
                </a:moveTo>
                <a:lnTo>
                  <a:pt x="6445" y="3708"/>
                </a:lnTo>
                <a:lnTo>
                  <a:pt x="6445" y="2774"/>
                </a:lnTo>
                <a:lnTo>
                  <a:pt x="5298" y="2774"/>
                </a:lnTo>
                <a:lnTo>
                  <a:pt x="5298" y="3708"/>
                </a:lnTo>
                <a:close/>
                <a:moveTo>
                  <a:pt x="2794" y="3708"/>
                </a:moveTo>
                <a:lnTo>
                  <a:pt x="3942" y="3708"/>
                </a:lnTo>
                <a:lnTo>
                  <a:pt x="3942" y="2774"/>
                </a:lnTo>
                <a:lnTo>
                  <a:pt x="2794" y="2774"/>
                </a:lnTo>
                <a:lnTo>
                  <a:pt x="2794" y="3708"/>
                </a:lnTo>
                <a:close/>
                <a:moveTo>
                  <a:pt x="291" y="3708"/>
                </a:moveTo>
                <a:lnTo>
                  <a:pt x="1438" y="3708"/>
                </a:lnTo>
                <a:lnTo>
                  <a:pt x="1438" y="2774"/>
                </a:lnTo>
                <a:lnTo>
                  <a:pt x="291" y="2774"/>
                </a:lnTo>
                <a:lnTo>
                  <a:pt x="291" y="3708"/>
                </a:lnTo>
                <a:close/>
                <a:moveTo>
                  <a:pt x="2794" y="1225"/>
                </a:moveTo>
                <a:lnTo>
                  <a:pt x="3942" y="1225"/>
                </a:lnTo>
                <a:lnTo>
                  <a:pt x="3942" y="291"/>
                </a:lnTo>
                <a:lnTo>
                  <a:pt x="2794" y="291"/>
                </a:lnTo>
                <a:lnTo>
                  <a:pt x="2794" y="1225"/>
                </a:lnTo>
                <a:close/>
                <a:moveTo>
                  <a:pt x="2715" y="0"/>
                </a:moveTo>
                <a:lnTo>
                  <a:pt x="4021" y="0"/>
                </a:lnTo>
                <a:lnTo>
                  <a:pt x="4042" y="0"/>
                </a:lnTo>
                <a:lnTo>
                  <a:pt x="4062" y="4"/>
                </a:lnTo>
                <a:lnTo>
                  <a:pt x="4084" y="9"/>
                </a:lnTo>
                <a:lnTo>
                  <a:pt x="4102" y="16"/>
                </a:lnTo>
                <a:lnTo>
                  <a:pt x="4122" y="25"/>
                </a:lnTo>
                <a:lnTo>
                  <a:pt x="4139" y="36"/>
                </a:lnTo>
                <a:lnTo>
                  <a:pt x="4155" y="49"/>
                </a:lnTo>
                <a:lnTo>
                  <a:pt x="4171" y="62"/>
                </a:lnTo>
                <a:lnTo>
                  <a:pt x="4184" y="76"/>
                </a:lnTo>
                <a:lnTo>
                  <a:pt x="4197" y="93"/>
                </a:lnTo>
                <a:lnTo>
                  <a:pt x="4208" y="111"/>
                </a:lnTo>
                <a:lnTo>
                  <a:pt x="4217" y="129"/>
                </a:lnTo>
                <a:lnTo>
                  <a:pt x="4224" y="149"/>
                </a:lnTo>
                <a:lnTo>
                  <a:pt x="4228" y="169"/>
                </a:lnTo>
                <a:lnTo>
                  <a:pt x="4231" y="191"/>
                </a:lnTo>
                <a:lnTo>
                  <a:pt x="4233" y="213"/>
                </a:lnTo>
                <a:lnTo>
                  <a:pt x="4233" y="685"/>
                </a:lnTo>
                <a:lnTo>
                  <a:pt x="5945" y="685"/>
                </a:lnTo>
                <a:lnTo>
                  <a:pt x="5945" y="2483"/>
                </a:lnTo>
                <a:lnTo>
                  <a:pt x="6523" y="2483"/>
                </a:lnTo>
                <a:lnTo>
                  <a:pt x="6545" y="2485"/>
                </a:lnTo>
                <a:lnTo>
                  <a:pt x="6567" y="2487"/>
                </a:lnTo>
                <a:lnTo>
                  <a:pt x="6587" y="2492"/>
                </a:lnTo>
                <a:lnTo>
                  <a:pt x="6607" y="2499"/>
                </a:lnTo>
                <a:lnTo>
                  <a:pt x="6625" y="2508"/>
                </a:lnTo>
                <a:lnTo>
                  <a:pt x="6643" y="2519"/>
                </a:lnTo>
                <a:lnTo>
                  <a:pt x="6660" y="2532"/>
                </a:lnTo>
                <a:lnTo>
                  <a:pt x="6674" y="2545"/>
                </a:lnTo>
                <a:lnTo>
                  <a:pt x="6689" y="2561"/>
                </a:lnTo>
                <a:lnTo>
                  <a:pt x="6700" y="2578"/>
                </a:lnTo>
                <a:lnTo>
                  <a:pt x="6711" y="2594"/>
                </a:lnTo>
                <a:lnTo>
                  <a:pt x="6720" y="2614"/>
                </a:lnTo>
                <a:lnTo>
                  <a:pt x="6727" y="2632"/>
                </a:lnTo>
                <a:lnTo>
                  <a:pt x="6732" y="2652"/>
                </a:lnTo>
                <a:lnTo>
                  <a:pt x="6736" y="2674"/>
                </a:lnTo>
                <a:lnTo>
                  <a:pt x="6736" y="2696"/>
                </a:lnTo>
                <a:lnTo>
                  <a:pt x="6736" y="3786"/>
                </a:lnTo>
                <a:lnTo>
                  <a:pt x="6736" y="3808"/>
                </a:lnTo>
                <a:lnTo>
                  <a:pt x="6732" y="3830"/>
                </a:lnTo>
                <a:lnTo>
                  <a:pt x="6727" y="3850"/>
                </a:lnTo>
                <a:lnTo>
                  <a:pt x="6720" y="3868"/>
                </a:lnTo>
                <a:lnTo>
                  <a:pt x="6711" y="3888"/>
                </a:lnTo>
                <a:lnTo>
                  <a:pt x="6700" y="3904"/>
                </a:lnTo>
                <a:lnTo>
                  <a:pt x="6689" y="3921"/>
                </a:lnTo>
                <a:lnTo>
                  <a:pt x="6674" y="3937"/>
                </a:lnTo>
                <a:lnTo>
                  <a:pt x="6660" y="3950"/>
                </a:lnTo>
                <a:lnTo>
                  <a:pt x="6643" y="3963"/>
                </a:lnTo>
                <a:lnTo>
                  <a:pt x="6625" y="3974"/>
                </a:lnTo>
                <a:lnTo>
                  <a:pt x="6607" y="3983"/>
                </a:lnTo>
                <a:lnTo>
                  <a:pt x="6587" y="3990"/>
                </a:lnTo>
                <a:lnTo>
                  <a:pt x="6567" y="3995"/>
                </a:lnTo>
                <a:lnTo>
                  <a:pt x="6545" y="3997"/>
                </a:lnTo>
                <a:lnTo>
                  <a:pt x="6523" y="3999"/>
                </a:lnTo>
                <a:lnTo>
                  <a:pt x="5220" y="3999"/>
                </a:lnTo>
                <a:lnTo>
                  <a:pt x="5198" y="3997"/>
                </a:lnTo>
                <a:lnTo>
                  <a:pt x="5177" y="3995"/>
                </a:lnTo>
                <a:lnTo>
                  <a:pt x="5157" y="3990"/>
                </a:lnTo>
                <a:lnTo>
                  <a:pt x="5137" y="3983"/>
                </a:lnTo>
                <a:lnTo>
                  <a:pt x="5118" y="3974"/>
                </a:lnTo>
                <a:lnTo>
                  <a:pt x="5102" y="3963"/>
                </a:lnTo>
                <a:lnTo>
                  <a:pt x="5086" y="3950"/>
                </a:lnTo>
                <a:lnTo>
                  <a:pt x="5069" y="3937"/>
                </a:lnTo>
                <a:lnTo>
                  <a:pt x="5057" y="3921"/>
                </a:lnTo>
                <a:lnTo>
                  <a:pt x="5044" y="3904"/>
                </a:lnTo>
                <a:lnTo>
                  <a:pt x="5033" y="3888"/>
                </a:lnTo>
                <a:lnTo>
                  <a:pt x="5024" y="3868"/>
                </a:lnTo>
                <a:lnTo>
                  <a:pt x="5017" y="3850"/>
                </a:lnTo>
                <a:lnTo>
                  <a:pt x="5011" y="3830"/>
                </a:lnTo>
                <a:lnTo>
                  <a:pt x="5009" y="3808"/>
                </a:lnTo>
                <a:lnTo>
                  <a:pt x="5007" y="3786"/>
                </a:lnTo>
                <a:lnTo>
                  <a:pt x="5007" y="2696"/>
                </a:lnTo>
                <a:lnTo>
                  <a:pt x="5009" y="2674"/>
                </a:lnTo>
                <a:lnTo>
                  <a:pt x="5011" y="2652"/>
                </a:lnTo>
                <a:lnTo>
                  <a:pt x="5017" y="2632"/>
                </a:lnTo>
                <a:lnTo>
                  <a:pt x="5024" y="2614"/>
                </a:lnTo>
                <a:lnTo>
                  <a:pt x="5033" y="2594"/>
                </a:lnTo>
                <a:lnTo>
                  <a:pt x="5044" y="2578"/>
                </a:lnTo>
                <a:lnTo>
                  <a:pt x="5057" y="2561"/>
                </a:lnTo>
                <a:lnTo>
                  <a:pt x="5069" y="2545"/>
                </a:lnTo>
                <a:lnTo>
                  <a:pt x="5086" y="2532"/>
                </a:lnTo>
                <a:lnTo>
                  <a:pt x="5102" y="2519"/>
                </a:lnTo>
                <a:lnTo>
                  <a:pt x="5118" y="2508"/>
                </a:lnTo>
                <a:lnTo>
                  <a:pt x="5137" y="2499"/>
                </a:lnTo>
                <a:lnTo>
                  <a:pt x="5157" y="2492"/>
                </a:lnTo>
                <a:lnTo>
                  <a:pt x="5177" y="2487"/>
                </a:lnTo>
                <a:lnTo>
                  <a:pt x="5198" y="2485"/>
                </a:lnTo>
                <a:lnTo>
                  <a:pt x="5220" y="2483"/>
                </a:lnTo>
                <a:lnTo>
                  <a:pt x="5800" y="2483"/>
                </a:lnTo>
                <a:lnTo>
                  <a:pt x="5800" y="831"/>
                </a:lnTo>
                <a:lnTo>
                  <a:pt x="4233" y="831"/>
                </a:lnTo>
                <a:lnTo>
                  <a:pt x="4233" y="1303"/>
                </a:lnTo>
                <a:lnTo>
                  <a:pt x="4231" y="1325"/>
                </a:lnTo>
                <a:lnTo>
                  <a:pt x="4228" y="1345"/>
                </a:lnTo>
                <a:lnTo>
                  <a:pt x="4224" y="1367"/>
                </a:lnTo>
                <a:lnTo>
                  <a:pt x="4217" y="1385"/>
                </a:lnTo>
                <a:lnTo>
                  <a:pt x="4208" y="1405"/>
                </a:lnTo>
                <a:lnTo>
                  <a:pt x="4197" y="1421"/>
                </a:lnTo>
                <a:lnTo>
                  <a:pt x="4184" y="1438"/>
                </a:lnTo>
                <a:lnTo>
                  <a:pt x="4171" y="1452"/>
                </a:lnTo>
                <a:lnTo>
                  <a:pt x="4155" y="1467"/>
                </a:lnTo>
                <a:lnTo>
                  <a:pt x="4139" y="1480"/>
                </a:lnTo>
                <a:lnTo>
                  <a:pt x="4122" y="1491"/>
                </a:lnTo>
                <a:lnTo>
                  <a:pt x="4102" y="1500"/>
                </a:lnTo>
                <a:lnTo>
                  <a:pt x="4084" y="1507"/>
                </a:lnTo>
                <a:lnTo>
                  <a:pt x="4062" y="1511"/>
                </a:lnTo>
                <a:lnTo>
                  <a:pt x="4042" y="1514"/>
                </a:lnTo>
                <a:lnTo>
                  <a:pt x="4021" y="1516"/>
                </a:lnTo>
                <a:lnTo>
                  <a:pt x="3441" y="1516"/>
                </a:lnTo>
                <a:lnTo>
                  <a:pt x="3441" y="2483"/>
                </a:lnTo>
                <a:lnTo>
                  <a:pt x="4021" y="2483"/>
                </a:lnTo>
                <a:lnTo>
                  <a:pt x="4042" y="2485"/>
                </a:lnTo>
                <a:lnTo>
                  <a:pt x="4062" y="2487"/>
                </a:lnTo>
                <a:lnTo>
                  <a:pt x="4084" y="2492"/>
                </a:lnTo>
                <a:lnTo>
                  <a:pt x="4102" y="2499"/>
                </a:lnTo>
                <a:lnTo>
                  <a:pt x="4122" y="2508"/>
                </a:lnTo>
                <a:lnTo>
                  <a:pt x="4139" y="2519"/>
                </a:lnTo>
                <a:lnTo>
                  <a:pt x="4155" y="2532"/>
                </a:lnTo>
                <a:lnTo>
                  <a:pt x="4171" y="2545"/>
                </a:lnTo>
                <a:lnTo>
                  <a:pt x="4184" y="2561"/>
                </a:lnTo>
                <a:lnTo>
                  <a:pt x="4197" y="2578"/>
                </a:lnTo>
                <a:lnTo>
                  <a:pt x="4208" y="2594"/>
                </a:lnTo>
                <a:lnTo>
                  <a:pt x="4217" y="2614"/>
                </a:lnTo>
                <a:lnTo>
                  <a:pt x="4224" y="2632"/>
                </a:lnTo>
                <a:lnTo>
                  <a:pt x="4228" y="2652"/>
                </a:lnTo>
                <a:lnTo>
                  <a:pt x="4231" y="2674"/>
                </a:lnTo>
                <a:lnTo>
                  <a:pt x="4233" y="2696"/>
                </a:lnTo>
                <a:lnTo>
                  <a:pt x="4233" y="3786"/>
                </a:lnTo>
                <a:lnTo>
                  <a:pt x="4231" y="3808"/>
                </a:lnTo>
                <a:lnTo>
                  <a:pt x="4228" y="3830"/>
                </a:lnTo>
                <a:lnTo>
                  <a:pt x="4224" y="3850"/>
                </a:lnTo>
                <a:lnTo>
                  <a:pt x="4217" y="3868"/>
                </a:lnTo>
                <a:lnTo>
                  <a:pt x="4208" y="3888"/>
                </a:lnTo>
                <a:lnTo>
                  <a:pt x="4197" y="3904"/>
                </a:lnTo>
                <a:lnTo>
                  <a:pt x="4184" y="3921"/>
                </a:lnTo>
                <a:lnTo>
                  <a:pt x="4171" y="3937"/>
                </a:lnTo>
                <a:lnTo>
                  <a:pt x="4155" y="3950"/>
                </a:lnTo>
                <a:lnTo>
                  <a:pt x="4139" y="3963"/>
                </a:lnTo>
                <a:lnTo>
                  <a:pt x="4122" y="3974"/>
                </a:lnTo>
                <a:lnTo>
                  <a:pt x="4102" y="3983"/>
                </a:lnTo>
                <a:lnTo>
                  <a:pt x="4084" y="3990"/>
                </a:lnTo>
                <a:lnTo>
                  <a:pt x="4062" y="3995"/>
                </a:lnTo>
                <a:lnTo>
                  <a:pt x="4042" y="3997"/>
                </a:lnTo>
                <a:lnTo>
                  <a:pt x="4021" y="3999"/>
                </a:lnTo>
                <a:lnTo>
                  <a:pt x="2715" y="3999"/>
                </a:lnTo>
                <a:lnTo>
                  <a:pt x="2694" y="3997"/>
                </a:lnTo>
                <a:lnTo>
                  <a:pt x="2674" y="3995"/>
                </a:lnTo>
                <a:lnTo>
                  <a:pt x="2654" y="3990"/>
                </a:lnTo>
                <a:lnTo>
                  <a:pt x="2634" y="3983"/>
                </a:lnTo>
                <a:lnTo>
                  <a:pt x="2616" y="3974"/>
                </a:lnTo>
                <a:lnTo>
                  <a:pt x="2597" y="3963"/>
                </a:lnTo>
                <a:lnTo>
                  <a:pt x="2581" y="3950"/>
                </a:lnTo>
                <a:lnTo>
                  <a:pt x="2566" y="3937"/>
                </a:lnTo>
                <a:lnTo>
                  <a:pt x="2552" y="3921"/>
                </a:lnTo>
                <a:lnTo>
                  <a:pt x="2539" y="3904"/>
                </a:lnTo>
                <a:lnTo>
                  <a:pt x="2530" y="3888"/>
                </a:lnTo>
                <a:lnTo>
                  <a:pt x="2521" y="3868"/>
                </a:lnTo>
                <a:lnTo>
                  <a:pt x="2514" y="3850"/>
                </a:lnTo>
                <a:lnTo>
                  <a:pt x="2508" y="3830"/>
                </a:lnTo>
                <a:lnTo>
                  <a:pt x="2505" y="3808"/>
                </a:lnTo>
                <a:lnTo>
                  <a:pt x="2503" y="3786"/>
                </a:lnTo>
                <a:lnTo>
                  <a:pt x="2503" y="2696"/>
                </a:lnTo>
                <a:lnTo>
                  <a:pt x="2505" y="2674"/>
                </a:lnTo>
                <a:lnTo>
                  <a:pt x="2508" y="2652"/>
                </a:lnTo>
                <a:lnTo>
                  <a:pt x="2514" y="2632"/>
                </a:lnTo>
                <a:lnTo>
                  <a:pt x="2521" y="2614"/>
                </a:lnTo>
                <a:lnTo>
                  <a:pt x="2530" y="2594"/>
                </a:lnTo>
                <a:lnTo>
                  <a:pt x="2539" y="2578"/>
                </a:lnTo>
                <a:lnTo>
                  <a:pt x="2552" y="2561"/>
                </a:lnTo>
                <a:lnTo>
                  <a:pt x="2566" y="2545"/>
                </a:lnTo>
                <a:lnTo>
                  <a:pt x="2581" y="2532"/>
                </a:lnTo>
                <a:lnTo>
                  <a:pt x="2597" y="2519"/>
                </a:lnTo>
                <a:lnTo>
                  <a:pt x="2616" y="2508"/>
                </a:lnTo>
                <a:lnTo>
                  <a:pt x="2634" y="2499"/>
                </a:lnTo>
                <a:lnTo>
                  <a:pt x="2654" y="2492"/>
                </a:lnTo>
                <a:lnTo>
                  <a:pt x="2674" y="2487"/>
                </a:lnTo>
                <a:lnTo>
                  <a:pt x="2694" y="2485"/>
                </a:lnTo>
                <a:lnTo>
                  <a:pt x="2715" y="2483"/>
                </a:lnTo>
                <a:lnTo>
                  <a:pt x="3295" y="2483"/>
                </a:lnTo>
                <a:lnTo>
                  <a:pt x="3295" y="1516"/>
                </a:lnTo>
                <a:lnTo>
                  <a:pt x="2715" y="1516"/>
                </a:lnTo>
                <a:lnTo>
                  <a:pt x="2694" y="1514"/>
                </a:lnTo>
                <a:lnTo>
                  <a:pt x="2674" y="1511"/>
                </a:lnTo>
                <a:lnTo>
                  <a:pt x="2654" y="1507"/>
                </a:lnTo>
                <a:lnTo>
                  <a:pt x="2634" y="1500"/>
                </a:lnTo>
                <a:lnTo>
                  <a:pt x="2616" y="1491"/>
                </a:lnTo>
                <a:lnTo>
                  <a:pt x="2597" y="1480"/>
                </a:lnTo>
                <a:lnTo>
                  <a:pt x="2581" y="1467"/>
                </a:lnTo>
                <a:lnTo>
                  <a:pt x="2566" y="1452"/>
                </a:lnTo>
                <a:lnTo>
                  <a:pt x="2552" y="1438"/>
                </a:lnTo>
                <a:lnTo>
                  <a:pt x="2539" y="1421"/>
                </a:lnTo>
                <a:lnTo>
                  <a:pt x="2530" y="1405"/>
                </a:lnTo>
                <a:lnTo>
                  <a:pt x="2521" y="1385"/>
                </a:lnTo>
                <a:lnTo>
                  <a:pt x="2514" y="1367"/>
                </a:lnTo>
                <a:lnTo>
                  <a:pt x="2508" y="1345"/>
                </a:lnTo>
                <a:lnTo>
                  <a:pt x="2505" y="1325"/>
                </a:lnTo>
                <a:lnTo>
                  <a:pt x="2503" y="1303"/>
                </a:lnTo>
                <a:lnTo>
                  <a:pt x="2503" y="831"/>
                </a:lnTo>
                <a:lnTo>
                  <a:pt x="936" y="831"/>
                </a:lnTo>
                <a:lnTo>
                  <a:pt x="936" y="2483"/>
                </a:lnTo>
                <a:lnTo>
                  <a:pt x="1516" y="2483"/>
                </a:lnTo>
                <a:lnTo>
                  <a:pt x="1538" y="2485"/>
                </a:lnTo>
                <a:lnTo>
                  <a:pt x="1559" y="2487"/>
                </a:lnTo>
                <a:lnTo>
                  <a:pt x="1579" y="2492"/>
                </a:lnTo>
                <a:lnTo>
                  <a:pt x="1599" y="2499"/>
                </a:lnTo>
                <a:lnTo>
                  <a:pt x="1618" y="2508"/>
                </a:lnTo>
                <a:lnTo>
                  <a:pt x="1636" y="2519"/>
                </a:lnTo>
                <a:lnTo>
                  <a:pt x="1652" y="2532"/>
                </a:lnTo>
                <a:lnTo>
                  <a:pt x="1667" y="2545"/>
                </a:lnTo>
                <a:lnTo>
                  <a:pt x="1679" y="2561"/>
                </a:lnTo>
                <a:lnTo>
                  <a:pt x="1692" y="2578"/>
                </a:lnTo>
                <a:lnTo>
                  <a:pt x="1703" y="2594"/>
                </a:lnTo>
                <a:lnTo>
                  <a:pt x="1712" y="2614"/>
                </a:lnTo>
                <a:lnTo>
                  <a:pt x="1719" y="2632"/>
                </a:lnTo>
                <a:lnTo>
                  <a:pt x="1725" y="2652"/>
                </a:lnTo>
                <a:lnTo>
                  <a:pt x="1729" y="2674"/>
                </a:lnTo>
                <a:lnTo>
                  <a:pt x="1729" y="2696"/>
                </a:lnTo>
                <a:lnTo>
                  <a:pt x="1729" y="3786"/>
                </a:lnTo>
                <a:lnTo>
                  <a:pt x="1729" y="3808"/>
                </a:lnTo>
                <a:lnTo>
                  <a:pt x="1725" y="3830"/>
                </a:lnTo>
                <a:lnTo>
                  <a:pt x="1719" y="3850"/>
                </a:lnTo>
                <a:lnTo>
                  <a:pt x="1712" y="3868"/>
                </a:lnTo>
                <a:lnTo>
                  <a:pt x="1703" y="3888"/>
                </a:lnTo>
                <a:lnTo>
                  <a:pt x="1692" y="3904"/>
                </a:lnTo>
                <a:lnTo>
                  <a:pt x="1679" y="3921"/>
                </a:lnTo>
                <a:lnTo>
                  <a:pt x="1667" y="3937"/>
                </a:lnTo>
                <a:lnTo>
                  <a:pt x="1652" y="3950"/>
                </a:lnTo>
                <a:lnTo>
                  <a:pt x="1636" y="3963"/>
                </a:lnTo>
                <a:lnTo>
                  <a:pt x="1618" y="3974"/>
                </a:lnTo>
                <a:lnTo>
                  <a:pt x="1599" y="3983"/>
                </a:lnTo>
                <a:lnTo>
                  <a:pt x="1579" y="3990"/>
                </a:lnTo>
                <a:lnTo>
                  <a:pt x="1559" y="3995"/>
                </a:lnTo>
                <a:lnTo>
                  <a:pt x="1538" y="3997"/>
                </a:lnTo>
                <a:lnTo>
                  <a:pt x="1516" y="3999"/>
                </a:lnTo>
                <a:lnTo>
                  <a:pt x="213" y="3999"/>
                </a:lnTo>
                <a:lnTo>
                  <a:pt x="191" y="3997"/>
                </a:lnTo>
                <a:lnTo>
                  <a:pt x="169" y="3995"/>
                </a:lnTo>
                <a:lnTo>
                  <a:pt x="149" y="3990"/>
                </a:lnTo>
                <a:lnTo>
                  <a:pt x="129" y="3983"/>
                </a:lnTo>
                <a:lnTo>
                  <a:pt x="111" y="3974"/>
                </a:lnTo>
                <a:lnTo>
                  <a:pt x="93" y="3963"/>
                </a:lnTo>
                <a:lnTo>
                  <a:pt x="76" y="3950"/>
                </a:lnTo>
                <a:lnTo>
                  <a:pt x="62" y="3937"/>
                </a:lnTo>
                <a:lnTo>
                  <a:pt x="49" y="3921"/>
                </a:lnTo>
                <a:lnTo>
                  <a:pt x="36" y="3904"/>
                </a:lnTo>
                <a:lnTo>
                  <a:pt x="25" y="3888"/>
                </a:lnTo>
                <a:lnTo>
                  <a:pt x="16" y="3868"/>
                </a:lnTo>
                <a:lnTo>
                  <a:pt x="9" y="3850"/>
                </a:lnTo>
                <a:lnTo>
                  <a:pt x="4" y="3830"/>
                </a:lnTo>
                <a:lnTo>
                  <a:pt x="0" y="3808"/>
                </a:lnTo>
                <a:lnTo>
                  <a:pt x="0" y="3786"/>
                </a:lnTo>
                <a:lnTo>
                  <a:pt x="0" y="2696"/>
                </a:lnTo>
                <a:lnTo>
                  <a:pt x="0" y="2674"/>
                </a:lnTo>
                <a:lnTo>
                  <a:pt x="4" y="2652"/>
                </a:lnTo>
                <a:lnTo>
                  <a:pt x="9" y="2632"/>
                </a:lnTo>
                <a:lnTo>
                  <a:pt x="16" y="2614"/>
                </a:lnTo>
                <a:lnTo>
                  <a:pt x="25" y="2594"/>
                </a:lnTo>
                <a:lnTo>
                  <a:pt x="36" y="2578"/>
                </a:lnTo>
                <a:lnTo>
                  <a:pt x="49" y="2561"/>
                </a:lnTo>
                <a:lnTo>
                  <a:pt x="62" y="2545"/>
                </a:lnTo>
                <a:lnTo>
                  <a:pt x="76" y="2532"/>
                </a:lnTo>
                <a:lnTo>
                  <a:pt x="93" y="2519"/>
                </a:lnTo>
                <a:lnTo>
                  <a:pt x="111" y="2508"/>
                </a:lnTo>
                <a:lnTo>
                  <a:pt x="129" y="2499"/>
                </a:lnTo>
                <a:lnTo>
                  <a:pt x="149" y="2492"/>
                </a:lnTo>
                <a:lnTo>
                  <a:pt x="169" y="2487"/>
                </a:lnTo>
                <a:lnTo>
                  <a:pt x="191" y="2485"/>
                </a:lnTo>
                <a:lnTo>
                  <a:pt x="213" y="2483"/>
                </a:lnTo>
                <a:lnTo>
                  <a:pt x="791" y="2483"/>
                </a:lnTo>
                <a:lnTo>
                  <a:pt x="791" y="685"/>
                </a:lnTo>
                <a:lnTo>
                  <a:pt x="2503" y="685"/>
                </a:lnTo>
                <a:lnTo>
                  <a:pt x="2503" y="213"/>
                </a:lnTo>
                <a:lnTo>
                  <a:pt x="2505" y="191"/>
                </a:lnTo>
                <a:lnTo>
                  <a:pt x="2508" y="169"/>
                </a:lnTo>
                <a:lnTo>
                  <a:pt x="2514" y="149"/>
                </a:lnTo>
                <a:lnTo>
                  <a:pt x="2521" y="129"/>
                </a:lnTo>
                <a:lnTo>
                  <a:pt x="2530" y="111"/>
                </a:lnTo>
                <a:lnTo>
                  <a:pt x="2539" y="93"/>
                </a:lnTo>
                <a:lnTo>
                  <a:pt x="2552" y="76"/>
                </a:lnTo>
                <a:lnTo>
                  <a:pt x="2566" y="62"/>
                </a:lnTo>
                <a:lnTo>
                  <a:pt x="2581" y="49"/>
                </a:lnTo>
                <a:lnTo>
                  <a:pt x="2597" y="36"/>
                </a:lnTo>
                <a:lnTo>
                  <a:pt x="2616" y="25"/>
                </a:lnTo>
                <a:lnTo>
                  <a:pt x="2634" y="16"/>
                </a:lnTo>
                <a:lnTo>
                  <a:pt x="2654" y="9"/>
                </a:lnTo>
                <a:lnTo>
                  <a:pt x="2674" y="4"/>
                </a:lnTo>
                <a:lnTo>
                  <a:pt x="2694" y="0"/>
                </a:lnTo>
                <a:lnTo>
                  <a:pt x="2715" y="0"/>
                </a:lnTo>
                <a:close/>
              </a:path>
            </a:pathLst>
          </a:custGeom>
          <a:solidFill>
            <a:schemeClr val="bg1">
              <a:lumMod val="65000"/>
            </a:schemeClr>
          </a:solidFill>
          <a:ln w="9525">
            <a:noFill/>
            <a:round/>
            <a:headEnd/>
            <a:tailEnd/>
          </a:ln>
        </p:spPr>
        <p:txBody>
          <a:bodyPr/>
          <a:lstStyle/>
          <a:p>
            <a:endParaRPr lang="de-DE"/>
          </a:p>
        </p:txBody>
      </p:sp>
      <p:sp>
        <p:nvSpPr>
          <p:cNvPr id="25" name="Freeform 62">
            <a:extLst>
              <a:ext uri="{FF2B5EF4-FFF2-40B4-BE49-F238E27FC236}">
                <a16:creationId xmlns:a16="http://schemas.microsoft.com/office/drawing/2014/main" id="{82392CB1-282D-4859-973C-8A0778AA0BD3}"/>
              </a:ext>
            </a:extLst>
          </p:cNvPr>
          <p:cNvSpPr>
            <a:spLocks noChangeAspect="1" noEditPoints="1"/>
          </p:cNvSpPr>
          <p:nvPr/>
        </p:nvSpPr>
        <p:spPr bwMode="auto">
          <a:xfrm>
            <a:off x="5460839" y="5392640"/>
            <a:ext cx="716161" cy="684523"/>
          </a:xfrm>
          <a:custGeom>
            <a:avLst/>
            <a:gdLst>
              <a:gd name="T0" fmla="*/ 2147483647 w 4982"/>
              <a:gd name="T1" fmla="*/ 2147483647 h 4763"/>
              <a:gd name="T2" fmla="*/ 2147483647 w 4982"/>
              <a:gd name="T3" fmla="*/ 2147483647 h 4763"/>
              <a:gd name="T4" fmla="*/ 2147483647 w 4982"/>
              <a:gd name="T5" fmla="*/ 2147483647 h 4763"/>
              <a:gd name="T6" fmla="*/ 2147483647 w 4982"/>
              <a:gd name="T7" fmla="*/ 2147483647 h 4763"/>
              <a:gd name="T8" fmla="*/ 2147483647 w 4982"/>
              <a:gd name="T9" fmla="*/ 2147483647 h 4763"/>
              <a:gd name="T10" fmla="*/ 2147483647 w 4982"/>
              <a:gd name="T11" fmla="*/ 2147483647 h 4763"/>
              <a:gd name="T12" fmla="*/ 2147483647 w 4982"/>
              <a:gd name="T13" fmla="*/ 2147483647 h 4763"/>
              <a:gd name="T14" fmla="*/ 2147483647 w 4982"/>
              <a:gd name="T15" fmla="*/ 2147483647 h 4763"/>
              <a:gd name="T16" fmla="*/ 2147483647 w 4982"/>
              <a:gd name="T17" fmla="*/ 2147483647 h 4763"/>
              <a:gd name="T18" fmla="*/ 2147483647 w 4982"/>
              <a:gd name="T19" fmla="*/ 2147483647 h 4763"/>
              <a:gd name="T20" fmla="*/ 2147483647 w 4982"/>
              <a:gd name="T21" fmla="*/ 2147483647 h 4763"/>
              <a:gd name="T22" fmla="*/ 2147483647 w 4982"/>
              <a:gd name="T23" fmla="*/ 2147483647 h 4763"/>
              <a:gd name="T24" fmla="*/ 2147483647 w 4982"/>
              <a:gd name="T25" fmla="*/ 2147483647 h 4763"/>
              <a:gd name="T26" fmla="*/ 2147483647 w 4982"/>
              <a:gd name="T27" fmla="*/ 2147483647 h 4763"/>
              <a:gd name="T28" fmla="*/ 2147483647 w 4982"/>
              <a:gd name="T29" fmla="*/ 2147483647 h 4763"/>
              <a:gd name="T30" fmla="*/ 2147483647 w 4982"/>
              <a:gd name="T31" fmla="*/ 2147483647 h 4763"/>
              <a:gd name="T32" fmla="*/ 2147483647 w 4982"/>
              <a:gd name="T33" fmla="*/ 2147483647 h 4763"/>
              <a:gd name="T34" fmla="*/ 0 w 4982"/>
              <a:gd name="T35" fmla="*/ 2147483647 h 4763"/>
              <a:gd name="T36" fmla="*/ 2147483647 w 4982"/>
              <a:gd name="T37" fmla="*/ 2147483647 h 4763"/>
              <a:gd name="T38" fmla="*/ 2147483647 w 4982"/>
              <a:gd name="T39" fmla="*/ 2147483647 h 4763"/>
              <a:gd name="T40" fmla="*/ 2147483647 w 4982"/>
              <a:gd name="T41" fmla="*/ 2147483647 h 4763"/>
              <a:gd name="T42" fmla="*/ 2147483647 w 4982"/>
              <a:gd name="T43" fmla="*/ 0 h 4763"/>
              <a:gd name="T44" fmla="*/ 2147483647 w 4982"/>
              <a:gd name="T45" fmla="*/ 2147483647 h 4763"/>
              <a:gd name="T46" fmla="*/ 2147483647 w 4982"/>
              <a:gd name="T47" fmla="*/ 2147483647 h 4763"/>
              <a:gd name="T48" fmla="*/ 2147483647 w 4982"/>
              <a:gd name="T49" fmla="*/ 2147483647 h 4763"/>
              <a:gd name="T50" fmla="*/ 2147483647 w 4982"/>
              <a:gd name="T51" fmla="*/ 2147483647 h 4763"/>
              <a:gd name="T52" fmla="*/ 2147483647 w 4982"/>
              <a:gd name="T53" fmla="*/ 2147483647 h 4763"/>
              <a:gd name="T54" fmla="*/ 2147483647 w 4982"/>
              <a:gd name="T55" fmla="*/ 2147483647 h 4763"/>
              <a:gd name="T56" fmla="*/ 2147483647 w 4982"/>
              <a:gd name="T57" fmla="*/ 2147483647 h 4763"/>
              <a:gd name="T58" fmla="*/ 2147483647 w 4982"/>
              <a:gd name="T59" fmla="*/ 2147483647 h 4763"/>
              <a:gd name="T60" fmla="*/ 2147483647 w 4982"/>
              <a:gd name="T61" fmla="*/ 2147483647 h 4763"/>
              <a:gd name="T62" fmla="*/ 2147483647 w 4982"/>
              <a:gd name="T63" fmla="*/ 2147483647 h 47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82"/>
              <a:gd name="T97" fmla="*/ 0 h 4763"/>
              <a:gd name="T98" fmla="*/ 4982 w 4982"/>
              <a:gd name="T99" fmla="*/ 4763 h 47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82" h="4763">
                <a:moveTo>
                  <a:pt x="2075" y="1092"/>
                </a:moveTo>
                <a:lnTo>
                  <a:pt x="2075" y="616"/>
                </a:lnTo>
                <a:lnTo>
                  <a:pt x="2701" y="616"/>
                </a:lnTo>
                <a:lnTo>
                  <a:pt x="2701" y="1097"/>
                </a:lnTo>
                <a:lnTo>
                  <a:pt x="2695" y="1097"/>
                </a:lnTo>
                <a:lnTo>
                  <a:pt x="2695" y="1092"/>
                </a:lnTo>
                <a:lnTo>
                  <a:pt x="2603" y="1092"/>
                </a:lnTo>
                <a:lnTo>
                  <a:pt x="2603" y="713"/>
                </a:lnTo>
                <a:lnTo>
                  <a:pt x="2173" y="713"/>
                </a:lnTo>
                <a:lnTo>
                  <a:pt x="2173" y="1092"/>
                </a:lnTo>
                <a:lnTo>
                  <a:pt x="2075" y="1092"/>
                </a:lnTo>
                <a:close/>
                <a:moveTo>
                  <a:pt x="2075" y="1452"/>
                </a:moveTo>
                <a:lnTo>
                  <a:pt x="490" y="1452"/>
                </a:lnTo>
                <a:lnTo>
                  <a:pt x="269" y="1684"/>
                </a:lnTo>
                <a:lnTo>
                  <a:pt x="490" y="1915"/>
                </a:lnTo>
                <a:lnTo>
                  <a:pt x="2075" y="1915"/>
                </a:lnTo>
                <a:lnTo>
                  <a:pt x="2075" y="1452"/>
                </a:lnTo>
                <a:close/>
                <a:moveTo>
                  <a:pt x="2701" y="1873"/>
                </a:moveTo>
                <a:lnTo>
                  <a:pt x="4361" y="979"/>
                </a:lnTo>
                <a:lnTo>
                  <a:pt x="4700" y="318"/>
                </a:lnTo>
                <a:lnTo>
                  <a:pt x="4333" y="215"/>
                </a:lnTo>
                <a:lnTo>
                  <a:pt x="2701" y="1409"/>
                </a:lnTo>
                <a:lnTo>
                  <a:pt x="2701" y="1873"/>
                </a:lnTo>
                <a:close/>
                <a:moveTo>
                  <a:pt x="2075" y="2393"/>
                </a:moveTo>
                <a:lnTo>
                  <a:pt x="1200" y="2864"/>
                </a:lnTo>
                <a:lnTo>
                  <a:pt x="921" y="2688"/>
                </a:lnTo>
                <a:lnTo>
                  <a:pt x="1129" y="2352"/>
                </a:lnTo>
                <a:lnTo>
                  <a:pt x="1330" y="2208"/>
                </a:lnTo>
                <a:lnTo>
                  <a:pt x="1497" y="2208"/>
                </a:lnTo>
                <a:lnTo>
                  <a:pt x="1202" y="2419"/>
                </a:lnTo>
                <a:lnTo>
                  <a:pt x="1055" y="2658"/>
                </a:lnTo>
                <a:lnTo>
                  <a:pt x="1203" y="2750"/>
                </a:lnTo>
                <a:lnTo>
                  <a:pt x="2075" y="2282"/>
                </a:lnTo>
                <a:lnTo>
                  <a:pt x="2075" y="2110"/>
                </a:lnTo>
                <a:lnTo>
                  <a:pt x="406" y="2110"/>
                </a:lnTo>
                <a:lnTo>
                  <a:pt x="0" y="1684"/>
                </a:lnTo>
                <a:lnTo>
                  <a:pt x="406" y="1257"/>
                </a:lnTo>
                <a:lnTo>
                  <a:pt x="2075" y="1257"/>
                </a:lnTo>
                <a:lnTo>
                  <a:pt x="2075" y="1224"/>
                </a:lnTo>
                <a:lnTo>
                  <a:pt x="2075" y="1190"/>
                </a:lnTo>
                <a:lnTo>
                  <a:pt x="2075" y="1181"/>
                </a:lnTo>
                <a:lnTo>
                  <a:pt x="2701" y="1181"/>
                </a:lnTo>
                <a:lnTo>
                  <a:pt x="2701" y="1183"/>
                </a:lnTo>
                <a:lnTo>
                  <a:pt x="4294" y="0"/>
                </a:lnTo>
                <a:lnTo>
                  <a:pt x="4982" y="195"/>
                </a:lnTo>
                <a:lnTo>
                  <a:pt x="4506" y="1122"/>
                </a:lnTo>
                <a:lnTo>
                  <a:pt x="2701" y="2087"/>
                </a:lnTo>
                <a:lnTo>
                  <a:pt x="2701" y="4763"/>
                </a:lnTo>
                <a:lnTo>
                  <a:pt x="2603" y="4763"/>
                </a:lnTo>
                <a:lnTo>
                  <a:pt x="2603" y="1658"/>
                </a:lnTo>
                <a:lnTo>
                  <a:pt x="2173" y="2059"/>
                </a:lnTo>
                <a:lnTo>
                  <a:pt x="2173" y="4763"/>
                </a:lnTo>
                <a:lnTo>
                  <a:pt x="2075" y="4763"/>
                </a:lnTo>
                <a:lnTo>
                  <a:pt x="2075" y="2393"/>
                </a:lnTo>
                <a:close/>
                <a:moveTo>
                  <a:pt x="4424" y="1267"/>
                </a:moveTo>
                <a:lnTo>
                  <a:pt x="4526" y="1267"/>
                </a:lnTo>
                <a:lnTo>
                  <a:pt x="4886" y="1645"/>
                </a:lnTo>
                <a:lnTo>
                  <a:pt x="4526" y="2022"/>
                </a:lnTo>
                <a:lnTo>
                  <a:pt x="3021" y="2022"/>
                </a:lnTo>
                <a:lnTo>
                  <a:pt x="3202" y="1925"/>
                </a:lnTo>
                <a:lnTo>
                  <a:pt x="4485" y="1925"/>
                </a:lnTo>
                <a:lnTo>
                  <a:pt x="4752" y="1645"/>
                </a:lnTo>
                <a:lnTo>
                  <a:pt x="4485" y="1364"/>
                </a:lnTo>
                <a:lnTo>
                  <a:pt x="4243" y="1364"/>
                </a:lnTo>
                <a:lnTo>
                  <a:pt x="4424" y="1267"/>
                </a:lnTo>
                <a:close/>
              </a:path>
            </a:pathLst>
          </a:custGeom>
          <a:solidFill>
            <a:schemeClr val="bg1">
              <a:lumMod val="65000"/>
            </a:schemeClr>
          </a:solidFill>
          <a:ln w="9525">
            <a:noFill/>
            <a:round/>
            <a:headEnd/>
            <a:tailEnd/>
          </a:ln>
        </p:spPr>
        <p:txBody>
          <a:bodyPr/>
          <a:lstStyle/>
          <a:p>
            <a:endParaRPr lang="de-DE"/>
          </a:p>
        </p:txBody>
      </p:sp>
      <p:sp>
        <p:nvSpPr>
          <p:cNvPr id="26" name="Freeform 34">
            <a:extLst>
              <a:ext uri="{FF2B5EF4-FFF2-40B4-BE49-F238E27FC236}">
                <a16:creationId xmlns:a16="http://schemas.microsoft.com/office/drawing/2014/main" id="{A0BADCEF-C00A-4D97-A699-FA9F13A00A80}"/>
              </a:ext>
            </a:extLst>
          </p:cNvPr>
          <p:cNvSpPr>
            <a:spLocks noChangeAspect="1" noEditPoints="1"/>
          </p:cNvSpPr>
          <p:nvPr/>
        </p:nvSpPr>
        <p:spPr bwMode="auto">
          <a:xfrm>
            <a:off x="5577992" y="711493"/>
            <a:ext cx="544512" cy="755650"/>
          </a:xfrm>
          <a:custGeom>
            <a:avLst/>
            <a:gdLst>
              <a:gd name="T0" fmla="*/ 2147483647 w 3426"/>
              <a:gd name="T1" fmla="*/ 2147483647 h 4763"/>
              <a:gd name="T2" fmla="*/ 2147483647 w 3426"/>
              <a:gd name="T3" fmla="*/ 2147483647 h 4763"/>
              <a:gd name="T4" fmla="*/ 2147483647 w 3426"/>
              <a:gd name="T5" fmla="*/ 2147483647 h 4763"/>
              <a:gd name="T6" fmla="*/ 2147483647 w 3426"/>
              <a:gd name="T7" fmla="*/ 2147483647 h 4763"/>
              <a:gd name="T8" fmla="*/ 2147483647 w 3426"/>
              <a:gd name="T9" fmla="*/ 2147483647 h 4763"/>
              <a:gd name="T10" fmla="*/ 2147483647 w 3426"/>
              <a:gd name="T11" fmla="*/ 2147483647 h 4763"/>
              <a:gd name="T12" fmla="*/ 2147483647 w 3426"/>
              <a:gd name="T13" fmla="*/ 2147483647 h 4763"/>
              <a:gd name="T14" fmla="*/ 2147483647 w 3426"/>
              <a:gd name="T15" fmla="*/ 2147483647 h 4763"/>
              <a:gd name="T16" fmla="*/ 2147483647 w 3426"/>
              <a:gd name="T17" fmla="*/ 2147483647 h 4763"/>
              <a:gd name="T18" fmla="*/ 2147483647 w 3426"/>
              <a:gd name="T19" fmla="*/ 2147483647 h 4763"/>
              <a:gd name="T20" fmla="*/ 2147483647 w 3426"/>
              <a:gd name="T21" fmla="*/ 2147483647 h 4763"/>
              <a:gd name="T22" fmla="*/ 2147483647 w 3426"/>
              <a:gd name="T23" fmla="*/ 2147483647 h 4763"/>
              <a:gd name="T24" fmla="*/ 2147483647 w 3426"/>
              <a:gd name="T25" fmla="*/ 2147483647 h 4763"/>
              <a:gd name="T26" fmla="*/ 2147483647 w 3426"/>
              <a:gd name="T27" fmla="*/ 2147483647 h 4763"/>
              <a:gd name="T28" fmla="*/ 2147483647 w 3426"/>
              <a:gd name="T29" fmla="*/ 2147483647 h 4763"/>
              <a:gd name="T30" fmla="*/ 0 w 3426"/>
              <a:gd name="T31" fmla="*/ 2147483647 h 4763"/>
              <a:gd name="T32" fmla="*/ 0 w 3426"/>
              <a:gd name="T33" fmla="*/ 0 h 4763"/>
              <a:gd name="T34" fmla="*/ 2147483647 w 3426"/>
              <a:gd name="T35" fmla="*/ 0 h 4763"/>
              <a:gd name="T36" fmla="*/ 2147483647 w 3426"/>
              <a:gd name="T37" fmla="*/ 2147483647 h 4763"/>
              <a:gd name="T38" fmla="*/ 2147483647 w 3426"/>
              <a:gd name="T39" fmla="*/ 2147483647 h 4763"/>
              <a:gd name="T40" fmla="*/ 2147483647 w 3426"/>
              <a:gd name="T41" fmla="*/ 2147483647 h 4763"/>
              <a:gd name="T42" fmla="*/ 2147483647 w 3426"/>
              <a:gd name="T43" fmla="*/ 2147483647 h 4763"/>
              <a:gd name="T44" fmla="*/ 2147483647 w 3426"/>
              <a:gd name="T45" fmla="*/ 2147483647 h 4763"/>
              <a:gd name="T46" fmla="*/ 2147483647 w 3426"/>
              <a:gd name="T47" fmla="*/ 2147483647 h 4763"/>
              <a:gd name="T48" fmla="*/ 2147483647 w 3426"/>
              <a:gd name="T49" fmla="*/ 2147483647 h 4763"/>
              <a:gd name="T50" fmla="*/ 2147483647 w 3426"/>
              <a:gd name="T51" fmla="*/ 2147483647 h 4763"/>
              <a:gd name="T52" fmla="*/ 2147483647 w 3426"/>
              <a:gd name="T53" fmla="*/ 2147483647 h 4763"/>
              <a:gd name="T54" fmla="*/ 2147483647 w 3426"/>
              <a:gd name="T55" fmla="*/ 2147483647 h 4763"/>
              <a:gd name="T56" fmla="*/ 2147483647 w 3426"/>
              <a:gd name="T57" fmla="*/ 2147483647 h 4763"/>
              <a:gd name="T58" fmla="*/ 2147483647 w 3426"/>
              <a:gd name="T59" fmla="*/ 2147483647 h 4763"/>
              <a:gd name="T60" fmla="*/ 2147483647 w 3426"/>
              <a:gd name="T61" fmla="*/ 2147483647 h 4763"/>
              <a:gd name="T62" fmla="*/ 2147483647 w 3426"/>
              <a:gd name="T63" fmla="*/ 2147483647 h 4763"/>
              <a:gd name="T64" fmla="*/ 2147483647 w 3426"/>
              <a:gd name="T65" fmla="*/ 2147483647 h 4763"/>
              <a:gd name="T66" fmla="*/ 2147483647 w 3426"/>
              <a:gd name="T67" fmla="*/ 2147483647 h 4763"/>
              <a:gd name="T68" fmla="*/ 2147483647 w 3426"/>
              <a:gd name="T69" fmla="*/ 2147483647 h 4763"/>
              <a:gd name="T70" fmla="*/ 2147483647 w 3426"/>
              <a:gd name="T71" fmla="*/ 2147483647 h 4763"/>
              <a:gd name="T72" fmla="*/ 2147483647 w 3426"/>
              <a:gd name="T73" fmla="*/ 2147483647 h 4763"/>
              <a:gd name="T74" fmla="*/ 2147483647 w 3426"/>
              <a:gd name="T75" fmla="*/ 2147483647 h 47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26"/>
              <a:gd name="T115" fmla="*/ 0 h 4763"/>
              <a:gd name="T116" fmla="*/ 3426 w 3426"/>
              <a:gd name="T117" fmla="*/ 4763 h 47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26" h="4763">
                <a:moveTo>
                  <a:pt x="608" y="3039"/>
                </a:moveTo>
                <a:lnTo>
                  <a:pt x="2820" y="3039"/>
                </a:lnTo>
                <a:lnTo>
                  <a:pt x="2820" y="3135"/>
                </a:lnTo>
                <a:lnTo>
                  <a:pt x="608" y="3135"/>
                </a:lnTo>
                <a:lnTo>
                  <a:pt x="608" y="3039"/>
                </a:lnTo>
                <a:close/>
                <a:moveTo>
                  <a:pt x="3160" y="901"/>
                </a:moveTo>
                <a:lnTo>
                  <a:pt x="2532" y="272"/>
                </a:lnTo>
                <a:lnTo>
                  <a:pt x="2532" y="901"/>
                </a:lnTo>
                <a:lnTo>
                  <a:pt x="3160" y="901"/>
                </a:lnTo>
                <a:close/>
                <a:moveTo>
                  <a:pt x="193" y="193"/>
                </a:moveTo>
                <a:lnTo>
                  <a:pt x="193" y="4570"/>
                </a:lnTo>
                <a:lnTo>
                  <a:pt x="3232" y="4570"/>
                </a:lnTo>
                <a:lnTo>
                  <a:pt x="3233" y="1288"/>
                </a:lnTo>
                <a:lnTo>
                  <a:pt x="3426" y="1288"/>
                </a:lnTo>
                <a:lnTo>
                  <a:pt x="3425" y="4763"/>
                </a:lnTo>
                <a:lnTo>
                  <a:pt x="0" y="4763"/>
                </a:lnTo>
                <a:lnTo>
                  <a:pt x="0" y="0"/>
                </a:lnTo>
                <a:lnTo>
                  <a:pt x="2533" y="0"/>
                </a:lnTo>
                <a:lnTo>
                  <a:pt x="3426" y="894"/>
                </a:lnTo>
                <a:lnTo>
                  <a:pt x="3426" y="1095"/>
                </a:lnTo>
                <a:lnTo>
                  <a:pt x="2339" y="1095"/>
                </a:lnTo>
                <a:lnTo>
                  <a:pt x="2339" y="193"/>
                </a:lnTo>
                <a:lnTo>
                  <a:pt x="193" y="193"/>
                </a:lnTo>
                <a:close/>
                <a:moveTo>
                  <a:pt x="608" y="3656"/>
                </a:moveTo>
                <a:lnTo>
                  <a:pt x="2336" y="3656"/>
                </a:lnTo>
                <a:lnTo>
                  <a:pt x="2336" y="3753"/>
                </a:lnTo>
                <a:lnTo>
                  <a:pt x="608" y="3753"/>
                </a:lnTo>
                <a:lnTo>
                  <a:pt x="608" y="3656"/>
                </a:lnTo>
                <a:close/>
                <a:moveTo>
                  <a:pt x="608" y="1806"/>
                </a:moveTo>
                <a:lnTo>
                  <a:pt x="2820" y="1806"/>
                </a:lnTo>
                <a:lnTo>
                  <a:pt x="2820" y="1903"/>
                </a:lnTo>
                <a:lnTo>
                  <a:pt x="608" y="1903"/>
                </a:lnTo>
                <a:lnTo>
                  <a:pt x="608" y="1806"/>
                </a:lnTo>
                <a:close/>
                <a:moveTo>
                  <a:pt x="608" y="2423"/>
                </a:moveTo>
                <a:lnTo>
                  <a:pt x="2820" y="2423"/>
                </a:lnTo>
                <a:lnTo>
                  <a:pt x="2820" y="2519"/>
                </a:lnTo>
                <a:lnTo>
                  <a:pt x="608" y="2519"/>
                </a:lnTo>
                <a:lnTo>
                  <a:pt x="608" y="2423"/>
                </a:lnTo>
                <a:close/>
              </a:path>
            </a:pathLst>
          </a:custGeom>
          <a:solidFill>
            <a:schemeClr val="bg1">
              <a:lumMod val="65000"/>
            </a:schemeClr>
          </a:solidFill>
          <a:ln w="9525">
            <a:noFill/>
            <a:round/>
            <a:headEnd/>
            <a:tailEnd/>
          </a:ln>
        </p:spPr>
        <p:txBody>
          <a:bodyPr/>
          <a:lstStyle/>
          <a:p>
            <a:endParaRPr lang="de-DE"/>
          </a:p>
        </p:txBody>
      </p:sp>
    </p:spTree>
    <p:extLst>
      <p:ext uri="{BB962C8B-B14F-4D97-AF65-F5344CB8AC3E}">
        <p14:creationId xmlns:p14="http://schemas.microsoft.com/office/powerpoint/2010/main" val="3142107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B298ECBA-3258-45DF-8FD4-7581736BC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4"/>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62BF453-BD82-4B90-9FE7-517031338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09A6DA1-3DE6-4672-8436-9FAB49D317A3}"/>
              </a:ext>
            </a:extLst>
          </p:cNvPr>
          <p:cNvSpPr>
            <a:spLocks noGrp="1"/>
          </p:cNvSpPr>
          <p:nvPr>
            <p:ph type="title"/>
          </p:nvPr>
        </p:nvSpPr>
        <p:spPr>
          <a:xfrm>
            <a:off x="7762497" y="-3244"/>
            <a:ext cx="3781136" cy="1371891"/>
          </a:xfrm>
        </p:spPr>
        <p:txBody>
          <a:bodyPr vert="horz" lIns="91440" tIns="45720" rIns="91440" bIns="45720" rtlCol="0" anchor="b">
            <a:normAutofit/>
          </a:bodyPr>
          <a:lstStyle/>
          <a:p>
            <a:pPr algn="ctr">
              <a:lnSpc>
                <a:spcPct val="85000"/>
              </a:lnSpc>
            </a:pPr>
            <a:r>
              <a:rPr lang="en-US" sz="3600" dirty="0">
                <a:solidFill>
                  <a:srgbClr val="FFFFFF"/>
                </a:solidFill>
              </a:rPr>
              <a:t>City of Davis Profile, 2018</a:t>
            </a:r>
          </a:p>
        </p:txBody>
      </p:sp>
      <p:sp useBgFill="1">
        <p:nvSpPr>
          <p:cNvPr id="39" name="Rectangle 38">
            <a:extLst>
              <a:ext uri="{FF2B5EF4-FFF2-40B4-BE49-F238E27FC236}">
                <a16:creationId xmlns:a16="http://schemas.microsoft.com/office/drawing/2014/main" id="{072366D3-9B5C-42E1-9906-77FF6BB55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3" y="0"/>
            <a:ext cx="756100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map&#10;&#10;Description automatically generated">
            <a:extLst>
              <a:ext uri="{FF2B5EF4-FFF2-40B4-BE49-F238E27FC236}">
                <a16:creationId xmlns:a16="http://schemas.microsoft.com/office/drawing/2014/main" id="{99EEA9B4-59D0-4ACD-9EF8-61C81C3903E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4375" y="820382"/>
            <a:ext cx="6616823" cy="5210748"/>
          </a:xfrm>
          <a:prstGeom prst="rect">
            <a:avLst/>
          </a:prstGeom>
        </p:spPr>
      </p:pic>
      <p:sp>
        <p:nvSpPr>
          <p:cNvPr id="41" name="Rectangle 40">
            <a:extLst>
              <a:ext uri="{FF2B5EF4-FFF2-40B4-BE49-F238E27FC236}">
                <a16:creationId xmlns:a16="http://schemas.microsoft.com/office/drawing/2014/main" id="{121F5E60-4E89-4B16-A245-12BD99359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618A72F-0668-423E-8A06-113528131E12}"/>
              </a:ext>
            </a:extLst>
          </p:cNvPr>
          <p:cNvSpPr>
            <a:spLocks noGrp="1"/>
          </p:cNvSpPr>
          <p:nvPr>
            <p:ph type="sldNum" sz="quarter" idx="12"/>
          </p:nvPr>
        </p:nvSpPr>
        <p:spPr>
          <a:xfrm>
            <a:off x="11292840" y="6172200"/>
            <a:ext cx="914400" cy="593725"/>
          </a:xfrm>
        </p:spPr>
        <p:txBody>
          <a:bodyPr vert="horz" lIns="45720" tIns="45720" rIns="45720" bIns="45720" rtlCol="0" anchor="ctr">
            <a:normAutofit/>
          </a:bodyPr>
          <a:lstStyle/>
          <a:p>
            <a:pPr>
              <a:lnSpc>
                <a:spcPct val="90000"/>
              </a:lnSpc>
              <a:spcAft>
                <a:spcPts val="600"/>
              </a:spcAft>
            </a:pPr>
            <a:fld id="{F59438E5-7C71-44F5-976B-13338773BEA9}" type="slidenum">
              <a:rPr lang="en-US">
                <a:solidFill>
                  <a:srgbClr val="A6A6A6"/>
                </a:solidFill>
              </a:rPr>
              <a:pPr>
                <a:lnSpc>
                  <a:spcPct val="90000"/>
                </a:lnSpc>
                <a:spcAft>
                  <a:spcPts val="600"/>
                </a:spcAft>
              </a:pPr>
              <a:t>8</a:t>
            </a:fld>
            <a:endParaRPr lang="en-US">
              <a:solidFill>
                <a:srgbClr val="A6A6A6"/>
              </a:solidFill>
            </a:endParaRPr>
          </a:p>
        </p:txBody>
      </p:sp>
      <p:sp>
        <p:nvSpPr>
          <p:cNvPr id="10" name="TextBox 9">
            <a:extLst>
              <a:ext uri="{FF2B5EF4-FFF2-40B4-BE49-F238E27FC236}">
                <a16:creationId xmlns:a16="http://schemas.microsoft.com/office/drawing/2014/main" id="{76F0853C-6AEC-4780-84F4-02695D275586}"/>
              </a:ext>
            </a:extLst>
          </p:cNvPr>
          <p:cNvSpPr txBox="1"/>
          <p:nvPr/>
        </p:nvSpPr>
        <p:spPr>
          <a:xfrm>
            <a:off x="8361575" y="1451728"/>
            <a:ext cx="3544479" cy="5078313"/>
          </a:xfrm>
          <a:prstGeom prst="rect">
            <a:avLst/>
          </a:prstGeom>
          <a:noFill/>
        </p:spPr>
        <p:txBody>
          <a:bodyPr wrap="square" rtlCol="0">
            <a:spAutoFit/>
          </a:bodyPr>
          <a:lstStyle/>
          <a:p>
            <a:r>
              <a:rPr lang="en-US" b="1" dirty="0">
                <a:solidFill>
                  <a:schemeClr val="bg1"/>
                </a:solidFill>
              </a:rPr>
              <a:t>Quick Facts:</a:t>
            </a:r>
          </a:p>
          <a:p>
            <a:endParaRPr lang="en-US" dirty="0">
              <a:solidFill>
                <a:schemeClr val="bg1"/>
              </a:solidFill>
            </a:endParaRPr>
          </a:p>
          <a:p>
            <a:r>
              <a:rPr lang="en-US" dirty="0">
                <a:solidFill>
                  <a:schemeClr val="bg1"/>
                </a:solidFill>
              </a:rPr>
              <a:t>Population Dynamics: </a:t>
            </a:r>
          </a:p>
          <a:p>
            <a:r>
              <a:rPr lang="en-US" dirty="0">
                <a:solidFill>
                  <a:schemeClr val="bg1"/>
                </a:solidFill>
              </a:rPr>
              <a:t>69784 Students 56%</a:t>
            </a:r>
          </a:p>
          <a:p>
            <a:endParaRPr lang="en-US" dirty="0">
              <a:solidFill>
                <a:schemeClr val="bg1"/>
              </a:solidFill>
            </a:endParaRPr>
          </a:p>
          <a:p>
            <a:r>
              <a:rPr lang="en-US" dirty="0">
                <a:solidFill>
                  <a:schemeClr val="bg1"/>
                </a:solidFill>
              </a:rPr>
              <a:t>Residential land uses 62.5%</a:t>
            </a:r>
          </a:p>
          <a:p>
            <a:endParaRPr lang="en-US" dirty="0">
              <a:solidFill>
                <a:schemeClr val="bg1"/>
              </a:solidFill>
            </a:endParaRPr>
          </a:p>
          <a:p>
            <a:r>
              <a:rPr lang="en-US" dirty="0">
                <a:solidFill>
                  <a:schemeClr val="bg1"/>
                </a:solidFill>
              </a:rPr>
              <a:t>Low density residence:</a:t>
            </a:r>
          </a:p>
          <a:p>
            <a:r>
              <a:rPr lang="en-US" dirty="0">
                <a:solidFill>
                  <a:schemeClr val="bg1"/>
                </a:solidFill>
              </a:rPr>
              <a:t>48%</a:t>
            </a:r>
          </a:p>
          <a:p>
            <a:endParaRPr lang="en-US" dirty="0">
              <a:solidFill>
                <a:schemeClr val="bg1"/>
              </a:solidFill>
            </a:endParaRPr>
          </a:p>
          <a:p>
            <a:r>
              <a:rPr lang="en-US" dirty="0">
                <a:solidFill>
                  <a:schemeClr val="bg1"/>
                </a:solidFill>
              </a:rPr>
              <a:t>Owner-occupied housing unit rate, 43.8%</a:t>
            </a:r>
          </a:p>
          <a:p>
            <a:endParaRPr lang="en-US" dirty="0">
              <a:solidFill>
                <a:schemeClr val="bg1"/>
              </a:solidFill>
            </a:endParaRPr>
          </a:p>
          <a:p>
            <a:r>
              <a:rPr lang="en-US" dirty="0">
                <a:solidFill>
                  <a:schemeClr val="bg1"/>
                </a:solidFill>
              </a:rPr>
              <a:t>Rental Housing unit share: 56%</a:t>
            </a:r>
          </a:p>
          <a:p>
            <a:endParaRPr lang="en-US" dirty="0">
              <a:solidFill>
                <a:schemeClr val="bg1"/>
              </a:solidFill>
            </a:endParaRPr>
          </a:p>
          <a:p>
            <a:r>
              <a:rPr lang="en-US" dirty="0">
                <a:solidFill>
                  <a:schemeClr val="bg1"/>
                </a:solidFill>
              </a:rPr>
              <a:t>Heating systems by natural gas: 65.4%</a:t>
            </a:r>
          </a:p>
        </p:txBody>
      </p:sp>
    </p:spTree>
    <p:extLst>
      <p:ext uri="{BB962C8B-B14F-4D97-AF65-F5344CB8AC3E}">
        <p14:creationId xmlns:p14="http://schemas.microsoft.com/office/powerpoint/2010/main" val="4180427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6FB55-C17A-4BAA-AE09-329B3AABC3C8}"/>
              </a:ext>
            </a:extLst>
          </p:cNvPr>
          <p:cNvSpPr>
            <a:spLocks noGrp="1"/>
          </p:cNvSpPr>
          <p:nvPr>
            <p:ph type="title"/>
          </p:nvPr>
        </p:nvSpPr>
        <p:spPr>
          <a:xfrm>
            <a:off x="1261872" y="365760"/>
            <a:ext cx="9692640" cy="752921"/>
          </a:xfrm>
        </p:spPr>
        <p:txBody>
          <a:bodyPr anchor="t"/>
          <a:lstStyle/>
          <a:p>
            <a:r>
              <a:rPr lang="en-US" dirty="0"/>
              <a:t>Interview templates</a:t>
            </a:r>
          </a:p>
        </p:txBody>
      </p:sp>
      <p:sp>
        <p:nvSpPr>
          <p:cNvPr id="3" name="Content Placeholder 2">
            <a:extLst>
              <a:ext uri="{FF2B5EF4-FFF2-40B4-BE49-F238E27FC236}">
                <a16:creationId xmlns:a16="http://schemas.microsoft.com/office/drawing/2014/main" id="{0221A90E-55D1-4BFD-B000-6A6CC7BCE7CC}"/>
              </a:ext>
            </a:extLst>
          </p:cNvPr>
          <p:cNvSpPr>
            <a:spLocks noGrp="1"/>
          </p:cNvSpPr>
          <p:nvPr>
            <p:ph idx="1"/>
          </p:nvPr>
        </p:nvSpPr>
        <p:spPr>
          <a:xfrm>
            <a:off x="1261872" y="3428999"/>
            <a:ext cx="5635039" cy="2751137"/>
          </a:xfrm>
        </p:spPr>
        <p:txBody>
          <a:bodyPr anchor="t">
            <a:normAutofit lnSpcReduction="10000"/>
          </a:bodyPr>
          <a:lstStyle/>
          <a:p>
            <a:pPr marL="0" indent="0">
              <a:buNone/>
            </a:pPr>
            <a:r>
              <a:rPr lang="en-US" dirty="0"/>
              <a:t>Purposes:</a:t>
            </a:r>
          </a:p>
          <a:p>
            <a:r>
              <a:rPr lang="en-US" dirty="0"/>
              <a:t>To help a non-ZNE homeowner to characterize his home to precede an energy audit.</a:t>
            </a:r>
          </a:p>
          <a:p>
            <a:r>
              <a:rPr lang="en-US" dirty="0"/>
              <a:t>To identify and document the characteristics of a ZNE home, and the expertise of its homeowner</a:t>
            </a:r>
          </a:p>
          <a:p>
            <a:r>
              <a:rPr lang="en-US" dirty="0"/>
              <a:t>Identify and document new elements needed for the roadmap as a direct input from the interviews. </a:t>
            </a:r>
          </a:p>
        </p:txBody>
      </p:sp>
      <p:pic>
        <p:nvPicPr>
          <p:cNvPr id="5" name="Picture 4" descr="A screenshot of a cell phone&#10;&#10;Description automatically generated">
            <a:extLst>
              <a:ext uri="{FF2B5EF4-FFF2-40B4-BE49-F238E27FC236}">
                <a16:creationId xmlns:a16="http://schemas.microsoft.com/office/drawing/2014/main" id="{52E4E1E0-589F-417D-A054-427BE1299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4331" y="1118681"/>
            <a:ext cx="2678528" cy="3465671"/>
          </a:xfrm>
          <a:prstGeom prst="rect">
            <a:avLst/>
          </a:prstGeom>
          <a:ln>
            <a:solidFill>
              <a:schemeClr val="accent1"/>
            </a:solidFill>
          </a:ln>
          <a:effectLst>
            <a:outerShdw blurRad="50800" dist="38100" dir="2700000" algn="tl" rotWithShape="0">
              <a:prstClr val="black">
                <a:alpha val="40000"/>
              </a:prstClr>
            </a:outerShdw>
          </a:effectLst>
        </p:spPr>
      </p:pic>
      <p:pic>
        <p:nvPicPr>
          <p:cNvPr id="7" name="Picture 6" descr="A screenshot of a cell phone&#10;&#10;Description automatically generated">
            <a:extLst>
              <a:ext uri="{FF2B5EF4-FFF2-40B4-BE49-F238E27FC236}">
                <a16:creationId xmlns:a16="http://schemas.microsoft.com/office/drawing/2014/main" id="{50C031CC-A81E-4B45-B33C-FB73B45819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984" y="2492323"/>
            <a:ext cx="2678528" cy="3465671"/>
          </a:xfrm>
          <a:prstGeom prst="rect">
            <a:avLst/>
          </a:prstGeom>
          <a:ln>
            <a:solidFill>
              <a:schemeClr val="accent1"/>
            </a:solidFill>
          </a:ln>
          <a:effectLst>
            <a:outerShdw blurRad="50800" dist="38100" dir="2700000" algn="tl" rotWithShape="0">
              <a:prstClr val="black">
                <a:alpha val="40000"/>
              </a:prstClr>
            </a:outerShdw>
          </a:effectLst>
        </p:spPr>
      </p:pic>
      <p:sp>
        <p:nvSpPr>
          <p:cNvPr id="8" name="Freeform 89">
            <a:extLst>
              <a:ext uri="{FF2B5EF4-FFF2-40B4-BE49-F238E27FC236}">
                <a16:creationId xmlns:a16="http://schemas.microsoft.com/office/drawing/2014/main" id="{BBB8CAC1-5385-4EBC-9C7C-DFBEC09B4F6F}"/>
              </a:ext>
            </a:extLst>
          </p:cNvPr>
          <p:cNvSpPr>
            <a:spLocks noChangeAspect="1" noEditPoints="1"/>
          </p:cNvSpPr>
          <p:nvPr/>
        </p:nvSpPr>
        <p:spPr bwMode="auto">
          <a:xfrm>
            <a:off x="3293800" y="1389400"/>
            <a:ext cx="1571182" cy="1768880"/>
          </a:xfrm>
          <a:custGeom>
            <a:avLst/>
            <a:gdLst>
              <a:gd name="T0" fmla="*/ 388 w 2265"/>
              <a:gd name="T1" fmla="*/ 645 h 2550"/>
              <a:gd name="T2" fmla="*/ 408 w 2265"/>
              <a:gd name="T3" fmla="*/ 370 h 2550"/>
              <a:gd name="T4" fmla="*/ 744 w 2265"/>
              <a:gd name="T5" fmla="*/ 115 h 2550"/>
              <a:gd name="T6" fmla="*/ 1248 w 2265"/>
              <a:gd name="T7" fmla="*/ 65 h 2550"/>
              <a:gd name="T8" fmla="*/ 1686 w 2265"/>
              <a:gd name="T9" fmla="*/ 250 h 2550"/>
              <a:gd name="T10" fmla="*/ 1828 w 2265"/>
              <a:gd name="T11" fmla="*/ 542 h 2550"/>
              <a:gd name="T12" fmla="*/ 1866 w 2265"/>
              <a:gd name="T13" fmla="*/ 636 h 2550"/>
              <a:gd name="T14" fmla="*/ 1801 w 2265"/>
              <a:gd name="T15" fmla="*/ 296 h 2550"/>
              <a:gd name="T16" fmla="*/ 1397 w 2265"/>
              <a:gd name="T17" fmla="*/ 40 h 2550"/>
              <a:gd name="T18" fmla="*/ 868 w 2265"/>
              <a:gd name="T19" fmla="*/ 22 h 2550"/>
              <a:gd name="T20" fmla="*/ 426 w 2265"/>
              <a:gd name="T21" fmla="*/ 251 h 2550"/>
              <a:gd name="T22" fmla="*/ 317 w 2265"/>
              <a:gd name="T23" fmla="*/ 598 h 2550"/>
              <a:gd name="T24" fmla="*/ 1870 w 2265"/>
              <a:gd name="T25" fmla="*/ 1809 h 2550"/>
              <a:gd name="T26" fmla="*/ 2014 w 2265"/>
              <a:gd name="T27" fmla="*/ 1960 h 2550"/>
              <a:gd name="T28" fmla="*/ 2182 w 2265"/>
              <a:gd name="T29" fmla="*/ 1879 h 2550"/>
              <a:gd name="T30" fmla="*/ 2265 w 2265"/>
              <a:gd name="T31" fmla="*/ 1722 h 2550"/>
              <a:gd name="T32" fmla="*/ 2129 w 2265"/>
              <a:gd name="T33" fmla="*/ 1584 h 2550"/>
              <a:gd name="T34" fmla="*/ 1885 w 2265"/>
              <a:gd name="T35" fmla="*/ 1672 h 2550"/>
              <a:gd name="T36" fmla="*/ 1931 w 2265"/>
              <a:gd name="T37" fmla="*/ 1662 h 2550"/>
              <a:gd name="T38" fmla="*/ 2046 w 2265"/>
              <a:gd name="T39" fmla="*/ 1789 h 2550"/>
              <a:gd name="T40" fmla="*/ 2093 w 2265"/>
              <a:gd name="T41" fmla="*/ 1901 h 2550"/>
              <a:gd name="T42" fmla="*/ 1959 w 2265"/>
              <a:gd name="T43" fmla="*/ 1915 h 2550"/>
              <a:gd name="T44" fmla="*/ 1500 w 2265"/>
              <a:gd name="T45" fmla="*/ 2550 h 2550"/>
              <a:gd name="T46" fmla="*/ 340 w 2265"/>
              <a:gd name="T47" fmla="*/ 2037 h 2550"/>
              <a:gd name="T48" fmla="*/ 55 w 2265"/>
              <a:gd name="T49" fmla="*/ 2069 h 2550"/>
              <a:gd name="T50" fmla="*/ 100 w 2265"/>
              <a:gd name="T51" fmla="*/ 2101 h 2550"/>
              <a:gd name="T52" fmla="*/ 342 w 2265"/>
              <a:gd name="T53" fmla="*/ 2106 h 2550"/>
              <a:gd name="T54" fmla="*/ 1882 w 2265"/>
              <a:gd name="T55" fmla="*/ 2042 h 2550"/>
              <a:gd name="T56" fmla="*/ 1882 w 2265"/>
              <a:gd name="T57" fmla="*/ 2117 h 2550"/>
              <a:gd name="T58" fmla="*/ 2129 w 2265"/>
              <a:gd name="T59" fmla="*/ 2097 h 2550"/>
              <a:gd name="T60" fmla="*/ 2182 w 2265"/>
              <a:gd name="T61" fmla="*/ 2078 h 2550"/>
              <a:gd name="T62" fmla="*/ 1194 w 2265"/>
              <a:gd name="T63" fmla="*/ 1174 h 2550"/>
              <a:gd name="T64" fmla="*/ 324 w 2265"/>
              <a:gd name="T65" fmla="*/ 2522 h 2550"/>
              <a:gd name="T66" fmla="*/ 1396 w 2265"/>
              <a:gd name="T67" fmla="*/ 961 h 2550"/>
              <a:gd name="T68" fmla="*/ 1194 w 2265"/>
              <a:gd name="T69" fmla="*/ 1057 h 2550"/>
              <a:gd name="T70" fmla="*/ 63 w 2265"/>
              <a:gd name="T71" fmla="*/ 1890 h 2550"/>
              <a:gd name="T72" fmla="*/ 205 w 2265"/>
              <a:gd name="T73" fmla="*/ 1959 h 2550"/>
              <a:gd name="T74" fmla="*/ 369 w 2265"/>
              <a:gd name="T75" fmla="*/ 1838 h 2550"/>
              <a:gd name="T76" fmla="*/ 336 w 2265"/>
              <a:gd name="T77" fmla="*/ 1606 h 2550"/>
              <a:gd name="T78" fmla="*/ 282 w 2265"/>
              <a:gd name="T79" fmla="*/ 1561 h 2550"/>
              <a:gd name="T80" fmla="*/ 101 w 2265"/>
              <a:gd name="T81" fmla="*/ 1576 h 2550"/>
              <a:gd name="T82" fmla="*/ 20 w 2265"/>
              <a:gd name="T83" fmla="*/ 1729 h 2550"/>
              <a:gd name="T84" fmla="*/ 161 w 2265"/>
              <a:gd name="T85" fmla="*/ 1758 h 2550"/>
              <a:gd name="T86" fmla="*/ 291 w 2265"/>
              <a:gd name="T87" fmla="*/ 1649 h 2550"/>
              <a:gd name="T88" fmla="*/ 345 w 2265"/>
              <a:gd name="T89" fmla="*/ 1817 h 2550"/>
              <a:gd name="T90" fmla="*/ 222 w 2265"/>
              <a:gd name="T91" fmla="*/ 1933 h 2550"/>
              <a:gd name="T92" fmla="*/ 1464 w 2265"/>
              <a:gd name="T93" fmla="*/ 1920 h 2550"/>
              <a:gd name="T94" fmla="*/ 1350 w 2265"/>
              <a:gd name="T95" fmla="*/ 1780 h 2550"/>
              <a:gd name="T96" fmla="*/ 949 w 2265"/>
              <a:gd name="T97" fmla="*/ 1843 h 2550"/>
              <a:gd name="T98" fmla="*/ 797 w 2265"/>
              <a:gd name="T99" fmla="*/ 1860 h 2550"/>
              <a:gd name="T100" fmla="*/ 1154 w 2265"/>
              <a:gd name="T101" fmla="*/ 2131 h 2550"/>
              <a:gd name="T102" fmla="*/ 1280 w 2265"/>
              <a:gd name="T103" fmla="*/ 1454 h 2550"/>
              <a:gd name="T104" fmla="*/ 1076 w 2265"/>
              <a:gd name="T105" fmla="*/ 1368 h 2550"/>
              <a:gd name="T106" fmla="*/ 950 w 2265"/>
              <a:gd name="T107" fmla="*/ 1606 h 2550"/>
              <a:gd name="T108" fmla="*/ 1039 w 2265"/>
              <a:gd name="T109" fmla="*/ 1720 h 2550"/>
              <a:gd name="T110" fmla="*/ 1192 w 2265"/>
              <a:gd name="T111" fmla="*/ 1717 h 2550"/>
              <a:gd name="T112" fmla="*/ 1303 w 2265"/>
              <a:gd name="T113" fmla="*/ 1562 h 2550"/>
              <a:gd name="T114" fmla="*/ 1183 w 2265"/>
              <a:gd name="T115" fmla="*/ 1690 h 2550"/>
              <a:gd name="T116" fmla="*/ 1049 w 2265"/>
              <a:gd name="T117" fmla="*/ 1676 h 2550"/>
              <a:gd name="T118" fmla="*/ 1031 w 2265"/>
              <a:gd name="T119" fmla="*/ 1537 h 2550"/>
              <a:gd name="T120" fmla="*/ 1224 w 2265"/>
              <a:gd name="T121" fmla="*/ 1520 h 2550"/>
              <a:gd name="T122" fmla="*/ 1035 w 2265"/>
              <a:gd name="T123" fmla="*/ 1852 h 2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5" h="2550">
                <a:moveTo>
                  <a:pt x="1490" y="341"/>
                </a:moveTo>
                <a:lnTo>
                  <a:pt x="680" y="341"/>
                </a:lnTo>
                <a:lnTo>
                  <a:pt x="680" y="396"/>
                </a:lnTo>
                <a:lnTo>
                  <a:pt x="1490" y="396"/>
                </a:lnTo>
                <a:lnTo>
                  <a:pt x="1490" y="341"/>
                </a:lnTo>
                <a:close/>
                <a:moveTo>
                  <a:pt x="680" y="569"/>
                </a:moveTo>
                <a:lnTo>
                  <a:pt x="1490" y="569"/>
                </a:lnTo>
                <a:lnTo>
                  <a:pt x="1490" y="514"/>
                </a:lnTo>
                <a:lnTo>
                  <a:pt x="680" y="514"/>
                </a:lnTo>
                <a:lnTo>
                  <a:pt x="680" y="569"/>
                </a:lnTo>
                <a:close/>
                <a:moveTo>
                  <a:pt x="628" y="1346"/>
                </a:moveTo>
                <a:lnTo>
                  <a:pt x="641" y="1238"/>
                </a:lnTo>
                <a:lnTo>
                  <a:pt x="395" y="661"/>
                </a:lnTo>
                <a:lnTo>
                  <a:pt x="395" y="661"/>
                </a:lnTo>
                <a:lnTo>
                  <a:pt x="388" y="645"/>
                </a:lnTo>
                <a:lnTo>
                  <a:pt x="383" y="630"/>
                </a:lnTo>
                <a:lnTo>
                  <a:pt x="378" y="613"/>
                </a:lnTo>
                <a:lnTo>
                  <a:pt x="374" y="597"/>
                </a:lnTo>
                <a:lnTo>
                  <a:pt x="370" y="580"/>
                </a:lnTo>
                <a:lnTo>
                  <a:pt x="368" y="563"/>
                </a:lnTo>
                <a:lnTo>
                  <a:pt x="366" y="546"/>
                </a:lnTo>
                <a:lnTo>
                  <a:pt x="366" y="530"/>
                </a:lnTo>
                <a:lnTo>
                  <a:pt x="366" y="530"/>
                </a:lnTo>
                <a:lnTo>
                  <a:pt x="367" y="506"/>
                </a:lnTo>
                <a:lnTo>
                  <a:pt x="369" y="482"/>
                </a:lnTo>
                <a:lnTo>
                  <a:pt x="374" y="460"/>
                </a:lnTo>
                <a:lnTo>
                  <a:pt x="380" y="436"/>
                </a:lnTo>
                <a:lnTo>
                  <a:pt x="388" y="414"/>
                </a:lnTo>
                <a:lnTo>
                  <a:pt x="397" y="392"/>
                </a:lnTo>
                <a:lnTo>
                  <a:pt x="408" y="370"/>
                </a:lnTo>
                <a:lnTo>
                  <a:pt x="422" y="349"/>
                </a:lnTo>
                <a:lnTo>
                  <a:pt x="435" y="328"/>
                </a:lnTo>
                <a:lnTo>
                  <a:pt x="451" y="308"/>
                </a:lnTo>
                <a:lnTo>
                  <a:pt x="469" y="288"/>
                </a:lnTo>
                <a:lnTo>
                  <a:pt x="487" y="269"/>
                </a:lnTo>
                <a:lnTo>
                  <a:pt x="507" y="250"/>
                </a:lnTo>
                <a:lnTo>
                  <a:pt x="529" y="232"/>
                </a:lnTo>
                <a:lnTo>
                  <a:pt x="551" y="215"/>
                </a:lnTo>
                <a:lnTo>
                  <a:pt x="575" y="198"/>
                </a:lnTo>
                <a:lnTo>
                  <a:pt x="601" y="182"/>
                </a:lnTo>
                <a:lnTo>
                  <a:pt x="627" y="166"/>
                </a:lnTo>
                <a:lnTo>
                  <a:pt x="655" y="152"/>
                </a:lnTo>
                <a:lnTo>
                  <a:pt x="683" y="138"/>
                </a:lnTo>
                <a:lnTo>
                  <a:pt x="712" y="126"/>
                </a:lnTo>
                <a:lnTo>
                  <a:pt x="744" y="115"/>
                </a:lnTo>
                <a:lnTo>
                  <a:pt x="775" y="103"/>
                </a:lnTo>
                <a:lnTo>
                  <a:pt x="808" y="93"/>
                </a:lnTo>
                <a:lnTo>
                  <a:pt x="841" y="85"/>
                </a:lnTo>
                <a:lnTo>
                  <a:pt x="875" y="78"/>
                </a:lnTo>
                <a:lnTo>
                  <a:pt x="910" y="71"/>
                </a:lnTo>
                <a:lnTo>
                  <a:pt x="946" y="65"/>
                </a:lnTo>
                <a:lnTo>
                  <a:pt x="983" y="61"/>
                </a:lnTo>
                <a:lnTo>
                  <a:pt x="1021" y="57"/>
                </a:lnTo>
                <a:lnTo>
                  <a:pt x="1059" y="56"/>
                </a:lnTo>
                <a:lnTo>
                  <a:pt x="1097" y="55"/>
                </a:lnTo>
                <a:lnTo>
                  <a:pt x="1097" y="55"/>
                </a:lnTo>
                <a:lnTo>
                  <a:pt x="1135" y="56"/>
                </a:lnTo>
                <a:lnTo>
                  <a:pt x="1174" y="57"/>
                </a:lnTo>
                <a:lnTo>
                  <a:pt x="1211" y="61"/>
                </a:lnTo>
                <a:lnTo>
                  <a:pt x="1248" y="65"/>
                </a:lnTo>
                <a:lnTo>
                  <a:pt x="1284" y="71"/>
                </a:lnTo>
                <a:lnTo>
                  <a:pt x="1319" y="78"/>
                </a:lnTo>
                <a:lnTo>
                  <a:pt x="1352" y="85"/>
                </a:lnTo>
                <a:lnTo>
                  <a:pt x="1386" y="93"/>
                </a:lnTo>
                <a:lnTo>
                  <a:pt x="1419" y="103"/>
                </a:lnTo>
                <a:lnTo>
                  <a:pt x="1450" y="115"/>
                </a:lnTo>
                <a:lnTo>
                  <a:pt x="1481" y="126"/>
                </a:lnTo>
                <a:lnTo>
                  <a:pt x="1510" y="138"/>
                </a:lnTo>
                <a:lnTo>
                  <a:pt x="1539" y="152"/>
                </a:lnTo>
                <a:lnTo>
                  <a:pt x="1566" y="166"/>
                </a:lnTo>
                <a:lnTo>
                  <a:pt x="1592" y="182"/>
                </a:lnTo>
                <a:lnTo>
                  <a:pt x="1618" y="198"/>
                </a:lnTo>
                <a:lnTo>
                  <a:pt x="1642" y="215"/>
                </a:lnTo>
                <a:lnTo>
                  <a:pt x="1664" y="232"/>
                </a:lnTo>
                <a:lnTo>
                  <a:pt x="1686" y="250"/>
                </a:lnTo>
                <a:lnTo>
                  <a:pt x="1706" y="269"/>
                </a:lnTo>
                <a:lnTo>
                  <a:pt x="1724" y="288"/>
                </a:lnTo>
                <a:lnTo>
                  <a:pt x="1742" y="308"/>
                </a:lnTo>
                <a:lnTo>
                  <a:pt x="1758" y="328"/>
                </a:lnTo>
                <a:lnTo>
                  <a:pt x="1771" y="349"/>
                </a:lnTo>
                <a:lnTo>
                  <a:pt x="1785" y="370"/>
                </a:lnTo>
                <a:lnTo>
                  <a:pt x="1796" y="392"/>
                </a:lnTo>
                <a:lnTo>
                  <a:pt x="1805" y="414"/>
                </a:lnTo>
                <a:lnTo>
                  <a:pt x="1814" y="436"/>
                </a:lnTo>
                <a:lnTo>
                  <a:pt x="1819" y="460"/>
                </a:lnTo>
                <a:lnTo>
                  <a:pt x="1824" y="482"/>
                </a:lnTo>
                <a:lnTo>
                  <a:pt x="1827" y="506"/>
                </a:lnTo>
                <a:lnTo>
                  <a:pt x="1828" y="530"/>
                </a:lnTo>
                <a:lnTo>
                  <a:pt x="1828" y="530"/>
                </a:lnTo>
                <a:lnTo>
                  <a:pt x="1828" y="542"/>
                </a:lnTo>
                <a:lnTo>
                  <a:pt x="1826" y="555"/>
                </a:lnTo>
                <a:lnTo>
                  <a:pt x="1824" y="570"/>
                </a:lnTo>
                <a:lnTo>
                  <a:pt x="1821" y="585"/>
                </a:lnTo>
                <a:lnTo>
                  <a:pt x="1812" y="617"/>
                </a:lnTo>
                <a:lnTo>
                  <a:pt x="1799" y="654"/>
                </a:lnTo>
                <a:lnTo>
                  <a:pt x="1782" y="697"/>
                </a:lnTo>
                <a:lnTo>
                  <a:pt x="1763" y="744"/>
                </a:lnTo>
                <a:lnTo>
                  <a:pt x="1715" y="859"/>
                </a:lnTo>
                <a:lnTo>
                  <a:pt x="1554" y="1236"/>
                </a:lnTo>
                <a:lnTo>
                  <a:pt x="1567" y="1345"/>
                </a:lnTo>
                <a:lnTo>
                  <a:pt x="1842" y="702"/>
                </a:lnTo>
                <a:lnTo>
                  <a:pt x="1842" y="702"/>
                </a:lnTo>
                <a:lnTo>
                  <a:pt x="1850" y="680"/>
                </a:lnTo>
                <a:lnTo>
                  <a:pt x="1859" y="659"/>
                </a:lnTo>
                <a:lnTo>
                  <a:pt x="1866" y="636"/>
                </a:lnTo>
                <a:lnTo>
                  <a:pt x="1872" y="614"/>
                </a:lnTo>
                <a:lnTo>
                  <a:pt x="1877" y="591"/>
                </a:lnTo>
                <a:lnTo>
                  <a:pt x="1881" y="570"/>
                </a:lnTo>
                <a:lnTo>
                  <a:pt x="1884" y="549"/>
                </a:lnTo>
                <a:lnTo>
                  <a:pt x="1884" y="530"/>
                </a:lnTo>
                <a:lnTo>
                  <a:pt x="1884" y="530"/>
                </a:lnTo>
                <a:lnTo>
                  <a:pt x="1882" y="501"/>
                </a:lnTo>
                <a:lnTo>
                  <a:pt x="1878" y="474"/>
                </a:lnTo>
                <a:lnTo>
                  <a:pt x="1872" y="446"/>
                </a:lnTo>
                <a:lnTo>
                  <a:pt x="1866" y="421"/>
                </a:lnTo>
                <a:lnTo>
                  <a:pt x="1855" y="395"/>
                </a:lnTo>
                <a:lnTo>
                  <a:pt x="1844" y="369"/>
                </a:lnTo>
                <a:lnTo>
                  <a:pt x="1832" y="344"/>
                </a:lnTo>
                <a:lnTo>
                  <a:pt x="1817" y="319"/>
                </a:lnTo>
                <a:lnTo>
                  <a:pt x="1801" y="296"/>
                </a:lnTo>
                <a:lnTo>
                  <a:pt x="1783" y="273"/>
                </a:lnTo>
                <a:lnTo>
                  <a:pt x="1764" y="251"/>
                </a:lnTo>
                <a:lnTo>
                  <a:pt x="1743" y="229"/>
                </a:lnTo>
                <a:lnTo>
                  <a:pt x="1720" y="209"/>
                </a:lnTo>
                <a:lnTo>
                  <a:pt x="1697" y="189"/>
                </a:lnTo>
                <a:lnTo>
                  <a:pt x="1672" y="170"/>
                </a:lnTo>
                <a:lnTo>
                  <a:pt x="1646" y="152"/>
                </a:lnTo>
                <a:lnTo>
                  <a:pt x="1619" y="134"/>
                </a:lnTo>
                <a:lnTo>
                  <a:pt x="1590" y="118"/>
                </a:lnTo>
                <a:lnTo>
                  <a:pt x="1561" y="102"/>
                </a:lnTo>
                <a:lnTo>
                  <a:pt x="1530" y="88"/>
                </a:lnTo>
                <a:lnTo>
                  <a:pt x="1498" y="74"/>
                </a:lnTo>
                <a:lnTo>
                  <a:pt x="1465" y="62"/>
                </a:lnTo>
                <a:lnTo>
                  <a:pt x="1432" y="51"/>
                </a:lnTo>
                <a:lnTo>
                  <a:pt x="1397" y="40"/>
                </a:lnTo>
                <a:lnTo>
                  <a:pt x="1363" y="31"/>
                </a:lnTo>
                <a:lnTo>
                  <a:pt x="1327" y="22"/>
                </a:lnTo>
                <a:lnTo>
                  <a:pt x="1289" y="16"/>
                </a:lnTo>
                <a:lnTo>
                  <a:pt x="1252" y="10"/>
                </a:lnTo>
                <a:lnTo>
                  <a:pt x="1214" y="6"/>
                </a:lnTo>
                <a:lnTo>
                  <a:pt x="1176" y="2"/>
                </a:lnTo>
                <a:lnTo>
                  <a:pt x="1136" y="1"/>
                </a:lnTo>
                <a:lnTo>
                  <a:pt x="1097" y="0"/>
                </a:lnTo>
                <a:lnTo>
                  <a:pt x="1097" y="0"/>
                </a:lnTo>
                <a:lnTo>
                  <a:pt x="1058" y="1"/>
                </a:lnTo>
                <a:lnTo>
                  <a:pt x="1018" y="2"/>
                </a:lnTo>
                <a:lnTo>
                  <a:pt x="980" y="6"/>
                </a:lnTo>
                <a:lnTo>
                  <a:pt x="942" y="10"/>
                </a:lnTo>
                <a:lnTo>
                  <a:pt x="905" y="16"/>
                </a:lnTo>
                <a:lnTo>
                  <a:pt x="868" y="22"/>
                </a:lnTo>
                <a:lnTo>
                  <a:pt x="832" y="31"/>
                </a:lnTo>
                <a:lnTo>
                  <a:pt x="796" y="40"/>
                </a:lnTo>
                <a:lnTo>
                  <a:pt x="761" y="51"/>
                </a:lnTo>
                <a:lnTo>
                  <a:pt x="727" y="62"/>
                </a:lnTo>
                <a:lnTo>
                  <a:pt x="694" y="74"/>
                </a:lnTo>
                <a:lnTo>
                  <a:pt x="663" y="88"/>
                </a:lnTo>
                <a:lnTo>
                  <a:pt x="631" y="102"/>
                </a:lnTo>
                <a:lnTo>
                  <a:pt x="601" y="118"/>
                </a:lnTo>
                <a:lnTo>
                  <a:pt x="573" y="134"/>
                </a:lnTo>
                <a:lnTo>
                  <a:pt x="545" y="152"/>
                </a:lnTo>
                <a:lnTo>
                  <a:pt x="519" y="170"/>
                </a:lnTo>
                <a:lnTo>
                  <a:pt x="494" y="189"/>
                </a:lnTo>
                <a:lnTo>
                  <a:pt x="470" y="209"/>
                </a:lnTo>
                <a:lnTo>
                  <a:pt x="448" y="229"/>
                </a:lnTo>
                <a:lnTo>
                  <a:pt x="426" y="251"/>
                </a:lnTo>
                <a:lnTo>
                  <a:pt x="407" y="273"/>
                </a:lnTo>
                <a:lnTo>
                  <a:pt x="390" y="296"/>
                </a:lnTo>
                <a:lnTo>
                  <a:pt x="374" y="319"/>
                </a:lnTo>
                <a:lnTo>
                  <a:pt x="359" y="344"/>
                </a:lnTo>
                <a:lnTo>
                  <a:pt x="347" y="369"/>
                </a:lnTo>
                <a:lnTo>
                  <a:pt x="335" y="395"/>
                </a:lnTo>
                <a:lnTo>
                  <a:pt x="326" y="421"/>
                </a:lnTo>
                <a:lnTo>
                  <a:pt x="320" y="446"/>
                </a:lnTo>
                <a:lnTo>
                  <a:pt x="315" y="474"/>
                </a:lnTo>
                <a:lnTo>
                  <a:pt x="312" y="501"/>
                </a:lnTo>
                <a:lnTo>
                  <a:pt x="311" y="530"/>
                </a:lnTo>
                <a:lnTo>
                  <a:pt x="311" y="530"/>
                </a:lnTo>
                <a:lnTo>
                  <a:pt x="312" y="553"/>
                </a:lnTo>
                <a:lnTo>
                  <a:pt x="314" y="576"/>
                </a:lnTo>
                <a:lnTo>
                  <a:pt x="317" y="598"/>
                </a:lnTo>
                <a:lnTo>
                  <a:pt x="322" y="620"/>
                </a:lnTo>
                <a:lnTo>
                  <a:pt x="327" y="642"/>
                </a:lnTo>
                <a:lnTo>
                  <a:pt x="335" y="663"/>
                </a:lnTo>
                <a:lnTo>
                  <a:pt x="343" y="685"/>
                </a:lnTo>
                <a:lnTo>
                  <a:pt x="351" y="706"/>
                </a:lnTo>
                <a:lnTo>
                  <a:pt x="628" y="1346"/>
                </a:lnTo>
                <a:close/>
                <a:moveTo>
                  <a:pt x="1490" y="743"/>
                </a:moveTo>
                <a:lnTo>
                  <a:pt x="1490" y="688"/>
                </a:lnTo>
                <a:lnTo>
                  <a:pt x="1147" y="688"/>
                </a:lnTo>
                <a:lnTo>
                  <a:pt x="1147" y="743"/>
                </a:lnTo>
                <a:lnTo>
                  <a:pt x="1490" y="743"/>
                </a:lnTo>
                <a:close/>
                <a:moveTo>
                  <a:pt x="1870" y="1753"/>
                </a:moveTo>
                <a:lnTo>
                  <a:pt x="1870" y="1792"/>
                </a:lnTo>
                <a:lnTo>
                  <a:pt x="1870" y="1792"/>
                </a:lnTo>
                <a:lnTo>
                  <a:pt x="1870" y="1809"/>
                </a:lnTo>
                <a:lnTo>
                  <a:pt x="1872" y="1825"/>
                </a:lnTo>
                <a:lnTo>
                  <a:pt x="1876" y="1841"/>
                </a:lnTo>
                <a:lnTo>
                  <a:pt x="1880" y="1856"/>
                </a:lnTo>
                <a:lnTo>
                  <a:pt x="1886" y="1870"/>
                </a:lnTo>
                <a:lnTo>
                  <a:pt x="1893" y="1884"/>
                </a:lnTo>
                <a:lnTo>
                  <a:pt x="1902" y="1897"/>
                </a:lnTo>
                <a:lnTo>
                  <a:pt x="1911" y="1909"/>
                </a:lnTo>
                <a:lnTo>
                  <a:pt x="1921" y="1919"/>
                </a:lnTo>
                <a:lnTo>
                  <a:pt x="1932" y="1929"/>
                </a:lnTo>
                <a:lnTo>
                  <a:pt x="1944" y="1938"/>
                </a:lnTo>
                <a:lnTo>
                  <a:pt x="1957" y="1945"/>
                </a:lnTo>
                <a:lnTo>
                  <a:pt x="1970" y="1951"/>
                </a:lnTo>
                <a:lnTo>
                  <a:pt x="1985" y="1955"/>
                </a:lnTo>
                <a:lnTo>
                  <a:pt x="1999" y="1959"/>
                </a:lnTo>
                <a:lnTo>
                  <a:pt x="2014" y="1960"/>
                </a:lnTo>
                <a:lnTo>
                  <a:pt x="2014" y="1960"/>
                </a:lnTo>
                <a:lnTo>
                  <a:pt x="2030" y="1959"/>
                </a:lnTo>
                <a:lnTo>
                  <a:pt x="2044" y="1956"/>
                </a:lnTo>
                <a:lnTo>
                  <a:pt x="2059" y="1953"/>
                </a:lnTo>
                <a:lnTo>
                  <a:pt x="2073" y="1947"/>
                </a:lnTo>
                <a:lnTo>
                  <a:pt x="2085" y="1941"/>
                </a:lnTo>
                <a:lnTo>
                  <a:pt x="2097" y="1933"/>
                </a:lnTo>
                <a:lnTo>
                  <a:pt x="2109" y="1924"/>
                </a:lnTo>
                <a:lnTo>
                  <a:pt x="2120" y="1914"/>
                </a:lnTo>
                <a:lnTo>
                  <a:pt x="2120" y="1914"/>
                </a:lnTo>
                <a:lnTo>
                  <a:pt x="2140" y="1901"/>
                </a:lnTo>
                <a:lnTo>
                  <a:pt x="2157" y="1892"/>
                </a:lnTo>
                <a:lnTo>
                  <a:pt x="2170" y="1882"/>
                </a:lnTo>
                <a:lnTo>
                  <a:pt x="2170" y="1882"/>
                </a:lnTo>
                <a:lnTo>
                  <a:pt x="2182" y="1879"/>
                </a:lnTo>
                <a:lnTo>
                  <a:pt x="2191" y="1874"/>
                </a:lnTo>
                <a:lnTo>
                  <a:pt x="2201" y="1869"/>
                </a:lnTo>
                <a:lnTo>
                  <a:pt x="2210" y="1861"/>
                </a:lnTo>
                <a:lnTo>
                  <a:pt x="2218" y="1853"/>
                </a:lnTo>
                <a:lnTo>
                  <a:pt x="2226" y="1844"/>
                </a:lnTo>
                <a:lnTo>
                  <a:pt x="2233" y="1834"/>
                </a:lnTo>
                <a:lnTo>
                  <a:pt x="2240" y="1824"/>
                </a:lnTo>
                <a:lnTo>
                  <a:pt x="2246" y="1812"/>
                </a:lnTo>
                <a:lnTo>
                  <a:pt x="2251" y="1800"/>
                </a:lnTo>
                <a:lnTo>
                  <a:pt x="2256" y="1788"/>
                </a:lnTo>
                <a:lnTo>
                  <a:pt x="2259" y="1775"/>
                </a:lnTo>
                <a:lnTo>
                  <a:pt x="2262" y="1763"/>
                </a:lnTo>
                <a:lnTo>
                  <a:pt x="2264" y="1749"/>
                </a:lnTo>
                <a:lnTo>
                  <a:pt x="2265" y="1736"/>
                </a:lnTo>
                <a:lnTo>
                  <a:pt x="2265" y="1722"/>
                </a:lnTo>
                <a:lnTo>
                  <a:pt x="2264" y="1709"/>
                </a:lnTo>
                <a:lnTo>
                  <a:pt x="2263" y="1697"/>
                </a:lnTo>
                <a:lnTo>
                  <a:pt x="2259" y="1683"/>
                </a:lnTo>
                <a:lnTo>
                  <a:pt x="2255" y="1671"/>
                </a:lnTo>
                <a:lnTo>
                  <a:pt x="2250" y="1658"/>
                </a:lnTo>
                <a:lnTo>
                  <a:pt x="2244" y="1647"/>
                </a:lnTo>
                <a:lnTo>
                  <a:pt x="2236" y="1637"/>
                </a:lnTo>
                <a:lnTo>
                  <a:pt x="2228" y="1627"/>
                </a:lnTo>
                <a:lnTo>
                  <a:pt x="2218" y="1617"/>
                </a:lnTo>
                <a:lnTo>
                  <a:pt x="2206" y="1609"/>
                </a:lnTo>
                <a:lnTo>
                  <a:pt x="2193" y="1601"/>
                </a:lnTo>
                <a:lnTo>
                  <a:pt x="2179" y="1595"/>
                </a:lnTo>
                <a:lnTo>
                  <a:pt x="2164" y="1591"/>
                </a:lnTo>
                <a:lnTo>
                  <a:pt x="2147" y="1586"/>
                </a:lnTo>
                <a:lnTo>
                  <a:pt x="2129" y="1584"/>
                </a:lnTo>
                <a:lnTo>
                  <a:pt x="2109" y="1583"/>
                </a:lnTo>
                <a:lnTo>
                  <a:pt x="1963" y="1583"/>
                </a:lnTo>
                <a:lnTo>
                  <a:pt x="1963" y="1583"/>
                </a:lnTo>
                <a:lnTo>
                  <a:pt x="1956" y="1584"/>
                </a:lnTo>
                <a:lnTo>
                  <a:pt x="1947" y="1585"/>
                </a:lnTo>
                <a:lnTo>
                  <a:pt x="1939" y="1588"/>
                </a:lnTo>
                <a:lnTo>
                  <a:pt x="1932" y="1592"/>
                </a:lnTo>
                <a:lnTo>
                  <a:pt x="1925" y="1597"/>
                </a:lnTo>
                <a:lnTo>
                  <a:pt x="1918" y="1602"/>
                </a:lnTo>
                <a:lnTo>
                  <a:pt x="1913" y="1609"/>
                </a:lnTo>
                <a:lnTo>
                  <a:pt x="1907" y="1616"/>
                </a:lnTo>
                <a:lnTo>
                  <a:pt x="1903" y="1624"/>
                </a:lnTo>
                <a:lnTo>
                  <a:pt x="1898" y="1633"/>
                </a:lnTo>
                <a:lnTo>
                  <a:pt x="1890" y="1652"/>
                </a:lnTo>
                <a:lnTo>
                  <a:pt x="1885" y="1672"/>
                </a:lnTo>
                <a:lnTo>
                  <a:pt x="1881" y="1696"/>
                </a:lnTo>
                <a:lnTo>
                  <a:pt x="1881" y="1696"/>
                </a:lnTo>
                <a:lnTo>
                  <a:pt x="1877" y="1709"/>
                </a:lnTo>
                <a:lnTo>
                  <a:pt x="1873" y="1722"/>
                </a:lnTo>
                <a:lnTo>
                  <a:pt x="1871" y="1737"/>
                </a:lnTo>
                <a:lnTo>
                  <a:pt x="1870" y="1753"/>
                </a:lnTo>
                <a:lnTo>
                  <a:pt x="1870" y="1753"/>
                </a:lnTo>
                <a:close/>
                <a:moveTo>
                  <a:pt x="1898" y="1753"/>
                </a:moveTo>
                <a:lnTo>
                  <a:pt x="1898" y="1753"/>
                </a:lnTo>
                <a:lnTo>
                  <a:pt x="1899" y="1736"/>
                </a:lnTo>
                <a:lnTo>
                  <a:pt x="1903" y="1719"/>
                </a:lnTo>
                <a:lnTo>
                  <a:pt x="1907" y="1702"/>
                </a:lnTo>
                <a:lnTo>
                  <a:pt x="1914" y="1688"/>
                </a:lnTo>
                <a:lnTo>
                  <a:pt x="1922" y="1674"/>
                </a:lnTo>
                <a:lnTo>
                  <a:pt x="1931" y="1662"/>
                </a:lnTo>
                <a:lnTo>
                  <a:pt x="1941" y="1651"/>
                </a:lnTo>
                <a:lnTo>
                  <a:pt x="1952" y="1640"/>
                </a:lnTo>
                <a:lnTo>
                  <a:pt x="1952" y="1640"/>
                </a:lnTo>
                <a:lnTo>
                  <a:pt x="1957" y="1655"/>
                </a:lnTo>
                <a:lnTo>
                  <a:pt x="1962" y="1669"/>
                </a:lnTo>
                <a:lnTo>
                  <a:pt x="1968" y="1682"/>
                </a:lnTo>
                <a:lnTo>
                  <a:pt x="1974" y="1696"/>
                </a:lnTo>
                <a:lnTo>
                  <a:pt x="1980" y="1708"/>
                </a:lnTo>
                <a:lnTo>
                  <a:pt x="1988" y="1721"/>
                </a:lnTo>
                <a:lnTo>
                  <a:pt x="1996" y="1733"/>
                </a:lnTo>
                <a:lnTo>
                  <a:pt x="2005" y="1745"/>
                </a:lnTo>
                <a:lnTo>
                  <a:pt x="2014" y="1756"/>
                </a:lnTo>
                <a:lnTo>
                  <a:pt x="2024" y="1767"/>
                </a:lnTo>
                <a:lnTo>
                  <a:pt x="2034" y="1779"/>
                </a:lnTo>
                <a:lnTo>
                  <a:pt x="2046" y="1789"/>
                </a:lnTo>
                <a:lnTo>
                  <a:pt x="2057" y="1798"/>
                </a:lnTo>
                <a:lnTo>
                  <a:pt x="2069" y="1807"/>
                </a:lnTo>
                <a:lnTo>
                  <a:pt x="2082" y="1816"/>
                </a:lnTo>
                <a:lnTo>
                  <a:pt x="2095" y="1824"/>
                </a:lnTo>
                <a:lnTo>
                  <a:pt x="2095" y="1824"/>
                </a:lnTo>
                <a:lnTo>
                  <a:pt x="2113" y="1833"/>
                </a:lnTo>
                <a:lnTo>
                  <a:pt x="2130" y="1841"/>
                </a:lnTo>
                <a:lnTo>
                  <a:pt x="2130" y="1841"/>
                </a:lnTo>
                <a:lnTo>
                  <a:pt x="2127" y="1851"/>
                </a:lnTo>
                <a:lnTo>
                  <a:pt x="2122" y="1861"/>
                </a:lnTo>
                <a:lnTo>
                  <a:pt x="2118" y="1870"/>
                </a:lnTo>
                <a:lnTo>
                  <a:pt x="2112" y="1878"/>
                </a:lnTo>
                <a:lnTo>
                  <a:pt x="2106" y="1887"/>
                </a:lnTo>
                <a:lnTo>
                  <a:pt x="2100" y="1893"/>
                </a:lnTo>
                <a:lnTo>
                  <a:pt x="2093" y="1901"/>
                </a:lnTo>
                <a:lnTo>
                  <a:pt x="2086" y="1907"/>
                </a:lnTo>
                <a:lnTo>
                  <a:pt x="2078" y="1913"/>
                </a:lnTo>
                <a:lnTo>
                  <a:pt x="2069" y="1918"/>
                </a:lnTo>
                <a:lnTo>
                  <a:pt x="2061" y="1921"/>
                </a:lnTo>
                <a:lnTo>
                  <a:pt x="2052" y="1926"/>
                </a:lnTo>
                <a:lnTo>
                  <a:pt x="2043" y="1928"/>
                </a:lnTo>
                <a:lnTo>
                  <a:pt x="2034" y="1930"/>
                </a:lnTo>
                <a:lnTo>
                  <a:pt x="2024" y="1932"/>
                </a:lnTo>
                <a:lnTo>
                  <a:pt x="2015" y="1932"/>
                </a:lnTo>
                <a:lnTo>
                  <a:pt x="2015" y="1932"/>
                </a:lnTo>
                <a:lnTo>
                  <a:pt x="2003" y="1930"/>
                </a:lnTo>
                <a:lnTo>
                  <a:pt x="1992" y="1928"/>
                </a:lnTo>
                <a:lnTo>
                  <a:pt x="1980" y="1925"/>
                </a:lnTo>
                <a:lnTo>
                  <a:pt x="1969" y="1920"/>
                </a:lnTo>
                <a:lnTo>
                  <a:pt x="1959" y="1915"/>
                </a:lnTo>
                <a:lnTo>
                  <a:pt x="1949" y="1908"/>
                </a:lnTo>
                <a:lnTo>
                  <a:pt x="1940" y="1900"/>
                </a:lnTo>
                <a:lnTo>
                  <a:pt x="1932" y="1891"/>
                </a:lnTo>
                <a:lnTo>
                  <a:pt x="1924" y="1881"/>
                </a:lnTo>
                <a:lnTo>
                  <a:pt x="1917" y="1871"/>
                </a:lnTo>
                <a:lnTo>
                  <a:pt x="1911" y="1859"/>
                </a:lnTo>
                <a:lnTo>
                  <a:pt x="1906" y="1847"/>
                </a:lnTo>
                <a:lnTo>
                  <a:pt x="1903" y="1834"/>
                </a:lnTo>
                <a:lnTo>
                  <a:pt x="1899" y="1820"/>
                </a:lnTo>
                <a:lnTo>
                  <a:pt x="1898" y="1807"/>
                </a:lnTo>
                <a:lnTo>
                  <a:pt x="1897" y="1792"/>
                </a:lnTo>
                <a:lnTo>
                  <a:pt x="1898" y="1753"/>
                </a:lnTo>
                <a:close/>
                <a:moveTo>
                  <a:pt x="1907" y="2522"/>
                </a:moveTo>
                <a:lnTo>
                  <a:pt x="1500" y="2522"/>
                </a:lnTo>
                <a:lnTo>
                  <a:pt x="1500" y="2550"/>
                </a:lnTo>
                <a:lnTo>
                  <a:pt x="1925" y="2550"/>
                </a:lnTo>
                <a:lnTo>
                  <a:pt x="2040" y="2290"/>
                </a:lnTo>
                <a:lnTo>
                  <a:pt x="2014" y="2279"/>
                </a:lnTo>
                <a:lnTo>
                  <a:pt x="1907" y="2522"/>
                </a:lnTo>
                <a:close/>
                <a:moveTo>
                  <a:pt x="407" y="2114"/>
                </a:moveTo>
                <a:lnTo>
                  <a:pt x="407" y="2114"/>
                </a:lnTo>
                <a:lnTo>
                  <a:pt x="402" y="2100"/>
                </a:lnTo>
                <a:lnTo>
                  <a:pt x="396" y="2088"/>
                </a:lnTo>
                <a:lnTo>
                  <a:pt x="389" y="2078"/>
                </a:lnTo>
                <a:lnTo>
                  <a:pt x="383" y="2068"/>
                </a:lnTo>
                <a:lnTo>
                  <a:pt x="375" y="2060"/>
                </a:lnTo>
                <a:lnTo>
                  <a:pt x="367" y="2053"/>
                </a:lnTo>
                <a:lnTo>
                  <a:pt x="358" y="2047"/>
                </a:lnTo>
                <a:lnTo>
                  <a:pt x="349" y="2042"/>
                </a:lnTo>
                <a:lnTo>
                  <a:pt x="340" y="2037"/>
                </a:lnTo>
                <a:lnTo>
                  <a:pt x="331" y="2035"/>
                </a:lnTo>
                <a:lnTo>
                  <a:pt x="313" y="2031"/>
                </a:lnTo>
                <a:lnTo>
                  <a:pt x="296" y="2028"/>
                </a:lnTo>
                <a:lnTo>
                  <a:pt x="280" y="2027"/>
                </a:lnTo>
                <a:lnTo>
                  <a:pt x="147" y="2027"/>
                </a:lnTo>
                <a:lnTo>
                  <a:pt x="147" y="2027"/>
                </a:lnTo>
                <a:lnTo>
                  <a:pt x="133" y="2028"/>
                </a:lnTo>
                <a:lnTo>
                  <a:pt x="120" y="2029"/>
                </a:lnTo>
                <a:lnTo>
                  <a:pt x="108" y="2033"/>
                </a:lnTo>
                <a:lnTo>
                  <a:pt x="97" y="2036"/>
                </a:lnTo>
                <a:lnTo>
                  <a:pt x="87" y="2041"/>
                </a:lnTo>
                <a:lnTo>
                  <a:pt x="78" y="2046"/>
                </a:lnTo>
                <a:lnTo>
                  <a:pt x="70" y="2053"/>
                </a:lnTo>
                <a:lnTo>
                  <a:pt x="62" y="2061"/>
                </a:lnTo>
                <a:lnTo>
                  <a:pt x="55" y="2069"/>
                </a:lnTo>
                <a:lnTo>
                  <a:pt x="50" y="2078"/>
                </a:lnTo>
                <a:lnTo>
                  <a:pt x="45" y="2088"/>
                </a:lnTo>
                <a:lnTo>
                  <a:pt x="41" y="2099"/>
                </a:lnTo>
                <a:lnTo>
                  <a:pt x="37" y="2110"/>
                </a:lnTo>
                <a:lnTo>
                  <a:pt x="34" y="2123"/>
                </a:lnTo>
                <a:lnTo>
                  <a:pt x="32" y="2136"/>
                </a:lnTo>
                <a:lnTo>
                  <a:pt x="30" y="2150"/>
                </a:lnTo>
                <a:lnTo>
                  <a:pt x="0" y="2472"/>
                </a:lnTo>
                <a:lnTo>
                  <a:pt x="55" y="2477"/>
                </a:lnTo>
                <a:lnTo>
                  <a:pt x="86" y="2154"/>
                </a:lnTo>
                <a:lnTo>
                  <a:pt x="86" y="2154"/>
                </a:lnTo>
                <a:lnTo>
                  <a:pt x="88" y="2135"/>
                </a:lnTo>
                <a:lnTo>
                  <a:pt x="91" y="2119"/>
                </a:lnTo>
                <a:lnTo>
                  <a:pt x="97" y="2107"/>
                </a:lnTo>
                <a:lnTo>
                  <a:pt x="100" y="2101"/>
                </a:lnTo>
                <a:lnTo>
                  <a:pt x="104" y="2097"/>
                </a:lnTo>
                <a:lnTo>
                  <a:pt x="107" y="2094"/>
                </a:lnTo>
                <a:lnTo>
                  <a:pt x="111" y="2090"/>
                </a:lnTo>
                <a:lnTo>
                  <a:pt x="116" y="2088"/>
                </a:lnTo>
                <a:lnTo>
                  <a:pt x="122" y="2086"/>
                </a:lnTo>
                <a:lnTo>
                  <a:pt x="134" y="2083"/>
                </a:lnTo>
                <a:lnTo>
                  <a:pt x="147" y="2082"/>
                </a:lnTo>
                <a:lnTo>
                  <a:pt x="280" y="2082"/>
                </a:lnTo>
                <a:lnTo>
                  <a:pt x="280" y="2082"/>
                </a:lnTo>
                <a:lnTo>
                  <a:pt x="291" y="2083"/>
                </a:lnTo>
                <a:lnTo>
                  <a:pt x="303" y="2085"/>
                </a:lnTo>
                <a:lnTo>
                  <a:pt x="314" y="2087"/>
                </a:lnTo>
                <a:lnTo>
                  <a:pt x="324" y="2091"/>
                </a:lnTo>
                <a:lnTo>
                  <a:pt x="333" y="2097"/>
                </a:lnTo>
                <a:lnTo>
                  <a:pt x="342" y="2106"/>
                </a:lnTo>
                <a:lnTo>
                  <a:pt x="349" y="2117"/>
                </a:lnTo>
                <a:lnTo>
                  <a:pt x="354" y="2132"/>
                </a:lnTo>
                <a:lnTo>
                  <a:pt x="435" y="2371"/>
                </a:lnTo>
                <a:lnTo>
                  <a:pt x="731" y="2413"/>
                </a:lnTo>
                <a:lnTo>
                  <a:pt x="731" y="2357"/>
                </a:lnTo>
                <a:lnTo>
                  <a:pt x="477" y="2321"/>
                </a:lnTo>
                <a:lnTo>
                  <a:pt x="407" y="2114"/>
                </a:lnTo>
                <a:close/>
                <a:moveTo>
                  <a:pt x="2084" y="2027"/>
                </a:moveTo>
                <a:lnTo>
                  <a:pt x="1952" y="2027"/>
                </a:lnTo>
                <a:lnTo>
                  <a:pt x="1952" y="2027"/>
                </a:lnTo>
                <a:lnTo>
                  <a:pt x="1936" y="2028"/>
                </a:lnTo>
                <a:lnTo>
                  <a:pt x="1918" y="2031"/>
                </a:lnTo>
                <a:lnTo>
                  <a:pt x="1900" y="2035"/>
                </a:lnTo>
                <a:lnTo>
                  <a:pt x="1891" y="2037"/>
                </a:lnTo>
                <a:lnTo>
                  <a:pt x="1882" y="2042"/>
                </a:lnTo>
                <a:lnTo>
                  <a:pt x="1873" y="2047"/>
                </a:lnTo>
                <a:lnTo>
                  <a:pt x="1866" y="2053"/>
                </a:lnTo>
                <a:lnTo>
                  <a:pt x="1858" y="2060"/>
                </a:lnTo>
                <a:lnTo>
                  <a:pt x="1850" y="2068"/>
                </a:lnTo>
                <a:lnTo>
                  <a:pt x="1842" y="2078"/>
                </a:lnTo>
                <a:lnTo>
                  <a:pt x="1836" y="2088"/>
                </a:lnTo>
                <a:lnTo>
                  <a:pt x="1830" y="2100"/>
                </a:lnTo>
                <a:lnTo>
                  <a:pt x="1825" y="2114"/>
                </a:lnTo>
                <a:lnTo>
                  <a:pt x="1755" y="2321"/>
                </a:lnTo>
                <a:lnTo>
                  <a:pt x="1500" y="2357"/>
                </a:lnTo>
                <a:lnTo>
                  <a:pt x="1500" y="2413"/>
                </a:lnTo>
                <a:lnTo>
                  <a:pt x="1796" y="2371"/>
                </a:lnTo>
                <a:lnTo>
                  <a:pt x="1877" y="2132"/>
                </a:lnTo>
                <a:lnTo>
                  <a:pt x="1877" y="2132"/>
                </a:lnTo>
                <a:lnTo>
                  <a:pt x="1882" y="2117"/>
                </a:lnTo>
                <a:lnTo>
                  <a:pt x="1890" y="2106"/>
                </a:lnTo>
                <a:lnTo>
                  <a:pt x="1898" y="2097"/>
                </a:lnTo>
                <a:lnTo>
                  <a:pt x="1908" y="2091"/>
                </a:lnTo>
                <a:lnTo>
                  <a:pt x="1918" y="2087"/>
                </a:lnTo>
                <a:lnTo>
                  <a:pt x="1929" y="2085"/>
                </a:lnTo>
                <a:lnTo>
                  <a:pt x="1940" y="2083"/>
                </a:lnTo>
                <a:lnTo>
                  <a:pt x="1952" y="2082"/>
                </a:lnTo>
                <a:lnTo>
                  <a:pt x="2084" y="2082"/>
                </a:lnTo>
                <a:lnTo>
                  <a:pt x="2084" y="2082"/>
                </a:lnTo>
                <a:lnTo>
                  <a:pt x="2098" y="2083"/>
                </a:lnTo>
                <a:lnTo>
                  <a:pt x="2110" y="2086"/>
                </a:lnTo>
                <a:lnTo>
                  <a:pt x="2115" y="2088"/>
                </a:lnTo>
                <a:lnTo>
                  <a:pt x="2120" y="2090"/>
                </a:lnTo>
                <a:lnTo>
                  <a:pt x="2124" y="2094"/>
                </a:lnTo>
                <a:lnTo>
                  <a:pt x="2129" y="2097"/>
                </a:lnTo>
                <a:lnTo>
                  <a:pt x="2132" y="2101"/>
                </a:lnTo>
                <a:lnTo>
                  <a:pt x="2136" y="2107"/>
                </a:lnTo>
                <a:lnTo>
                  <a:pt x="2140" y="2119"/>
                </a:lnTo>
                <a:lnTo>
                  <a:pt x="2145" y="2135"/>
                </a:lnTo>
                <a:lnTo>
                  <a:pt x="2147" y="2154"/>
                </a:lnTo>
                <a:lnTo>
                  <a:pt x="2176" y="2477"/>
                </a:lnTo>
                <a:lnTo>
                  <a:pt x="2231" y="2472"/>
                </a:lnTo>
                <a:lnTo>
                  <a:pt x="2202" y="2150"/>
                </a:lnTo>
                <a:lnTo>
                  <a:pt x="2202" y="2150"/>
                </a:lnTo>
                <a:lnTo>
                  <a:pt x="2200" y="2136"/>
                </a:lnTo>
                <a:lnTo>
                  <a:pt x="2197" y="2123"/>
                </a:lnTo>
                <a:lnTo>
                  <a:pt x="2195" y="2110"/>
                </a:lnTo>
                <a:lnTo>
                  <a:pt x="2192" y="2099"/>
                </a:lnTo>
                <a:lnTo>
                  <a:pt x="2187" y="2088"/>
                </a:lnTo>
                <a:lnTo>
                  <a:pt x="2182" y="2078"/>
                </a:lnTo>
                <a:lnTo>
                  <a:pt x="2176" y="2069"/>
                </a:lnTo>
                <a:lnTo>
                  <a:pt x="2169" y="2061"/>
                </a:lnTo>
                <a:lnTo>
                  <a:pt x="2163" y="2053"/>
                </a:lnTo>
                <a:lnTo>
                  <a:pt x="2154" y="2046"/>
                </a:lnTo>
                <a:lnTo>
                  <a:pt x="2145" y="2041"/>
                </a:lnTo>
                <a:lnTo>
                  <a:pt x="2134" y="2036"/>
                </a:lnTo>
                <a:lnTo>
                  <a:pt x="2123" y="2033"/>
                </a:lnTo>
                <a:lnTo>
                  <a:pt x="2112" y="2029"/>
                </a:lnTo>
                <a:lnTo>
                  <a:pt x="2098" y="2028"/>
                </a:lnTo>
                <a:lnTo>
                  <a:pt x="2084" y="2027"/>
                </a:lnTo>
                <a:lnTo>
                  <a:pt x="2084" y="2027"/>
                </a:lnTo>
                <a:close/>
                <a:moveTo>
                  <a:pt x="656" y="1118"/>
                </a:moveTo>
                <a:lnTo>
                  <a:pt x="673" y="976"/>
                </a:lnTo>
                <a:lnTo>
                  <a:pt x="1207" y="1242"/>
                </a:lnTo>
                <a:lnTo>
                  <a:pt x="1194" y="1174"/>
                </a:lnTo>
                <a:lnTo>
                  <a:pt x="711" y="932"/>
                </a:lnTo>
                <a:lnTo>
                  <a:pt x="711" y="932"/>
                </a:lnTo>
                <a:lnTo>
                  <a:pt x="660" y="907"/>
                </a:lnTo>
                <a:lnTo>
                  <a:pt x="612" y="881"/>
                </a:lnTo>
                <a:lnTo>
                  <a:pt x="588" y="868"/>
                </a:lnTo>
                <a:lnTo>
                  <a:pt x="566" y="854"/>
                </a:lnTo>
                <a:lnTo>
                  <a:pt x="546" y="840"/>
                </a:lnTo>
                <a:lnTo>
                  <a:pt x="525" y="824"/>
                </a:lnTo>
                <a:lnTo>
                  <a:pt x="656" y="1118"/>
                </a:lnTo>
                <a:close/>
                <a:moveTo>
                  <a:pt x="217" y="2279"/>
                </a:moveTo>
                <a:lnTo>
                  <a:pt x="192" y="2290"/>
                </a:lnTo>
                <a:lnTo>
                  <a:pt x="306" y="2550"/>
                </a:lnTo>
                <a:lnTo>
                  <a:pt x="731" y="2550"/>
                </a:lnTo>
                <a:lnTo>
                  <a:pt x="731" y="2522"/>
                </a:lnTo>
                <a:lnTo>
                  <a:pt x="324" y="2522"/>
                </a:lnTo>
                <a:lnTo>
                  <a:pt x="217" y="2279"/>
                </a:lnTo>
                <a:close/>
                <a:moveTo>
                  <a:pt x="1539" y="1116"/>
                </a:moveTo>
                <a:lnTo>
                  <a:pt x="1670" y="824"/>
                </a:lnTo>
                <a:lnTo>
                  <a:pt x="1670" y="824"/>
                </a:lnTo>
                <a:lnTo>
                  <a:pt x="1645" y="842"/>
                </a:lnTo>
                <a:lnTo>
                  <a:pt x="1621" y="858"/>
                </a:lnTo>
                <a:lnTo>
                  <a:pt x="1597" y="874"/>
                </a:lnTo>
                <a:lnTo>
                  <a:pt x="1572" y="888"/>
                </a:lnTo>
                <a:lnTo>
                  <a:pt x="1547" y="902"/>
                </a:lnTo>
                <a:lnTo>
                  <a:pt x="1522" y="913"/>
                </a:lnTo>
                <a:lnTo>
                  <a:pt x="1498" y="925"/>
                </a:lnTo>
                <a:lnTo>
                  <a:pt x="1472" y="935"/>
                </a:lnTo>
                <a:lnTo>
                  <a:pt x="1447" y="944"/>
                </a:lnTo>
                <a:lnTo>
                  <a:pt x="1422" y="953"/>
                </a:lnTo>
                <a:lnTo>
                  <a:pt x="1396" y="961"/>
                </a:lnTo>
                <a:lnTo>
                  <a:pt x="1372" y="968"/>
                </a:lnTo>
                <a:lnTo>
                  <a:pt x="1322" y="980"/>
                </a:lnTo>
                <a:lnTo>
                  <a:pt x="1274" y="989"/>
                </a:lnTo>
                <a:lnTo>
                  <a:pt x="1226" y="996"/>
                </a:lnTo>
                <a:lnTo>
                  <a:pt x="1181" y="1001"/>
                </a:lnTo>
                <a:lnTo>
                  <a:pt x="1138" y="1003"/>
                </a:lnTo>
                <a:lnTo>
                  <a:pt x="1096" y="1004"/>
                </a:lnTo>
                <a:lnTo>
                  <a:pt x="1058" y="1003"/>
                </a:lnTo>
                <a:lnTo>
                  <a:pt x="1022" y="1002"/>
                </a:lnTo>
                <a:lnTo>
                  <a:pt x="990" y="998"/>
                </a:lnTo>
                <a:lnTo>
                  <a:pt x="961" y="996"/>
                </a:lnTo>
                <a:lnTo>
                  <a:pt x="1180" y="1105"/>
                </a:lnTo>
                <a:lnTo>
                  <a:pt x="1171" y="1058"/>
                </a:lnTo>
                <a:lnTo>
                  <a:pt x="1171" y="1058"/>
                </a:lnTo>
                <a:lnTo>
                  <a:pt x="1194" y="1057"/>
                </a:lnTo>
                <a:lnTo>
                  <a:pt x="1219" y="1055"/>
                </a:lnTo>
                <a:lnTo>
                  <a:pt x="1243" y="1051"/>
                </a:lnTo>
                <a:lnTo>
                  <a:pt x="1269" y="1048"/>
                </a:lnTo>
                <a:lnTo>
                  <a:pt x="1322" y="1038"/>
                </a:lnTo>
                <a:lnTo>
                  <a:pt x="1373" y="1027"/>
                </a:lnTo>
                <a:lnTo>
                  <a:pt x="1421" y="1013"/>
                </a:lnTo>
                <a:lnTo>
                  <a:pt x="1464" y="1000"/>
                </a:lnTo>
                <a:lnTo>
                  <a:pt x="1499" y="987"/>
                </a:lnTo>
                <a:lnTo>
                  <a:pt x="1513" y="980"/>
                </a:lnTo>
                <a:lnTo>
                  <a:pt x="1524" y="975"/>
                </a:lnTo>
                <a:lnTo>
                  <a:pt x="1539" y="1116"/>
                </a:lnTo>
                <a:close/>
                <a:moveTo>
                  <a:pt x="55" y="1878"/>
                </a:moveTo>
                <a:lnTo>
                  <a:pt x="55" y="1878"/>
                </a:lnTo>
                <a:lnTo>
                  <a:pt x="59" y="1884"/>
                </a:lnTo>
                <a:lnTo>
                  <a:pt x="63" y="1890"/>
                </a:lnTo>
                <a:lnTo>
                  <a:pt x="69" y="1896"/>
                </a:lnTo>
                <a:lnTo>
                  <a:pt x="75" y="1899"/>
                </a:lnTo>
                <a:lnTo>
                  <a:pt x="82" y="1902"/>
                </a:lnTo>
                <a:lnTo>
                  <a:pt x="90" y="1905"/>
                </a:lnTo>
                <a:lnTo>
                  <a:pt x="98" y="1906"/>
                </a:lnTo>
                <a:lnTo>
                  <a:pt x="106" y="1906"/>
                </a:lnTo>
                <a:lnTo>
                  <a:pt x="108" y="1905"/>
                </a:lnTo>
                <a:lnTo>
                  <a:pt x="108" y="1905"/>
                </a:lnTo>
                <a:lnTo>
                  <a:pt x="119" y="1917"/>
                </a:lnTo>
                <a:lnTo>
                  <a:pt x="132" y="1927"/>
                </a:lnTo>
                <a:lnTo>
                  <a:pt x="144" y="1937"/>
                </a:lnTo>
                <a:lnTo>
                  <a:pt x="159" y="1945"/>
                </a:lnTo>
                <a:lnTo>
                  <a:pt x="173" y="1951"/>
                </a:lnTo>
                <a:lnTo>
                  <a:pt x="189" y="1956"/>
                </a:lnTo>
                <a:lnTo>
                  <a:pt x="205" y="1959"/>
                </a:lnTo>
                <a:lnTo>
                  <a:pt x="222" y="1960"/>
                </a:lnTo>
                <a:lnTo>
                  <a:pt x="222" y="1960"/>
                </a:lnTo>
                <a:lnTo>
                  <a:pt x="237" y="1959"/>
                </a:lnTo>
                <a:lnTo>
                  <a:pt x="253" y="1956"/>
                </a:lnTo>
                <a:lnTo>
                  <a:pt x="268" y="1952"/>
                </a:lnTo>
                <a:lnTo>
                  <a:pt x="282" y="1946"/>
                </a:lnTo>
                <a:lnTo>
                  <a:pt x="296" y="1938"/>
                </a:lnTo>
                <a:lnTo>
                  <a:pt x="308" y="1930"/>
                </a:lnTo>
                <a:lnTo>
                  <a:pt x="320" y="1920"/>
                </a:lnTo>
                <a:lnTo>
                  <a:pt x="331" y="1909"/>
                </a:lnTo>
                <a:lnTo>
                  <a:pt x="341" y="1897"/>
                </a:lnTo>
                <a:lnTo>
                  <a:pt x="350" y="1883"/>
                </a:lnTo>
                <a:lnTo>
                  <a:pt x="358" y="1869"/>
                </a:lnTo>
                <a:lnTo>
                  <a:pt x="363" y="1854"/>
                </a:lnTo>
                <a:lnTo>
                  <a:pt x="369" y="1838"/>
                </a:lnTo>
                <a:lnTo>
                  <a:pt x="372" y="1823"/>
                </a:lnTo>
                <a:lnTo>
                  <a:pt x="375" y="1806"/>
                </a:lnTo>
                <a:lnTo>
                  <a:pt x="376" y="1788"/>
                </a:lnTo>
                <a:lnTo>
                  <a:pt x="376" y="1746"/>
                </a:lnTo>
                <a:lnTo>
                  <a:pt x="376" y="1746"/>
                </a:lnTo>
                <a:lnTo>
                  <a:pt x="375" y="1728"/>
                </a:lnTo>
                <a:lnTo>
                  <a:pt x="372" y="1710"/>
                </a:lnTo>
                <a:lnTo>
                  <a:pt x="368" y="1693"/>
                </a:lnTo>
                <a:lnTo>
                  <a:pt x="362" y="1676"/>
                </a:lnTo>
                <a:lnTo>
                  <a:pt x="356" y="1661"/>
                </a:lnTo>
                <a:lnTo>
                  <a:pt x="347" y="1646"/>
                </a:lnTo>
                <a:lnTo>
                  <a:pt x="336" y="1633"/>
                </a:lnTo>
                <a:lnTo>
                  <a:pt x="326" y="1620"/>
                </a:lnTo>
                <a:lnTo>
                  <a:pt x="326" y="1620"/>
                </a:lnTo>
                <a:lnTo>
                  <a:pt x="336" y="1606"/>
                </a:lnTo>
                <a:lnTo>
                  <a:pt x="336" y="1606"/>
                </a:lnTo>
                <a:lnTo>
                  <a:pt x="344" y="1591"/>
                </a:lnTo>
                <a:lnTo>
                  <a:pt x="349" y="1575"/>
                </a:lnTo>
                <a:lnTo>
                  <a:pt x="352" y="1559"/>
                </a:lnTo>
                <a:lnTo>
                  <a:pt x="354" y="1544"/>
                </a:lnTo>
                <a:lnTo>
                  <a:pt x="354" y="1544"/>
                </a:lnTo>
                <a:lnTo>
                  <a:pt x="345" y="1548"/>
                </a:lnTo>
                <a:lnTo>
                  <a:pt x="338" y="1552"/>
                </a:lnTo>
                <a:lnTo>
                  <a:pt x="329" y="1555"/>
                </a:lnTo>
                <a:lnTo>
                  <a:pt x="320" y="1557"/>
                </a:lnTo>
                <a:lnTo>
                  <a:pt x="311" y="1558"/>
                </a:lnTo>
                <a:lnTo>
                  <a:pt x="300" y="1559"/>
                </a:lnTo>
                <a:lnTo>
                  <a:pt x="291" y="1559"/>
                </a:lnTo>
                <a:lnTo>
                  <a:pt x="282" y="1559"/>
                </a:lnTo>
                <a:lnTo>
                  <a:pt x="282" y="1561"/>
                </a:lnTo>
                <a:lnTo>
                  <a:pt x="282" y="1561"/>
                </a:lnTo>
                <a:lnTo>
                  <a:pt x="268" y="1556"/>
                </a:lnTo>
                <a:lnTo>
                  <a:pt x="253" y="1553"/>
                </a:lnTo>
                <a:lnTo>
                  <a:pt x="239" y="1550"/>
                </a:lnTo>
                <a:lnTo>
                  <a:pt x="224" y="1548"/>
                </a:lnTo>
                <a:lnTo>
                  <a:pt x="210" y="1548"/>
                </a:lnTo>
                <a:lnTo>
                  <a:pt x="197" y="1548"/>
                </a:lnTo>
                <a:lnTo>
                  <a:pt x="183" y="1549"/>
                </a:lnTo>
                <a:lnTo>
                  <a:pt x="171" y="1552"/>
                </a:lnTo>
                <a:lnTo>
                  <a:pt x="158" y="1554"/>
                </a:lnTo>
                <a:lnTo>
                  <a:pt x="146" y="1557"/>
                </a:lnTo>
                <a:lnTo>
                  <a:pt x="134" y="1561"/>
                </a:lnTo>
                <a:lnTo>
                  <a:pt x="123" y="1565"/>
                </a:lnTo>
                <a:lnTo>
                  <a:pt x="113" y="1571"/>
                </a:lnTo>
                <a:lnTo>
                  <a:pt x="101" y="1576"/>
                </a:lnTo>
                <a:lnTo>
                  <a:pt x="92" y="1582"/>
                </a:lnTo>
                <a:lnTo>
                  <a:pt x="82" y="1589"/>
                </a:lnTo>
                <a:lnTo>
                  <a:pt x="65" y="1603"/>
                </a:lnTo>
                <a:lnTo>
                  <a:pt x="51" y="1619"/>
                </a:lnTo>
                <a:lnTo>
                  <a:pt x="38" y="1636"/>
                </a:lnTo>
                <a:lnTo>
                  <a:pt x="34" y="1645"/>
                </a:lnTo>
                <a:lnTo>
                  <a:pt x="29" y="1654"/>
                </a:lnTo>
                <a:lnTo>
                  <a:pt x="26" y="1664"/>
                </a:lnTo>
                <a:lnTo>
                  <a:pt x="23" y="1673"/>
                </a:lnTo>
                <a:lnTo>
                  <a:pt x="20" y="1682"/>
                </a:lnTo>
                <a:lnTo>
                  <a:pt x="18" y="1692"/>
                </a:lnTo>
                <a:lnTo>
                  <a:pt x="18" y="1701"/>
                </a:lnTo>
                <a:lnTo>
                  <a:pt x="18" y="1710"/>
                </a:lnTo>
                <a:lnTo>
                  <a:pt x="19" y="1720"/>
                </a:lnTo>
                <a:lnTo>
                  <a:pt x="20" y="1729"/>
                </a:lnTo>
                <a:lnTo>
                  <a:pt x="55" y="1878"/>
                </a:lnTo>
                <a:close/>
                <a:moveTo>
                  <a:pt x="119" y="1790"/>
                </a:moveTo>
                <a:lnTo>
                  <a:pt x="120" y="1790"/>
                </a:lnTo>
                <a:lnTo>
                  <a:pt x="120" y="1790"/>
                </a:lnTo>
                <a:lnTo>
                  <a:pt x="122" y="1784"/>
                </a:lnTo>
                <a:lnTo>
                  <a:pt x="124" y="1779"/>
                </a:lnTo>
                <a:lnTo>
                  <a:pt x="126" y="1774"/>
                </a:lnTo>
                <a:lnTo>
                  <a:pt x="129" y="1770"/>
                </a:lnTo>
                <a:lnTo>
                  <a:pt x="134" y="1766"/>
                </a:lnTo>
                <a:lnTo>
                  <a:pt x="138" y="1763"/>
                </a:lnTo>
                <a:lnTo>
                  <a:pt x="144" y="1761"/>
                </a:lnTo>
                <a:lnTo>
                  <a:pt x="150" y="1758"/>
                </a:lnTo>
                <a:lnTo>
                  <a:pt x="150" y="1758"/>
                </a:lnTo>
                <a:lnTo>
                  <a:pt x="155" y="1758"/>
                </a:lnTo>
                <a:lnTo>
                  <a:pt x="161" y="1758"/>
                </a:lnTo>
                <a:lnTo>
                  <a:pt x="167" y="1761"/>
                </a:lnTo>
                <a:lnTo>
                  <a:pt x="172" y="1762"/>
                </a:lnTo>
                <a:lnTo>
                  <a:pt x="177" y="1765"/>
                </a:lnTo>
                <a:lnTo>
                  <a:pt x="181" y="1769"/>
                </a:lnTo>
                <a:lnTo>
                  <a:pt x="185" y="1773"/>
                </a:lnTo>
                <a:lnTo>
                  <a:pt x="188" y="1779"/>
                </a:lnTo>
                <a:lnTo>
                  <a:pt x="188" y="1779"/>
                </a:lnTo>
                <a:lnTo>
                  <a:pt x="200" y="1771"/>
                </a:lnTo>
                <a:lnTo>
                  <a:pt x="214" y="1761"/>
                </a:lnTo>
                <a:lnTo>
                  <a:pt x="226" y="1749"/>
                </a:lnTo>
                <a:lnTo>
                  <a:pt x="240" y="1735"/>
                </a:lnTo>
                <a:lnTo>
                  <a:pt x="253" y="1718"/>
                </a:lnTo>
                <a:lnTo>
                  <a:pt x="266" y="1698"/>
                </a:lnTo>
                <a:lnTo>
                  <a:pt x="279" y="1675"/>
                </a:lnTo>
                <a:lnTo>
                  <a:pt x="291" y="1649"/>
                </a:lnTo>
                <a:lnTo>
                  <a:pt x="291" y="1649"/>
                </a:lnTo>
                <a:lnTo>
                  <a:pt x="306" y="1639"/>
                </a:lnTo>
                <a:lnTo>
                  <a:pt x="306" y="1639"/>
                </a:lnTo>
                <a:lnTo>
                  <a:pt x="315" y="1649"/>
                </a:lnTo>
                <a:lnTo>
                  <a:pt x="324" y="1661"/>
                </a:lnTo>
                <a:lnTo>
                  <a:pt x="331" y="1673"/>
                </a:lnTo>
                <a:lnTo>
                  <a:pt x="336" y="1687"/>
                </a:lnTo>
                <a:lnTo>
                  <a:pt x="342" y="1700"/>
                </a:lnTo>
                <a:lnTo>
                  <a:pt x="345" y="1716"/>
                </a:lnTo>
                <a:lnTo>
                  <a:pt x="348" y="1730"/>
                </a:lnTo>
                <a:lnTo>
                  <a:pt x="348" y="1746"/>
                </a:lnTo>
                <a:lnTo>
                  <a:pt x="348" y="1788"/>
                </a:lnTo>
                <a:lnTo>
                  <a:pt x="348" y="1788"/>
                </a:lnTo>
                <a:lnTo>
                  <a:pt x="348" y="1803"/>
                </a:lnTo>
                <a:lnTo>
                  <a:pt x="345" y="1817"/>
                </a:lnTo>
                <a:lnTo>
                  <a:pt x="342" y="1832"/>
                </a:lnTo>
                <a:lnTo>
                  <a:pt x="338" y="1845"/>
                </a:lnTo>
                <a:lnTo>
                  <a:pt x="332" y="1857"/>
                </a:lnTo>
                <a:lnTo>
                  <a:pt x="326" y="1870"/>
                </a:lnTo>
                <a:lnTo>
                  <a:pt x="318" y="1880"/>
                </a:lnTo>
                <a:lnTo>
                  <a:pt x="311" y="1890"/>
                </a:lnTo>
                <a:lnTo>
                  <a:pt x="302" y="1900"/>
                </a:lnTo>
                <a:lnTo>
                  <a:pt x="291" y="1908"/>
                </a:lnTo>
                <a:lnTo>
                  <a:pt x="281" y="1915"/>
                </a:lnTo>
                <a:lnTo>
                  <a:pt x="270" y="1921"/>
                </a:lnTo>
                <a:lnTo>
                  <a:pt x="259" y="1926"/>
                </a:lnTo>
                <a:lnTo>
                  <a:pt x="246" y="1929"/>
                </a:lnTo>
                <a:lnTo>
                  <a:pt x="234" y="1932"/>
                </a:lnTo>
                <a:lnTo>
                  <a:pt x="222" y="1933"/>
                </a:lnTo>
                <a:lnTo>
                  <a:pt x="222" y="1933"/>
                </a:lnTo>
                <a:lnTo>
                  <a:pt x="206" y="1932"/>
                </a:lnTo>
                <a:lnTo>
                  <a:pt x="191" y="1928"/>
                </a:lnTo>
                <a:lnTo>
                  <a:pt x="178" y="1924"/>
                </a:lnTo>
                <a:lnTo>
                  <a:pt x="164" y="1917"/>
                </a:lnTo>
                <a:lnTo>
                  <a:pt x="152" y="1908"/>
                </a:lnTo>
                <a:lnTo>
                  <a:pt x="140" y="1898"/>
                </a:lnTo>
                <a:lnTo>
                  <a:pt x="129" y="1887"/>
                </a:lnTo>
                <a:lnTo>
                  <a:pt x="120" y="1874"/>
                </a:lnTo>
                <a:lnTo>
                  <a:pt x="120" y="1874"/>
                </a:lnTo>
                <a:lnTo>
                  <a:pt x="117" y="1856"/>
                </a:lnTo>
                <a:lnTo>
                  <a:pt x="116" y="1837"/>
                </a:lnTo>
                <a:lnTo>
                  <a:pt x="117" y="1815"/>
                </a:lnTo>
                <a:lnTo>
                  <a:pt x="119" y="1790"/>
                </a:lnTo>
                <a:lnTo>
                  <a:pt x="119" y="1790"/>
                </a:lnTo>
                <a:close/>
                <a:moveTo>
                  <a:pt x="1464" y="1920"/>
                </a:moveTo>
                <a:lnTo>
                  <a:pt x="1464" y="1920"/>
                </a:lnTo>
                <a:lnTo>
                  <a:pt x="1460" y="1902"/>
                </a:lnTo>
                <a:lnTo>
                  <a:pt x="1456" y="1886"/>
                </a:lnTo>
                <a:lnTo>
                  <a:pt x="1451" y="1870"/>
                </a:lnTo>
                <a:lnTo>
                  <a:pt x="1446" y="1856"/>
                </a:lnTo>
                <a:lnTo>
                  <a:pt x="1439" y="1844"/>
                </a:lnTo>
                <a:lnTo>
                  <a:pt x="1432" y="1833"/>
                </a:lnTo>
                <a:lnTo>
                  <a:pt x="1424" y="1823"/>
                </a:lnTo>
                <a:lnTo>
                  <a:pt x="1415" y="1814"/>
                </a:lnTo>
                <a:lnTo>
                  <a:pt x="1406" y="1806"/>
                </a:lnTo>
                <a:lnTo>
                  <a:pt x="1396" y="1799"/>
                </a:lnTo>
                <a:lnTo>
                  <a:pt x="1386" y="1793"/>
                </a:lnTo>
                <a:lnTo>
                  <a:pt x="1375" y="1788"/>
                </a:lnTo>
                <a:lnTo>
                  <a:pt x="1363" y="1783"/>
                </a:lnTo>
                <a:lnTo>
                  <a:pt x="1350" y="1780"/>
                </a:lnTo>
                <a:lnTo>
                  <a:pt x="1337" y="1776"/>
                </a:lnTo>
                <a:lnTo>
                  <a:pt x="1323" y="1774"/>
                </a:lnTo>
                <a:lnTo>
                  <a:pt x="1294" y="1770"/>
                </a:lnTo>
                <a:lnTo>
                  <a:pt x="1294" y="1770"/>
                </a:lnTo>
                <a:lnTo>
                  <a:pt x="1295" y="1843"/>
                </a:lnTo>
                <a:lnTo>
                  <a:pt x="1296" y="1853"/>
                </a:lnTo>
                <a:lnTo>
                  <a:pt x="1286" y="1856"/>
                </a:lnTo>
                <a:lnTo>
                  <a:pt x="1262" y="1863"/>
                </a:lnTo>
                <a:lnTo>
                  <a:pt x="1296" y="1893"/>
                </a:lnTo>
                <a:lnTo>
                  <a:pt x="1118" y="2095"/>
                </a:lnTo>
                <a:lnTo>
                  <a:pt x="947" y="1893"/>
                </a:lnTo>
                <a:lnTo>
                  <a:pt x="981" y="1863"/>
                </a:lnTo>
                <a:lnTo>
                  <a:pt x="949" y="1853"/>
                </a:lnTo>
                <a:lnTo>
                  <a:pt x="949" y="1843"/>
                </a:lnTo>
                <a:lnTo>
                  <a:pt x="949" y="1843"/>
                </a:lnTo>
                <a:lnTo>
                  <a:pt x="950" y="1769"/>
                </a:lnTo>
                <a:lnTo>
                  <a:pt x="911" y="1776"/>
                </a:lnTo>
                <a:lnTo>
                  <a:pt x="911" y="1776"/>
                </a:lnTo>
                <a:lnTo>
                  <a:pt x="899" y="1779"/>
                </a:lnTo>
                <a:lnTo>
                  <a:pt x="887" y="1783"/>
                </a:lnTo>
                <a:lnTo>
                  <a:pt x="874" y="1787"/>
                </a:lnTo>
                <a:lnTo>
                  <a:pt x="863" y="1791"/>
                </a:lnTo>
                <a:lnTo>
                  <a:pt x="853" y="1797"/>
                </a:lnTo>
                <a:lnTo>
                  <a:pt x="843" y="1803"/>
                </a:lnTo>
                <a:lnTo>
                  <a:pt x="834" y="1810"/>
                </a:lnTo>
                <a:lnTo>
                  <a:pt x="825" y="1818"/>
                </a:lnTo>
                <a:lnTo>
                  <a:pt x="817" y="1827"/>
                </a:lnTo>
                <a:lnTo>
                  <a:pt x="810" y="1837"/>
                </a:lnTo>
                <a:lnTo>
                  <a:pt x="803" y="1847"/>
                </a:lnTo>
                <a:lnTo>
                  <a:pt x="797" y="1860"/>
                </a:lnTo>
                <a:lnTo>
                  <a:pt x="791" y="1873"/>
                </a:lnTo>
                <a:lnTo>
                  <a:pt x="787" y="1888"/>
                </a:lnTo>
                <a:lnTo>
                  <a:pt x="782" y="1904"/>
                </a:lnTo>
                <a:lnTo>
                  <a:pt x="779" y="1920"/>
                </a:lnTo>
                <a:lnTo>
                  <a:pt x="738" y="2195"/>
                </a:lnTo>
                <a:lnTo>
                  <a:pt x="738" y="2195"/>
                </a:lnTo>
                <a:lnTo>
                  <a:pt x="787" y="2180"/>
                </a:lnTo>
                <a:lnTo>
                  <a:pt x="836" y="2168"/>
                </a:lnTo>
                <a:lnTo>
                  <a:pt x="887" y="2156"/>
                </a:lnTo>
                <a:lnTo>
                  <a:pt x="938" y="2147"/>
                </a:lnTo>
                <a:lnTo>
                  <a:pt x="991" y="2140"/>
                </a:lnTo>
                <a:lnTo>
                  <a:pt x="1045" y="2135"/>
                </a:lnTo>
                <a:lnTo>
                  <a:pt x="1099" y="2132"/>
                </a:lnTo>
                <a:lnTo>
                  <a:pt x="1154" y="2131"/>
                </a:lnTo>
                <a:lnTo>
                  <a:pt x="1154" y="2131"/>
                </a:lnTo>
                <a:lnTo>
                  <a:pt x="1199" y="2131"/>
                </a:lnTo>
                <a:lnTo>
                  <a:pt x="1244" y="2133"/>
                </a:lnTo>
                <a:lnTo>
                  <a:pt x="1289" y="2137"/>
                </a:lnTo>
                <a:lnTo>
                  <a:pt x="1333" y="2142"/>
                </a:lnTo>
                <a:lnTo>
                  <a:pt x="1376" y="2149"/>
                </a:lnTo>
                <a:lnTo>
                  <a:pt x="1419" y="2155"/>
                </a:lnTo>
                <a:lnTo>
                  <a:pt x="1460" y="2164"/>
                </a:lnTo>
                <a:lnTo>
                  <a:pt x="1502" y="2174"/>
                </a:lnTo>
                <a:lnTo>
                  <a:pt x="1464" y="1920"/>
                </a:lnTo>
                <a:close/>
                <a:moveTo>
                  <a:pt x="1296" y="1503"/>
                </a:moveTo>
                <a:lnTo>
                  <a:pt x="1296" y="1503"/>
                </a:lnTo>
                <a:lnTo>
                  <a:pt x="1293" y="1491"/>
                </a:lnTo>
                <a:lnTo>
                  <a:pt x="1289" y="1479"/>
                </a:lnTo>
                <a:lnTo>
                  <a:pt x="1286" y="1466"/>
                </a:lnTo>
                <a:lnTo>
                  <a:pt x="1280" y="1454"/>
                </a:lnTo>
                <a:lnTo>
                  <a:pt x="1275" y="1443"/>
                </a:lnTo>
                <a:lnTo>
                  <a:pt x="1268" y="1430"/>
                </a:lnTo>
                <a:lnTo>
                  <a:pt x="1259" y="1419"/>
                </a:lnTo>
                <a:lnTo>
                  <a:pt x="1250" y="1409"/>
                </a:lnTo>
                <a:lnTo>
                  <a:pt x="1239" y="1400"/>
                </a:lnTo>
                <a:lnTo>
                  <a:pt x="1226" y="1391"/>
                </a:lnTo>
                <a:lnTo>
                  <a:pt x="1213" y="1383"/>
                </a:lnTo>
                <a:lnTo>
                  <a:pt x="1197" y="1376"/>
                </a:lnTo>
                <a:lnTo>
                  <a:pt x="1180" y="1371"/>
                </a:lnTo>
                <a:lnTo>
                  <a:pt x="1161" y="1367"/>
                </a:lnTo>
                <a:lnTo>
                  <a:pt x="1141" y="1365"/>
                </a:lnTo>
                <a:lnTo>
                  <a:pt x="1118" y="1364"/>
                </a:lnTo>
                <a:lnTo>
                  <a:pt x="1118" y="1364"/>
                </a:lnTo>
                <a:lnTo>
                  <a:pt x="1096" y="1365"/>
                </a:lnTo>
                <a:lnTo>
                  <a:pt x="1076" y="1368"/>
                </a:lnTo>
                <a:lnTo>
                  <a:pt x="1058" y="1373"/>
                </a:lnTo>
                <a:lnTo>
                  <a:pt x="1042" y="1380"/>
                </a:lnTo>
                <a:lnTo>
                  <a:pt x="1027" y="1387"/>
                </a:lnTo>
                <a:lnTo>
                  <a:pt x="1015" y="1396"/>
                </a:lnTo>
                <a:lnTo>
                  <a:pt x="1005" y="1405"/>
                </a:lnTo>
                <a:lnTo>
                  <a:pt x="995" y="1417"/>
                </a:lnTo>
                <a:lnTo>
                  <a:pt x="987" y="1428"/>
                </a:lnTo>
                <a:lnTo>
                  <a:pt x="981" y="1439"/>
                </a:lnTo>
                <a:lnTo>
                  <a:pt x="976" y="1450"/>
                </a:lnTo>
                <a:lnTo>
                  <a:pt x="971" y="1462"/>
                </a:lnTo>
                <a:lnTo>
                  <a:pt x="964" y="1483"/>
                </a:lnTo>
                <a:lnTo>
                  <a:pt x="961" y="1502"/>
                </a:lnTo>
                <a:lnTo>
                  <a:pt x="961" y="1502"/>
                </a:lnTo>
                <a:lnTo>
                  <a:pt x="955" y="1547"/>
                </a:lnTo>
                <a:lnTo>
                  <a:pt x="950" y="1606"/>
                </a:lnTo>
                <a:lnTo>
                  <a:pt x="945" y="1658"/>
                </a:lnTo>
                <a:lnTo>
                  <a:pt x="945" y="1679"/>
                </a:lnTo>
                <a:lnTo>
                  <a:pt x="945" y="1690"/>
                </a:lnTo>
                <a:lnTo>
                  <a:pt x="945" y="1690"/>
                </a:lnTo>
                <a:lnTo>
                  <a:pt x="947" y="1694"/>
                </a:lnTo>
                <a:lnTo>
                  <a:pt x="951" y="1700"/>
                </a:lnTo>
                <a:lnTo>
                  <a:pt x="955" y="1706"/>
                </a:lnTo>
                <a:lnTo>
                  <a:pt x="961" y="1710"/>
                </a:lnTo>
                <a:lnTo>
                  <a:pt x="970" y="1713"/>
                </a:lnTo>
                <a:lnTo>
                  <a:pt x="981" y="1717"/>
                </a:lnTo>
                <a:lnTo>
                  <a:pt x="996" y="1719"/>
                </a:lnTo>
                <a:lnTo>
                  <a:pt x="1013" y="1720"/>
                </a:lnTo>
                <a:lnTo>
                  <a:pt x="1013" y="1720"/>
                </a:lnTo>
                <a:lnTo>
                  <a:pt x="1027" y="1720"/>
                </a:lnTo>
                <a:lnTo>
                  <a:pt x="1039" y="1720"/>
                </a:lnTo>
                <a:lnTo>
                  <a:pt x="1057" y="1718"/>
                </a:lnTo>
                <a:lnTo>
                  <a:pt x="1057" y="1718"/>
                </a:lnTo>
                <a:lnTo>
                  <a:pt x="1071" y="1726"/>
                </a:lnTo>
                <a:lnTo>
                  <a:pt x="1088" y="1733"/>
                </a:lnTo>
                <a:lnTo>
                  <a:pt x="1105" y="1737"/>
                </a:lnTo>
                <a:lnTo>
                  <a:pt x="1114" y="1738"/>
                </a:lnTo>
                <a:lnTo>
                  <a:pt x="1123" y="1738"/>
                </a:lnTo>
                <a:lnTo>
                  <a:pt x="1123" y="1738"/>
                </a:lnTo>
                <a:lnTo>
                  <a:pt x="1133" y="1738"/>
                </a:lnTo>
                <a:lnTo>
                  <a:pt x="1142" y="1737"/>
                </a:lnTo>
                <a:lnTo>
                  <a:pt x="1151" y="1735"/>
                </a:lnTo>
                <a:lnTo>
                  <a:pt x="1160" y="1733"/>
                </a:lnTo>
                <a:lnTo>
                  <a:pt x="1177" y="1726"/>
                </a:lnTo>
                <a:lnTo>
                  <a:pt x="1192" y="1717"/>
                </a:lnTo>
                <a:lnTo>
                  <a:pt x="1192" y="1717"/>
                </a:lnTo>
                <a:lnTo>
                  <a:pt x="1221" y="1718"/>
                </a:lnTo>
                <a:lnTo>
                  <a:pt x="1252" y="1719"/>
                </a:lnTo>
                <a:lnTo>
                  <a:pt x="1267" y="1718"/>
                </a:lnTo>
                <a:lnTo>
                  <a:pt x="1279" y="1717"/>
                </a:lnTo>
                <a:lnTo>
                  <a:pt x="1289" y="1716"/>
                </a:lnTo>
                <a:lnTo>
                  <a:pt x="1296" y="1712"/>
                </a:lnTo>
                <a:lnTo>
                  <a:pt x="1296" y="1712"/>
                </a:lnTo>
                <a:lnTo>
                  <a:pt x="1300" y="1709"/>
                </a:lnTo>
                <a:lnTo>
                  <a:pt x="1302" y="1702"/>
                </a:lnTo>
                <a:lnTo>
                  <a:pt x="1303" y="1694"/>
                </a:lnTo>
                <a:lnTo>
                  <a:pt x="1304" y="1684"/>
                </a:lnTo>
                <a:lnTo>
                  <a:pt x="1306" y="1658"/>
                </a:lnTo>
                <a:lnTo>
                  <a:pt x="1306" y="1628"/>
                </a:lnTo>
                <a:lnTo>
                  <a:pt x="1305" y="1595"/>
                </a:lnTo>
                <a:lnTo>
                  <a:pt x="1303" y="1562"/>
                </a:lnTo>
                <a:lnTo>
                  <a:pt x="1300" y="1530"/>
                </a:lnTo>
                <a:lnTo>
                  <a:pt x="1296" y="1503"/>
                </a:lnTo>
                <a:lnTo>
                  <a:pt x="1296" y="1503"/>
                </a:lnTo>
                <a:close/>
                <a:moveTo>
                  <a:pt x="1230" y="1592"/>
                </a:moveTo>
                <a:lnTo>
                  <a:pt x="1230" y="1592"/>
                </a:lnTo>
                <a:lnTo>
                  <a:pt x="1230" y="1603"/>
                </a:lnTo>
                <a:lnTo>
                  <a:pt x="1228" y="1616"/>
                </a:lnTo>
                <a:lnTo>
                  <a:pt x="1225" y="1627"/>
                </a:lnTo>
                <a:lnTo>
                  <a:pt x="1222" y="1638"/>
                </a:lnTo>
                <a:lnTo>
                  <a:pt x="1217" y="1648"/>
                </a:lnTo>
                <a:lnTo>
                  <a:pt x="1212" y="1658"/>
                </a:lnTo>
                <a:lnTo>
                  <a:pt x="1205" y="1667"/>
                </a:lnTo>
                <a:lnTo>
                  <a:pt x="1198" y="1676"/>
                </a:lnTo>
                <a:lnTo>
                  <a:pt x="1190" y="1683"/>
                </a:lnTo>
                <a:lnTo>
                  <a:pt x="1183" y="1690"/>
                </a:lnTo>
                <a:lnTo>
                  <a:pt x="1174" y="1697"/>
                </a:lnTo>
                <a:lnTo>
                  <a:pt x="1165" y="1701"/>
                </a:lnTo>
                <a:lnTo>
                  <a:pt x="1154" y="1706"/>
                </a:lnTo>
                <a:lnTo>
                  <a:pt x="1144" y="1708"/>
                </a:lnTo>
                <a:lnTo>
                  <a:pt x="1134" y="1710"/>
                </a:lnTo>
                <a:lnTo>
                  <a:pt x="1123" y="1710"/>
                </a:lnTo>
                <a:lnTo>
                  <a:pt x="1123" y="1710"/>
                </a:lnTo>
                <a:lnTo>
                  <a:pt x="1113" y="1710"/>
                </a:lnTo>
                <a:lnTo>
                  <a:pt x="1103" y="1708"/>
                </a:lnTo>
                <a:lnTo>
                  <a:pt x="1093" y="1706"/>
                </a:lnTo>
                <a:lnTo>
                  <a:pt x="1082" y="1701"/>
                </a:lnTo>
                <a:lnTo>
                  <a:pt x="1073" y="1697"/>
                </a:lnTo>
                <a:lnTo>
                  <a:pt x="1064" y="1690"/>
                </a:lnTo>
                <a:lnTo>
                  <a:pt x="1057" y="1683"/>
                </a:lnTo>
                <a:lnTo>
                  <a:pt x="1049" y="1676"/>
                </a:lnTo>
                <a:lnTo>
                  <a:pt x="1042" y="1667"/>
                </a:lnTo>
                <a:lnTo>
                  <a:pt x="1035" y="1658"/>
                </a:lnTo>
                <a:lnTo>
                  <a:pt x="1030" y="1648"/>
                </a:lnTo>
                <a:lnTo>
                  <a:pt x="1025" y="1638"/>
                </a:lnTo>
                <a:lnTo>
                  <a:pt x="1022" y="1627"/>
                </a:lnTo>
                <a:lnTo>
                  <a:pt x="1019" y="1616"/>
                </a:lnTo>
                <a:lnTo>
                  <a:pt x="1017" y="1603"/>
                </a:lnTo>
                <a:lnTo>
                  <a:pt x="1017" y="1592"/>
                </a:lnTo>
                <a:lnTo>
                  <a:pt x="1017" y="1559"/>
                </a:lnTo>
                <a:lnTo>
                  <a:pt x="1017" y="1559"/>
                </a:lnTo>
                <a:lnTo>
                  <a:pt x="1018" y="1544"/>
                </a:lnTo>
                <a:lnTo>
                  <a:pt x="1021" y="1528"/>
                </a:lnTo>
                <a:lnTo>
                  <a:pt x="1021" y="1528"/>
                </a:lnTo>
                <a:lnTo>
                  <a:pt x="1025" y="1532"/>
                </a:lnTo>
                <a:lnTo>
                  <a:pt x="1031" y="1537"/>
                </a:lnTo>
                <a:lnTo>
                  <a:pt x="1036" y="1541"/>
                </a:lnTo>
                <a:lnTo>
                  <a:pt x="1044" y="1545"/>
                </a:lnTo>
                <a:lnTo>
                  <a:pt x="1053" y="1547"/>
                </a:lnTo>
                <a:lnTo>
                  <a:pt x="1064" y="1549"/>
                </a:lnTo>
                <a:lnTo>
                  <a:pt x="1078" y="1549"/>
                </a:lnTo>
                <a:lnTo>
                  <a:pt x="1093" y="1548"/>
                </a:lnTo>
                <a:lnTo>
                  <a:pt x="1093" y="1548"/>
                </a:lnTo>
                <a:lnTo>
                  <a:pt x="1109" y="1545"/>
                </a:lnTo>
                <a:lnTo>
                  <a:pt x="1123" y="1541"/>
                </a:lnTo>
                <a:lnTo>
                  <a:pt x="1148" y="1531"/>
                </a:lnTo>
                <a:lnTo>
                  <a:pt x="1160" y="1527"/>
                </a:lnTo>
                <a:lnTo>
                  <a:pt x="1177" y="1523"/>
                </a:lnTo>
                <a:lnTo>
                  <a:pt x="1197" y="1521"/>
                </a:lnTo>
                <a:lnTo>
                  <a:pt x="1224" y="1520"/>
                </a:lnTo>
                <a:lnTo>
                  <a:pt x="1224" y="1520"/>
                </a:lnTo>
                <a:lnTo>
                  <a:pt x="1226" y="1530"/>
                </a:lnTo>
                <a:lnTo>
                  <a:pt x="1229" y="1539"/>
                </a:lnTo>
                <a:lnTo>
                  <a:pt x="1230" y="1549"/>
                </a:lnTo>
                <a:lnTo>
                  <a:pt x="1230" y="1559"/>
                </a:lnTo>
                <a:lnTo>
                  <a:pt x="1230" y="1592"/>
                </a:lnTo>
                <a:close/>
                <a:moveTo>
                  <a:pt x="1267" y="1765"/>
                </a:moveTo>
                <a:lnTo>
                  <a:pt x="1220" y="1757"/>
                </a:lnTo>
                <a:lnTo>
                  <a:pt x="1118" y="1971"/>
                </a:lnTo>
                <a:lnTo>
                  <a:pt x="1016" y="1755"/>
                </a:lnTo>
                <a:lnTo>
                  <a:pt x="977" y="1763"/>
                </a:lnTo>
                <a:lnTo>
                  <a:pt x="977" y="1763"/>
                </a:lnTo>
                <a:lnTo>
                  <a:pt x="977" y="1794"/>
                </a:lnTo>
                <a:lnTo>
                  <a:pt x="977" y="1794"/>
                </a:lnTo>
                <a:lnTo>
                  <a:pt x="976" y="1833"/>
                </a:lnTo>
                <a:lnTo>
                  <a:pt x="1035" y="1852"/>
                </a:lnTo>
                <a:lnTo>
                  <a:pt x="986" y="1896"/>
                </a:lnTo>
                <a:lnTo>
                  <a:pt x="1118" y="2053"/>
                </a:lnTo>
                <a:lnTo>
                  <a:pt x="1258" y="1896"/>
                </a:lnTo>
                <a:lnTo>
                  <a:pt x="1208" y="1852"/>
                </a:lnTo>
                <a:lnTo>
                  <a:pt x="1268" y="1833"/>
                </a:lnTo>
                <a:lnTo>
                  <a:pt x="1268" y="1833"/>
                </a:lnTo>
                <a:lnTo>
                  <a:pt x="1267" y="1765"/>
                </a:lnTo>
                <a:lnTo>
                  <a:pt x="1267" y="1765"/>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de-DE"/>
          </a:p>
        </p:txBody>
      </p:sp>
      <p:sp>
        <p:nvSpPr>
          <p:cNvPr id="9" name="Slide Number Placeholder 8">
            <a:extLst>
              <a:ext uri="{FF2B5EF4-FFF2-40B4-BE49-F238E27FC236}">
                <a16:creationId xmlns:a16="http://schemas.microsoft.com/office/drawing/2014/main" id="{0470B564-2B79-44B6-8BB7-FA2C98F6068E}"/>
              </a:ext>
            </a:extLst>
          </p:cNvPr>
          <p:cNvSpPr>
            <a:spLocks noGrp="1"/>
          </p:cNvSpPr>
          <p:nvPr>
            <p:ph type="sldNum" sz="quarter" idx="12"/>
          </p:nvPr>
        </p:nvSpPr>
        <p:spPr/>
        <p:txBody>
          <a:bodyPr>
            <a:normAutofit lnSpcReduction="10000"/>
          </a:bodyPr>
          <a:lstStyle/>
          <a:p>
            <a:fld id="{F59438E5-7C71-44F5-976B-13338773BEA9}" type="slidenum">
              <a:rPr lang="en-US" smtClean="0"/>
              <a:t>9</a:t>
            </a:fld>
            <a:endParaRPr lang="en-US"/>
          </a:p>
        </p:txBody>
      </p:sp>
    </p:spTree>
    <p:extLst>
      <p:ext uri="{BB962C8B-B14F-4D97-AF65-F5344CB8AC3E}">
        <p14:creationId xmlns:p14="http://schemas.microsoft.com/office/powerpoint/2010/main" val="1479960975"/>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1732</Words>
  <Application>Microsoft Office PowerPoint</Application>
  <PresentationFormat>Widescreen</PresentationFormat>
  <Paragraphs>235</Paragraphs>
  <Slides>20</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Century Schoolbook</vt:lpstr>
      <vt:lpstr>Century Schoolbook (Headings)</vt:lpstr>
      <vt:lpstr>Wingdings</vt:lpstr>
      <vt:lpstr>Wingdings 2</vt:lpstr>
      <vt:lpstr>View</vt:lpstr>
      <vt:lpstr>PowerPoint Presentation</vt:lpstr>
      <vt:lpstr>Outline</vt:lpstr>
      <vt:lpstr>Problem Statement</vt:lpstr>
      <vt:lpstr>Objective &amp; Scope of our Study</vt:lpstr>
      <vt:lpstr>Methodology</vt:lpstr>
      <vt:lpstr>Literature Review</vt:lpstr>
      <vt:lpstr>Methodology</vt:lpstr>
      <vt:lpstr>City of Davis Profile, 2018</vt:lpstr>
      <vt:lpstr>Interview templates</vt:lpstr>
      <vt:lpstr>Interview templates</vt:lpstr>
      <vt:lpstr>Methodology</vt:lpstr>
      <vt:lpstr>Client’s preexisting resources</vt:lpstr>
      <vt:lpstr>Audience Analysis: Who are roadmap focus groups? </vt:lpstr>
      <vt:lpstr>Conversion to a roadmap</vt:lpstr>
      <vt:lpstr>Roadmap samples by category</vt:lpstr>
      <vt:lpstr>Roadmap sample</vt:lpstr>
      <vt:lpstr>Methodology</vt:lpstr>
      <vt:lpstr>Future steps of the project</vt:lpstr>
      <vt:lpstr>Thank you!</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Yasmin Afshar</dc:creator>
  <cp:lastModifiedBy>Armando Gomez</cp:lastModifiedBy>
  <cp:revision>3</cp:revision>
  <dcterms:created xsi:type="dcterms:W3CDTF">2020-06-02T20:08:19Z</dcterms:created>
  <dcterms:modified xsi:type="dcterms:W3CDTF">2020-06-02T20:48:34Z</dcterms:modified>
</cp:coreProperties>
</file>