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embeddedFontLst>
    <p:embeddedFont>
      <p:font typeface="Proxima Nova" panose="020B0604020202020204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562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53c1faaf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53c1faaf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Goal/background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Client Priorities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No fossil fuels / sustainability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Self-sufficiency/independence from grid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Educational demonstration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Return on investment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88026ec55a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88026ec55a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Miheer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achieve this goal, we began by first evaluating its technical feasibility.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involved assessing the potential of the available renewable resources to provide fossil fuel free energy,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investigating the energy consumption and demand profile of the property in order to identify the most impactful recommendations for increasing energy conservation and sustainability.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Armed with more detailed energy supply and demand data, we analyzed the opportunities for matching the loads with renewables.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next step involves studying the economic feasibility of several load balancing alternatives.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combined technoeconomic analysis then informs a best case choice for sizing and designing the microgrid.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would be synthesized into a final deliverable to our client with recommendations on how to implement the design in phases.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5347b5797_4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75347b5797_4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Miheer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have we addressed the components in the scope of work?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evaluated the potential of solar, wind and conduit hydropower resources using solar irradiation, wind speed and water pressure data most representative of the homestead’s location.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This resource data was than converted into energy output using NREL models and literature based engineering calculations.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load profiles were determined using billing data and by conducting an energy audit of the property using various tools such as kill-a-watt meter and home energy monitors.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 supply and demand matching analysis was done using Excel,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economic modeling is being conducted using HOMER Grid which enables optimization of design and economics of hybrid energy systems such as the 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80991883c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80991883c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Greg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87b93f31f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87b93f31f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Results: Homestead could be off-grid for 8-9 months of year, will rely on grid electricity in winter, but would still have about 24 hours of backup power even in winter.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Sources of Uncertainty:</a:t>
            </a:r>
            <a:r>
              <a:rPr lang="en"/>
              <a:t> Magnitude of cold storage energy consumption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Additional/Follow-on work</a:t>
            </a:r>
            <a:r>
              <a:rPr lang="en"/>
              <a:t>: Applying learned historical microgrid performance to better identify critical circuits to power year round; add certainty in estimates through use of HOMER Grid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87b93f31f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87b93f31f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Results: Need to align loads as much as possible with solar profile: using cold storage as thermal battery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Sources of Uncertainty</a:t>
            </a:r>
            <a:r>
              <a:rPr lang="en"/>
              <a:t>: Lack of hourly energy consumption data -&gt; had to rely on synthetic data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Additional/Follow-on work:</a:t>
            </a:r>
            <a:r>
              <a:rPr lang="en"/>
              <a:t> Incorporate learned grid behavior and load performances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88026ec55a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88026ec55a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Suite of options within each phase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PV sizing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additional loads etc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Initial HOMER Findings: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17.5 cents/kWh-24 cents/kwh depending on sizing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 rotWithShape="1">
          <a:blip r:embed="rId3">
            <a:alphaModFix/>
          </a:blip>
          <a:srcRect t="3061" b="9724"/>
          <a:stretch/>
        </p:blipFill>
        <p:spPr>
          <a:xfrm>
            <a:off x="0" y="0"/>
            <a:ext cx="9265126" cy="5039374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Thrane Homestead Microgrid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1"/>
          </p:nvPr>
        </p:nvSpPr>
        <p:spPr>
          <a:xfrm>
            <a:off x="860800" y="3970400"/>
            <a:ext cx="7505700" cy="718200"/>
          </a:xfrm>
          <a:prstGeom prst="rect">
            <a:avLst/>
          </a:prstGeom>
          <a:solidFill>
            <a:srgbClr val="FFFFFF">
              <a:alpha val="6201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rgbClr val="000000"/>
                </a:solidFill>
              </a:rPr>
              <a:t>Designing an islandable, 100% renewable microgrid for a self-sufficient homestead demonstration project in Hood River, OR</a:t>
            </a:r>
            <a:endParaRPr sz="1700">
              <a:solidFill>
                <a:srgbClr val="000000"/>
              </a:solidFill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347075" y="923500"/>
            <a:ext cx="4602000" cy="2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Alex Cagle | Greg Miller | Miheer Shah</a:t>
            </a:r>
            <a:endParaRPr sz="12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 amt="83000"/>
          </a:blip>
          <a:srcRect t="7500" b="19034"/>
          <a:stretch/>
        </p:blipFill>
        <p:spPr>
          <a:xfrm>
            <a:off x="0" y="0"/>
            <a:ext cx="9144000" cy="50385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Scope of Work</a:t>
            </a:r>
            <a:endParaRPr b="1">
              <a:solidFill>
                <a:schemeClr val="lt1"/>
              </a:solidFill>
            </a:endParaRPr>
          </a:p>
        </p:txBody>
      </p:sp>
      <p:grpSp>
        <p:nvGrpSpPr>
          <p:cNvPr id="69" name="Google Shape;69;p14"/>
          <p:cNvGrpSpPr/>
          <p:nvPr/>
        </p:nvGrpSpPr>
        <p:grpSpPr>
          <a:xfrm>
            <a:off x="1010750" y="1012871"/>
            <a:ext cx="7049001" cy="3904028"/>
            <a:chOff x="705950" y="1012871"/>
            <a:chExt cx="7049001" cy="3904028"/>
          </a:xfrm>
        </p:grpSpPr>
        <p:sp>
          <p:nvSpPr>
            <p:cNvPr id="70" name="Google Shape;70;p14"/>
            <p:cNvSpPr txBox="1"/>
            <p:nvPr/>
          </p:nvSpPr>
          <p:spPr>
            <a:xfrm>
              <a:off x="705950" y="1100400"/>
              <a:ext cx="5947800" cy="499500"/>
            </a:xfrm>
            <a:prstGeom prst="rect">
              <a:avLst/>
            </a:prstGeom>
            <a:solidFill>
              <a:srgbClr val="FFFFFF">
                <a:alpha val="6201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FFFFFF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800">
                  <a:latin typeface="Proxima Nova"/>
                  <a:ea typeface="Proxima Nova"/>
                  <a:cs typeface="Proxima Nova"/>
                  <a:sym typeface="Proxima Nova"/>
                </a:rPr>
                <a:t>Renewable Resource Assessment</a:t>
              </a:r>
              <a:endParaRPr sz="18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71" name="Google Shape;71;p14"/>
            <p:cNvSpPr txBox="1"/>
            <p:nvPr/>
          </p:nvSpPr>
          <p:spPr>
            <a:xfrm>
              <a:off x="705950" y="1817576"/>
              <a:ext cx="5947800" cy="754800"/>
            </a:xfrm>
            <a:prstGeom prst="rect">
              <a:avLst/>
            </a:prstGeom>
            <a:solidFill>
              <a:srgbClr val="FFFFFF">
                <a:alpha val="6201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FFFFFF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Proxima Nova"/>
                  <a:ea typeface="Proxima Nova"/>
                  <a:cs typeface="Proxima Nova"/>
                  <a:sym typeface="Proxima Nova"/>
                </a:rPr>
                <a:t>Energy Audit &amp; Efficiency Recommendations</a:t>
              </a:r>
              <a:br>
                <a:rPr lang="en" sz="1800">
                  <a:latin typeface="Proxima Nova"/>
                  <a:ea typeface="Proxima Nova"/>
                  <a:cs typeface="Proxima Nova"/>
                  <a:sym typeface="Proxima Nova"/>
                </a:rPr>
              </a:br>
              <a:r>
                <a:rPr lang="en" sz="1800">
                  <a:latin typeface="Proxima Nova"/>
                  <a:ea typeface="Proxima Nova"/>
                  <a:cs typeface="Proxima Nova"/>
                  <a:sym typeface="Proxima Nova"/>
                </a:rPr>
                <a:t>Smart Load and Electrification Recommendations</a:t>
              </a:r>
              <a:br>
                <a:rPr lang="en" sz="1800">
                  <a:latin typeface="Proxima Nova"/>
                  <a:ea typeface="Proxima Nova"/>
                  <a:cs typeface="Proxima Nova"/>
                  <a:sym typeface="Proxima Nova"/>
                </a:rPr>
              </a:br>
              <a:endParaRPr sz="18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endParaRPr sz="1800" b="1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72" name="Google Shape;72;p14"/>
            <p:cNvSpPr txBox="1"/>
            <p:nvPr/>
          </p:nvSpPr>
          <p:spPr>
            <a:xfrm>
              <a:off x="705950" y="2810259"/>
              <a:ext cx="5947800" cy="499500"/>
            </a:xfrm>
            <a:prstGeom prst="rect">
              <a:avLst/>
            </a:prstGeom>
            <a:solidFill>
              <a:srgbClr val="FFFFFF">
                <a:alpha val="6201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FFFFFF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Proxima Nova"/>
                  <a:ea typeface="Proxima Nova"/>
                  <a:cs typeface="Proxima Nova"/>
                  <a:sym typeface="Proxima Nova"/>
                </a:rPr>
                <a:t>Energy Balance &amp; Economic Analysis</a:t>
              </a:r>
              <a:endParaRPr sz="18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endParaRPr sz="1800" b="1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 rot="5400000">
              <a:off x="3530013" y="2557024"/>
              <a:ext cx="324600" cy="260400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0000FF"/>
            </a:solidFill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4"/>
            <p:cNvSpPr txBox="1"/>
            <p:nvPr/>
          </p:nvSpPr>
          <p:spPr>
            <a:xfrm>
              <a:off x="705950" y="3538641"/>
              <a:ext cx="5947800" cy="499500"/>
            </a:xfrm>
            <a:prstGeom prst="rect">
              <a:avLst/>
            </a:prstGeom>
            <a:solidFill>
              <a:srgbClr val="FFFFFF">
                <a:alpha val="6201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FFFFFF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Proxima Nova"/>
                  <a:ea typeface="Proxima Nova"/>
                  <a:cs typeface="Proxima Nova"/>
                  <a:sym typeface="Proxima Nova"/>
                </a:rPr>
                <a:t>Microgrid Architecture &amp; Design</a:t>
              </a:r>
              <a:endParaRPr sz="18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endParaRPr sz="1800" b="1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75" name="Google Shape;75;p14"/>
            <p:cNvSpPr txBox="1"/>
            <p:nvPr/>
          </p:nvSpPr>
          <p:spPr>
            <a:xfrm>
              <a:off x="705950" y="4246853"/>
              <a:ext cx="5947800" cy="499500"/>
            </a:xfrm>
            <a:prstGeom prst="rect">
              <a:avLst/>
            </a:prstGeom>
            <a:solidFill>
              <a:srgbClr val="FFFFFF">
                <a:alpha val="62010"/>
              </a:srgbClr>
            </a:solidFill>
            <a:ln w="76200" cap="flat" cmpd="sng">
              <a:solidFill>
                <a:srgbClr val="99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latin typeface="Proxima Nova"/>
                  <a:ea typeface="Proxima Nova"/>
                  <a:cs typeface="Proxima Nova"/>
                  <a:sym typeface="Proxima Nova"/>
                </a:rPr>
                <a:t>Phased Implementation Recommendations</a:t>
              </a:r>
              <a:endParaRPr sz="18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endParaRPr sz="1800" b="1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 rot="5400000">
              <a:off x="3530013" y="1568665"/>
              <a:ext cx="324600" cy="260400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0000FF"/>
            </a:solidFill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4"/>
            <p:cNvSpPr/>
            <p:nvPr/>
          </p:nvSpPr>
          <p:spPr>
            <a:xfrm rot="5400000">
              <a:off x="3530013" y="3285406"/>
              <a:ext cx="324600" cy="260400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0000FF"/>
            </a:solidFill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4"/>
            <p:cNvSpPr/>
            <p:nvPr/>
          </p:nvSpPr>
          <p:spPr>
            <a:xfrm rot="5400000">
              <a:off x="3530013" y="4002583"/>
              <a:ext cx="324600" cy="260400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0000FF"/>
            </a:solidFill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9" name="Google Shape;79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77282">
              <a:off x="6803567" y="4173073"/>
              <a:ext cx="670100" cy="670100"/>
            </a:xfrm>
            <a:prstGeom prst="rect">
              <a:avLst/>
            </a:prstGeom>
            <a:noFill/>
            <a:ln>
              <a:noFill/>
            </a:ln>
            <a:effectLst>
              <a:outerShdw blurRad="157163" dist="76200" dir="4980000" algn="bl" rotWithShape="0">
                <a:srgbClr val="FFFFFF">
                  <a:alpha val="50000"/>
                </a:srgbClr>
              </a:outerShdw>
            </a:effectLst>
          </p:spPr>
        </p:pic>
        <p:pic>
          <p:nvPicPr>
            <p:cNvPr id="80" name="Google Shape;80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23135" y="1012871"/>
              <a:ext cx="709500" cy="572700"/>
            </a:xfrm>
            <a:prstGeom prst="rect">
              <a:avLst/>
            </a:prstGeom>
            <a:noFill/>
            <a:ln>
              <a:noFill/>
            </a:ln>
            <a:effectLst>
              <a:outerShdw blurRad="342900" dist="19050" dir="5400000" algn="bl" rotWithShape="0">
                <a:srgbClr val="FFFFFF">
                  <a:alpha val="68000"/>
                </a:srgbClr>
              </a:outerShdw>
            </a:effectLst>
          </p:spPr>
        </p:pic>
        <p:pic>
          <p:nvPicPr>
            <p:cNvPr id="81" name="Google Shape;81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842939" y="1879696"/>
              <a:ext cx="654125" cy="670900"/>
            </a:xfrm>
            <a:prstGeom prst="rect">
              <a:avLst/>
            </a:prstGeom>
            <a:noFill/>
            <a:ln>
              <a:noFill/>
            </a:ln>
            <a:effectLst>
              <a:outerShdw blurRad="442913" dist="47625" dir="2820000" algn="bl" rotWithShape="0">
                <a:srgbClr val="FFFFFF">
                  <a:alpha val="93000"/>
                </a:srgbClr>
              </a:outerShdw>
            </a:effectLst>
          </p:spPr>
        </p:pic>
        <p:pic>
          <p:nvPicPr>
            <p:cNvPr id="82" name="Google Shape;82;p1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826464" y="2709678"/>
              <a:ext cx="709500" cy="651321"/>
            </a:xfrm>
            <a:prstGeom prst="rect">
              <a:avLst/>
            </a:prstGeom>
            <a:noFill/>
            <a:ln>
              <a:noFill/>
            </a:ln>
            <a:effectLst>
              <a:outerShdw blurRad="242888" dist="19050" dir="5400000" algn="bl" rotWithShape="0">
                <a:srgbClr val="FFFFFF">
                  <a:alpha val="73000"/>
                </a:srgbClr>
              </a:outerShdw>
            </a:effectLst>
          </p:spPr>
        </p:pic>
        <p:pic>
          <p:nvPicPr>
            <p:cNvPr id="83" name="Google Shape;83;p1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842163" y="3417369"/>
              <a:ext cx="912787" cy="651325"/>
            </a:xfrm>
            <a:prstGeom prst="rect">
              <a:avLst/>
            </a:prstGeom>
            <a:noFill/>
            <a:ln>
              <a:noFill/>
            </a:ln>
            <a:effectLst>
              <a:outerShdw blurRad="414338" dist="19050" dir="5400000" algn="bl" rotWithShape="0">
                <a:srgbClr val="FFFFFF">
                  <a:alpha val="99000"/>
                </a:srgbClr>
              </a:outerShdw>
            </a:effectLst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5"/>
          <p:cNvPicPr preferRelativeResize="0"/>
          <p:nvPr/>
        </p:nvPicPr>
        <p:blipFill rotWithShape="1">
          <a:blip r:embed="rId3">
            <a:alphaModFix amt="85000"/>
          </a:blip>
          <a:srcRect t="23277" b="3035"/>
          <a:stretch/>
        </p:blipFill>
        <p:spPr>
          <a:xfrm>
            <a:off x="0" y="0"/>
            <a:ext cx="9144000" cy="50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Methodology &amp; Approach</a:t>
            </a:r>
            <a:endParaRPr b="1"/>
          </a:p>
        </p:txBody>
      </p:sp>
      <p:sp>
        <p:nvSpPr>
          <p:cNvPr id="90" name="Google Shape;90;p15"/>
          <p:cNvSpPr txBox="1"/>
          <p:nvPr/>
        </p:nvSpPr>
        <p:spPr>
          <a:xfrm>
            <a:off x="4833800" y="3287250"/>
            <a:ext cx="3648300" cy="1138800"/>
          </a:xfrm>
          <a:prstGeom prst="rect">
            <a:avLst/>
          </a:prstGeom>
          <a:solidFill>
            <a:srgbClr val="FFFFFF">
              <a:alpha val="62010"/>
            </a:srgbClr>
          </a:solidFill>
          <a:ln>
            <a:noFill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Proxima Nova"/>
                <a:ea typeface="Proxima Nova"/>
                <a:cs typeface="Proxima Nova"/>
                <a:sym typeface="Proxima Nova"/>
              </a:rPr>
              <a:t>Microgrid Design</a:t>
            </a:r>
            <a:endParaRPr sz="16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Interviews with experts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Microgrid circuit mapping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Local PV zoning requirements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1" name="Google Shape;91;p15"/>
          <p:cNvSpPr txBox="1"/>
          <p:nvPr/>
        </p:nvSpPr>
        <p:spPr>
          <a:xfrm>
            <a:off x="603050" y="3287250"/>
            <a:ext cx="3648300" cy="1138800"/>
          </a:xfrm>
          <a:prstGeom prst="rect">
            <a:avLst/>
          </a:prstGeom>
          <a:solidFill>
            <a:srgbClr val="FFFFFF">
              <a:alpha val="62010"/>
            </a:srgbClr>
          </a:solidFill>
          <a:ln>
            <a:noFill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Proxima Nova"/>
                <a:ea typeface="Proxima Nova"/>
                <a:cs typeface="Proxima Nova"/>
                <a:sym typeface="Proxima Nova"/>
              </a:rPr>
              <a:t>Energy Balance &amp; Economic Analysis</a:t>
            </a:r>
            <a:endParaRPr sz="16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Case Studies (load profiles, components)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Excel Analysis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HOMER Grid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2" name="Google Shape;92;p15"/>
          <p:cNvSpPr txBox="1"/>
          <p:nvPr/>
        </p:nvSpPr>
        <p:spPr>
          <a:xfrm>
            <a:off x="4833799" y="1596525"/>
            <a:ext cx="3648300" cy="1138800"/>
          </a:xfrm>
          <a:prstGeom prst="rect">
            <a:avLst/>
          </a:prstGeom>
          <a:solidFill>
            <a:srgbClr val="FFFFFF">
              <a:alpha val="62010"/>
            </a:srgbClr>
          </a:solidFill>
          <a:ln>
            <a:noFill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Proxima Nova"/>
                <a:ea typeface="Proxima Nova"/>
                <a:cs typeface="Proxima Nova"/>
                <a:sym typeface="Proxima Nova"/>
              </a:rPr>
              <a:t>Energy Audit</a:t>
            </a:r>
            <a:endParaRPr sz="16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Kill-a-Watt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FLIR camera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Home energy monitor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3" name="Google Shape;93;p15"/>
          <p:cNvSpPr txBox="1"/>
          <p:nvPr/>
        </p:nvSpPr>
        <p:spPr>
          <a:xfrm>
            <a:off x="603050" y="1596525"/>
            <a:ext cx="3648300" cy="1138800"/>
          </a:xfrm>
          <a:prstGeom prst="rect">
            <a:avLst/>
          </a:prstGeom>
          <a:solidFill>
            <a:srgbClr val="FFFFFF">
              <a:alpha val="62010"/>
            </a:srgbClr>
          </a:solidFill>
          <a:ln>
            <a:noFill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Proxima Nova"/>
                <a:ea typeface="Proxima Nova"/>
                <a:cs typeface="Proxima Nova"/>
                <a:sym typeface="Proxima Nova"/>
              </a:rPr>
              <a:t>Resource Assessment</a:t>
            </a:r>
            <a:endParaRPr sz="16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Solar: PV Watts modeling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Wind: Local airport wind speed data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Hydro: Engineering potential calculations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6"/>
          <p:cNvPicPr preferRelativeResize="0"/>
          <p:nvPr/>
        </p:nvPicPr>
        <p:blipFill rotWithShape="1">
          <a:blip r:embed="rId3">
            <a:alphaModFix/>
          </a:blip>
          <a:srcRect l="4417" t="4795" r="1597" b="4714"/>
          <a:stretch/>
        </p:blipFill>
        <p:spPr>
          <a:xfrm>
            <a:off x="4572000" y="0"/>
            <a:ext cx="4572000" cy="500983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Microgrid Architecture </a:t>
            </a:r>
            <a:endParaRPr b="1"/>
          </a:p>
        </p:txBody>
      </p:sp>
      <p:sp>
        <p:nvSpPr>
          <p:cNvPr id="100" name="Google Shape;100;p16"/>
          <p:cNvSpPr txBox="1"/>
          <p:nvPr/>
        </p:nvSpPr>
        <p:spPr>
          <a:xfrm>
            <a:off x="434475" y="1205300"/>
            <a:ext cx="4304700" cy="3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Proxima Nova"/>
                <a:ea typeface="Proxima Nova"/>
                <a:cs typeface="Proxima Nova"/>
                <a:sym typeface="Proxima Nova"/>
              </a:rPr>
              <a:t>Components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22.7kW Sunpower X-series high-efficiency  rooftop solar  array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6.8kW / 13kWh Sunpower Equinox battery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Viking Cold thermal storage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Proxima Nova"/>
                <a:ea typeface="Proxima Nova"/>
                <a:cs typeface="Proxima Nova"/>
                <a:sym typeface="Proxima Nova"/>
              </a:rPr>
              <a:t>Operational Hierarchy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AutoNum type="arabicPeriod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Power homestead loads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AutoNum type="arabicPeriod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Charge batteries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AutoNum type="arabicPeriod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Power house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AutoNum type="arabicPeriod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Export to Grid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7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052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8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33600" cy="505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3589" y="0"/>
            <a:ext cx="4610411" cy="505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9"/>
          <p:cNvPicPr preferRelativeResize="0"/>
          <p:nvPr/>
        </p:nvPicPr>
        <p:blipFill rotWithShape="1">
          <a:blip r:embed="rId3">
            <a:alphaModFix/>
          </a:blip>
          <a:srcRect t="15034" b="8495"/>
          <a:stretch/>
        </p:blipFill>
        <p:spPr>
          <a:xfrm>
            <a:off x="0" y="0"/>
            <a:ext cx="9144001" cy="5065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Recommendations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481825" y="1179375"/>
            <a:ext cx="8099700" cy="1611000"/>
          </a:xfrm>
          <a:prstGeom prst="rect">
            <a:avLst/>
          </a:prstGeom>
          <a:solidFill>
            <a:srgbClr val="FFFFFF">
              <a:alpha val="62010"/>
            </a:srgbClr>
          </a:solidFill>
          <a:ln>
            <a:noFill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Phase I: Create the Foundation for a Microgrid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●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Purchase and install all solar PV, storage, and controls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Utilize the Investment Tax Credit (ITC) while it remains above 20%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●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Begin collecting comprehensive energy usage on the homestead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9" name="Google Shape;119;p19"/>
          <p:cNvSpPr txBox="1"/>
          <p:nvPr/>
        </p:nvSpPr>
        <p:spPr>
          <a:xfrm>
            <a:off x="481825" y="3023850"/>
            <a:ext cx="8099700" cy="1783500"/>
          </a:xfrm>
          <a:prstGeom prst="rect">
            <a:avLst/>
          </a:prstGeom>
          <a:solidFill>
            <a:srgbClr val="FFFFFF">
              <a:alpha val="62010"/>
            </a:srgbClr>
          </a:solidFill>
          <a:ln>
            <a:noFill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Phase II: Optimize Microgrid Operations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●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Integrate new electric loads to the Homestead Microgrid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Electric farm vehicles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Electric water heater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●"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Optimize microgrid system to power new loads accordingly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655</Words>
  <Application>Microsoft Office PowerPoint</Application>
  <PresentationFormat>On-screen Show (16:9)</PresentationFormat>
  <Paragraphs>87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Proxima Nova</vt:lpstr>
      <vt:lpstr>Arial</vt:lpstr>
      <vt:lpstr>Spearmint</vt:lpstr>
      <vt:lpstr>Thrane Homestead Microgrid</vt:lpstr>
      <vt:lpstr>Scope of Work</vt:lpstr>
      <vt:lpstr>Methodology &amp; Approach</vt:lpstr>
      <vt:lpstr>Microgrid Architecture </vt:lpstr>
      <vt:lpstr>PowerPoint Presentation</vt:lpstr>
      <vt:lpstr>PowerPoint Presentation</vt:lpstr>
      <vt:lpstr>Recommendations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Thrane Homestead Microgrid</dc:title>
  <dc:creator>alex cagle</dc:creator>
  <cp:lastModifiedBy>Alexander Earl Cagle</cp:lastModifiedBy>
  <cp:revision>1</cp:revision>
  <dcterms:modified xsi:type="dcterms:W3CDTF">2020-06-02T20:12:19Z</dcterms:modified>
</cp:coreProperties>
</file>