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8" r:id="rId3"/>
    <p:sldId id="257" r:id="rId4"/>
    <p:sldId id="259" r:id="rId5"/>
    <p:sldId id="260" r:id="rId6"/>
    <p:sldId id="261" r:id="rId7"/>
    <p:sldId id="262" r:id="rId8"/>
    <p:sldId id="263" r:id="rId9"/>
    <p:sldId id="264" r:id="rId10"/>
    <p:sldId id="266" r:id="rId11"/>
    <p:sldId id="267" r:id="rId12"/>
    <p:sldId id="268" r:id="rId13"/>
    <p:sldId id="269" r:id="rId14"/>
    <p:sldId id="270" r:id="rId15"/>
    <p:sldId id="271" r:id="rId16"/>
  </p:sldIdLst>
  <p:sldSz cx="9144000" cy="5143500" type="screen16x9"/>
  <p:notesSz cx="6858000" cy="9144000"/>
  <p:embeddedFontLst>
    <p:embeddedFont>
      <p:font typeface="Roboto"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1BA"/>
    <a:srgbClr val="FDE4D6"/>
    <a:srgbClr val="FCE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F3D7B-AB88-9143-19A9-A5D2984CC007}" v="5" dt="2023-03-16T16:02:08.062"/>
    <p1510:client id="{35EC4487-8654-4CCD-F62B-C4057982195A}" v="208" dt="2023-03-15T18:55:28.113"/>
    <p1510:client id="{4BA3A9B2-0EC8-AAA1-E1B7-5DB74597C419}" v="108" dt="2023-03-15T23:02:09.474"/>
    <p1510:client id="{7AB57A19-1841-4BD8-9C71-E7CF30C2C947}" v="985" dt="2023-03-16T06:34:16.687"/>
    <p1510:client id="{8EFE87F1-75C6-4105-8CF7-8DA77F0A4DDC}" v="19" dt="2023-03-15T22:59:58.393"/>
    <p1510:client id="{CF20BC2D-6D8F-4447-9761-3EB526F7C8DE}" v="529" dt="2023-03-16T14:03:27.157"/>
    <p1510:client id="{EC917B83-3E14-E26B-67F1-1D0B6EBE0F07}" v="19" dt="2023-03-16T06:08:04.408"/>
    <p1510:client id="{F0C76388-AECD-1646-BAF3-B177016BE061}" v="3820" dt="2023-03-16T06:13:28.624"/>
  </p1510:revLst>
</p1510:revInfo>
</file>

<file path=ppt/tableStyles.xml><?xml version="1.0" encoding="utf-8"?>
<a:tblStyleLst xmlns:a="http://schemas.openxmlformats.org/drawingml/2006/main" def="{53A90959-3D9A-4A11-9A29-05E4FFDB7BF2}">
  <a:tblStyle styleId="{53A90959-3D9A-4A11-9A29-05E4FFDB7B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6"/>
    <p:restoredTop sz="80894"/>
  </p:normalViewPr>
  <p:slideViewPr>
    <p:cSldViewPr snapToGrid="0">
      <p:cViewPr>
        <p:scale>
          <a:sx n="120" d="100"/>
          <a:sy n="120" d="100"/>
        </p:scale>
        <p:origin x="528"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1b7075e38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1b7075e3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Pros and cons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1b7075e3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1b7075e3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Where to access</a:t>
            </a:r>
            <a:endParaRPr/>
          </a:p>
          <a:p>
            <a:pPr marL="457200" lvl="0" indent="-298450" algn="l" rtl="0">
              <a:spcBef>
                <a:spcPts val="0"/>
              </a:spcBef>
              <a:spcAft>
                <a:spcPts val="0"/>
              </a:spcAft>
              <a:buSzPts val="1100"/>
              <a:buChar char="●"/>
            </a:pPr>
            <a:r>
              <a:rPr lang="en">
                <a:solidFill>
                  <a:schemeClr val="dk1"/>
                </a:solidFill>
              </a:rPr>
              <a:t>Pros and cons</a:t>
            </a:r>
            <a:endParaRPr>
              <a:solidFill>
                <a:schemeClr val="dk1"/>
              </a:solidFill>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1b7075e38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1b7075e38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Pros and cons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1a728835ad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1a728835ad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pPr>
            <a:r>
              <a:rPr lang="en-US" dirty="0">
                <a:latin typeface="Futura Medium" panose="020B0602020204020303" pitchFamily="34" charset="-79"/>
                <a:cs typeface="Futura Medium" panose="020B0602020204020303" pitchFamily="34" charset="-79"/>
              </a:rPr>
              <a:t>Explore sustainable building materials </a:t>
            </a:r>
          </a:p>
          <a:p>
            <a:pPr lvl="1">
              <a:lnSpc>
                <a:spcPct val="114999"/>
              </a:lnSpc>
            </a:pPr>
            <a:r>
              <a:rPr lang="en-US" dirty="0">
                <a:latin typeface="Futura Medium" panose="020B0602020204020303" pitchFamily="34" charset="-79"/>
                <a:cs typeface="Futura Medium" panose="020B0602020204020303" pitchFamily="34" charset="-79"/>
              </a:rPr>
              <a:t>Request LCA of proposed building materials (Redhorse)</a:t>
            </a:r>
          </a:p>
          <a:p>
            <a:pPr lvl="1" indent="-317500">
              <a:lnSpc>
                <a:spcPct val="114999"/>
              </a:lnSpc>
              <a:buFont typeface="Arial,Sans-Serif"/>
              <a:buChar char="○"/>
            </a:pPr>
            <a:r>
              <a:rPr lang="en"/>
              <a:t>Types of materials?</a:t>
            </a:r>
            <a:endParaRPr lang="en-US"/>
          </a:p>
          <a:p>
            <a:pPr lvl="2" indent="-317500">
              <a:lnSpc>
                <a:spcPct val="114999"/>
              </a:lnSpc>
              <a:buFont typeface="Arial,Sans-Serif"/>
              <a:buChar char="■"/>
            </a:pPr>
            <a:r>
              <a:rPr lang="en"/>
              <a:t>Red horse prefab sheets, cob, mycelium, mass timber</a:t>
            </a:r>
            <a:endParaRPr lang="en-US" dirty="0">
              <a:latin typeface="Futura Medium" panose="020B0602020204020303" pitchFamily="34" charset="-79"/>
              <a:cs typeface="Futura Medium" panose="020B0602020204020303" pitchFamily="34" charset="-79"/>
            </a:endParaRPr>
          </a:p>
          <a:p>
            <a:pPr algn="l" rtl="0">
              <a:spcBef>
                <a:spcPts val="0"/>
              </a:spcBef>
              <a:spcAft>
                <a:spcPts val="0"/>
              </a:spcAft>
            </a:pPr>
            <a:r>
              <a:rPr lang="en-US" dirty="0">
                <a:latin typeface="Futura Medium" panose="020B0602020204020303" pitchFamily="34" charset="-79"/>
                <a:cs typeface="Futura Medium" panose="020B0602020204020303" pitchFamily="34" charset="-79"/>
              </a:rPr>
              <a:t>Explore connections to neighboring communities</a:t>
            </a:r>
          </a:p>
          <a:p>
            <a:pPr marL="914400" lvl="1" indent="-317500" algn="l" rtl="0">
              <a:spcBef>
                <a:spcPts val="0"/>
              </a:spcBef>
              <a:spcAft>
                <a:spcPts val="0"/>
              </a:spcAft>
              <a:buSzPts val="1400"/>
              <a:buChar char="○"/>
            </a:pPr>
            <a:r>
              <a:rPr lang="en-US" dirty="0">
                <a:latin typeface="Futura Medium" panose="020B0602020204020303" pitchFamily="34" charset="-79"/>
                <a:cs typeface="Futura Medium" panose="020B0602020204020303" pitchFamily="34" charset="-79"/>
              </a:rPr>
              <a:t>Public facing retail (ag, blue ridge)</a:t>
            </a:r>
          </a:p>
          <a:p>
            <a:pPr marL="457200" lvl="0" indent="-342900" algn="l" rtl="0">
              <a:spcBef>
                <a:spcPts val="0"/>
              </a:spcBef>
              <a:spcAft>
                <a:spcPts val="0"/>
              </a:spcAft>
              <a:buSzPts val="1800"/>
              <a:buChar char="●"/>
            </a:pPr>
            <a:r>
              <a:rPr lang="en-US" dirty="0">
                <a:latin typeface="Futura Medium" panose="020B0602020204020303" pitchFamily="34" charset="-79"/>
                <a:cs typeface="Futura Medium" panose="020B0602020204020303" pitchFamily="34" charset="-79"/>
              </a:rPr>
              <a:t>Refine and expand layout</a:t>
            </a:r>
          </a:p>
          <a:p>
            <a:pPr lvl="1" indent="-317500">
              <a:lnSpc>
                <a:spcPct val="114999"/>
              </a:lnSpc>
              <a:buFont typeface="Arial,Sans-Serif"/>
              <a:buChar char="○"/>
            </a:pPr>
            <a:endParaRPr lang="en" dirty="0"/>
          </a:p>
          <a:p>
            <a:pPr marL="0" lvl="0" indent="0" algn="l">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19208183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19208183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800" dirty="0">
                <a:solidFill>
                  <a:srgbClr val="595959"/>
                </a:solidFill>
              </a:rPr>
              <a:t>The Domes have inspired people since their founding 50 years ago, and the SCHA and SLLC would like</a:t>
            </a:r>
          </a:p>
          <a:p>
            <a:pPr marL="0" lvl="0" indent="0" algn="l" rtl="0">
              <a:lnSpc>
                <a:spcPct val="115000"/>
              </a:lnSpc>
              <a:spcBef>
                <a:spcPts val="0"/>
              </a:spcBef>
              <a:spcAft>
                <a:spcPts val="0"/>
              </a:spcAft>
              <a:buNone/>
            </a:pPr>
            <a:endParaRPr lang="en-US" sz="2800" dirty="0">
              <a:solidFill>
                <a:srgbClr val="595959"/>
              </a:solidFill>
            </a:endParaRPr>
          </a:p>
          <a:p>
            <a:pPr marL="0" lvl="0" indent="0" algn="l" rtl="0">
              <a:lnSpc>
                <a:spcPct val="115000"/>
              </a:lnSpc>
              <a:spcBef>
                <a:spcPts val="0"/>
              </a:spcBef>
              <a:spcAft>
                <a:spcPts val="0"/>
              </a:spcAft>
              <a:buNone/>
            </a:pPr>
            <a:r>
              <a:rPr lang="en-US" sz="2800" dirty="0">
                <a:solidFill>
                  <a:srgbClr val="595959"/>
                </a:solidFill>
              </a:rPr>
              <a:t> </a:t>
            </a:r>
            <a:r>
              <a:rPr lang="en-US" sz="2800" b="1" dirty="0">
                <a:solidFill>
                  <a:srgbClr val="595959"/>
                </a:solidFill>
              </a:rPr>
              <a:t>to build upon this vision on a larger</a:t>
            </a:r>
            <a:r>
              <a:rPr lang="en-US" sz="2800" dirty="0">
                <a:solidFill>
                  <a:srgbClr val="595959"/>
                </a:solidFill>
              </a:rPr>
              <a:t> scale to make the Domes experience accessible to more students.  60 students. </a:t>
            </a:r>
          </a:p>
          <a:p>
            <a:pPr marL="0" lvl="0" indent="0" algn="l" rtl="0">
              <a:lnSpc>
                <a:spcPct val="115000"/>
              </a:lnSpc>
              <a:spcBef>
                <a:spcPts val="1200"/>
              </a:spcBef>
              <a:spcAft>
                <a:spcPts val="0"/>
              </a:spcAft>
              <a:buNone/>
            </a:pPr>
            <a:endParaRPr lang="en-US" sz="2800" dirty="0">
              <a:solidFill>
                <a:srgbClr val="595959"/>
              </a:solidFill>
            </a:endParaRPr>
          </a:p>
          <a:p>
            <a:pPr marL="0" lvl="0" indent="0" algn="l" rtl="0">
              <a:lnSpc>
                <a:spcPct val="115000"/>
              </a:lnSpc>
              <a:spcBef>
                <a:spcPts val="1200"/>
              </a:spcBef>
              <a:spcAft>
                <a:spcPts val="0"/>
              </a:spcAft>
              <a:buNone/>
            </a:pPr>
            <a:r>
              <a:rPr lang="en-US" sz="2800" b="1" dirty="0">
                <a:solidFill>
                  <a:srgbClr val="595959"/>
                </a:solidFill>
              </a:rPr>
              <a:t>two potential sites to work</a:t>
            </a:r>
            <a:r>
              <a:rPr lang="en-US" sz="2800" dirty="0">
                <a:solidFill>
                  <a:srgbClr val="595959"/>
                </a:solidFill>
              </a:rPr>
              <a:t> with</a:t>
            </a:r>
          </a:p>
          <a:p>
            <a:pPr marL="0" lvl="0" indent="0" algn="l" rtl="0">
              <a:lnSpc>
                <a:spcPct val="115000"/>
              </a:lnSpc>
              <a:spcBef>
                <a:spcPts val="1200"/>
              </a:spcBef>
              <a:spcAft>
                <a:spcPts val="0"/>
              </a:spcAft>
              <a:buNone/>
            </a:pPr>
            <a:endParaRPr lang="en-US" sz="2800" dirty="0">
              <a:solidFill>
                <a:srgbClr val="595959"/>
              </a:solidFill>
            </a:endParaRPr>
          </a:p>
          <a:p>
            <a:pPr marL="0" lvl="0" indent="0" algn="l" rtl="0">
              <a:lnSpc>
                <a:spcPct val="115000"/>
              </a:lnSpc>
              <a:spcBef>
                <a:spcPts val="1200"/>
              </a:spcBef>
              <a:spcAft>
                <a:spcPts val="0"/>
              </a:spcAft>
              <a:buNone/>
            </a:pPr>
            <a:endParaRPr lang="en-US" sz="2800" dirty="0">
              <a:solidFill>
                <a:srgbClr val="595959"/>
              </a:solidFill>
            </a:endParaRPr>
          </a:p>
          <a:p>
            <a:pPr marL="0" lvl="0" indent="0" algn="l" rtl="0">
              <a:lnSpc>
                <a:spcPct val="115000"/>
              </a:lnSpc>
              <a:spcBef>
                <a:spcPts val="1200"/>
              </a:spcBef>
              <a:spcAft>
                <a:spcPts val="0"/>
              </a:spcAft>
              <a:buNone/>
            </a:pPr>
            <a:endParaRPr sz="1800">
              <a:solidFill>
                <a:srgbClr val="595959"/>
              </a:solidFill>
            </a:endParaRPr>
          </a:p>
          <a:p>
            <a:pPr marL="0" lvl="0" indent="0" algn="l" rtl="0">
              <a:lnSpc>
                <a:spcPct val="115000"/>
              </a:lnSpc>
              <a:spcBef>
                <a:spcPts val="1200"/>
              </a:spcBef>
              <a:spcAft>
                <a:spcPts val="0"/>
              </a:spcAft>
              <a:buNone/>
            </a:pPr>
            <a:endParaRPr sz="1800">
              <a:solidFill>
                <a:srgbClr val="595959"/>
              </a:solidFill>
            </a:endParaRPr>
          </a:p>
          <a:p>
            <a:pPr marL="0" lvl="0" indent="0" algn="l" rtl="0">
              <a:lnSpc>
                <a:spcPct val="115000"/>
              </a:lnSpc>
              <a:spcBef>
                <a:spcPts val="1200"/>
              </a:spcBef>
              <a:spcAft>
                <a:spcPts val="0"/>
              </a:spcAft>
              <a:buClr>
                <a:schemeClr val="dk1"/>
              </a:buClr>
              <a:buSzPts val="1100"/>
              <a:buFont typeface="Arial"/>
              <a:buNone/>
            </a:pP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1a728835ad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1a728835ad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192081831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192081831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a:p>
            <a:pPr marL="0" lvl="0" indent="0" algn="l" rtl="0">
              <a:spcBef>
                <a:spcPts val="0"/>
              </a:spcBef>
              <a:spcAft>
                <a:spcPts val="0"/>
              </a:spcAft>
              <a:buNone/>
            </a:pPr>
            <a:r>
              <a:rPr lang="en" b="1" dirty="0"/>
              <a:t>Focus group discussions with current </a:t>
            </a:r>
            <a:r>
              <a:rPr lang="en" b="1" dirty="0" err="1"/>
              <a:t>domies</a:t>
            </a:r>
            <a:r>
              <a:rPr lang="en" b="1" dirty="0"/>
              <a:t>, conversations with clients, and a values survey</a:t>
            </a:r>
            <a:r>
              <a:rPr lang="en"/>
              <a:t> sent to our clients and a few past </a:t>
            </a:r>
            <a:r>
              <a:rPr lang="en" dirty="0" err="1"/>
              <a:t>Domies</a:t>
            </a:r>
            <a:r>
              <a:rPr lang="en"/>
              <a:t>. </a:t>
            </a:r>
            <a:endParaRPr/>
          </a:p>
          <a:p>
            <a:pPr marL="0" lvl="0" indent="0" algn="l" rtl="0">
              <a:spcBef>
                <a:spcPts val="0"/>
              </a:spcBef>
              <a:spcAft>
                <a:spcPts val="0"/>
              </a:spcAft>
              <a:buNone/>
            </a:pPr>
            <a:r>
              <a:rPr lang="en"/>
              <a:t>-</a:t>
            </a:r>
            <a:endParaRPr lang="en" dirty="0"/>
          </a:p>
          <a:p>
            <a:pPr marL="0" lvl="0" indent="0" algn="l" rtl="0">
              <a:spcBef>
                <a:spcPts val="0"/>
              </a:spcBef>
              <a:spcAft>
                <a:spcPts val="0"/>
              </a:spcAft>
              <a:buNone/>
            </a:pPr>
            <a:r>
              <a:rPr lang="en" sz="1300" b="0" dirty="0"/>
              <a:t>Clients (Ryan Galt and Leslie </a:t>
            </a:r>
            <a:r>
              <a:rPr lang="en" sz="1300" b="0" dirty="0" err="1"/>
              <a:t>Geathers</a:t>
            </a:r>
            <a:r>
              <a:rPr lang="en" sz="1300" b="0" dirty="0"/>
              <a:t>) and </a:t>
            </a:r>
            <a:r>
              <a:rPr lang="en" sz="1300" b="0" dirty="0" err="1"/>
              <a:t>Domies</a:t>
            </a:r>
            <a:r>
              <a:rPr lang="en" sz="1300" b="1" dirty="0"/>
              <a:t>: </a:t>
            </a:r>
            <a:r>
              <a:rPr lang="en" sz="1300" b="1"/>
              <a:t>ADA accessible, higher density than Domes, and a layout that enforces neighbor visibility.</a:t>
            </a:r>
            <a:endParaRPr sz="1300"/>
          </a:p>
          <a:p>
            <a:pPr marL="0" lvl="0" indent="0" algn="l" rtl="0">
              <a:spcBef>
                <a:spcPts val="0"/>
              </a:spcBef>
              <a:spcAft>
                <a:spcPts val="0"/>
              </a:spcAft>
              <a:buNone/>
            </a:pPr>
            <a:endParaRPr lang="en" sz="1300" dirty="0"/>
          </a:p>
          <a:p>
            <a:pPr marL="0" lvl="0" indent="0" algn="l" rtl="0">
              <a:spcBef>
                <a:spcPts val="0"/>
              </a:spcBef>
              <a:spcAft>
                <a:spcPts val="0"/>
              </a:spcAft>
              <a:buNone/>
            </a:pPr>
            <a:r>
              <a:rPr lang="en" sz="1300" b="0" dirty="0"/>
              <a:t>Clients</a:t>
            </a:r>
            <a:r>
              <a:rPr lang="en" sz="1300" b="1" dirty="0"/>
              <a:t>: </a:t>
            </a:r>
            <a:r>
              <a:rPr lang="en" sz="1300" b="1"/>
              <a:t>passive energy efficiency</a:t>
            </a:r>
            <a:r>
              <a:rPr lang="en" sz="1300"/>
              <a:t> and </a:t>
            </a:r>
            <a:r>
              <a:rPr lang="en" sz="1300" b="1"/>
              <a:t>wastewater conservation</a:t>
            </a:r>
            <a:r>
              <a:rPr lang="en" sz="1300"/>
              <a:t>, as well as </a:t>
            </a:r>
            <a:r>
              <a:rPr lang="en" sz="1300" b="1"/>
              <a:t>net zero energy</a:t>
            </a:r>
            <a:r>
              <a:rPr lang="en-US" sz="1300" b="1" dirty="0"/>
              <a:t>, replicability</a:t>
            </a:r>
            <a:endParaRPr lang="en-US" sz="1300" dirty="0"/>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err="1"/>
              <a:t>Domies</a:t>
            </a:r>
            <a:r>
              <a:rPr lang="en-US" sz="1300" dirty="0"/>
              <a:t>: </a:t>
            </a:r>
            <a:r>
              <a:rPr lang="en-US" sz="1300" b="1" dirty="0"/>
              <a:t>private green space and quirky architecture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1a728835ad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1a728835ad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Diversity:</a:t>
            </a:r>
            <a:endParaRPr lang="en" dirty="0"/>
          </a:p>
          <a:p>
            <a:pPr marL="0" lvl="0" indent="0" algn="l" rtl="0">
              <a:spcBef>
                <a:spcPts val="0"/>
              </a:spcBef>
              <a:spcAft>
                <a:spcPts val="0"/>
              </a:spcAft>
              <a:buNone/>
            </a:pPr>
            <a:r>
              <a:rPr lang="en"/>
              <a:t>The very model of cooperative living is </a:t>
            </a:r>
            <a:r>
              <a:rPr lang="en-US" b="1" dirty="0"/>
              <a:t>anti-capitalist and should in theory attract a diverse range of people who are not benefitting from the current systems.</a:t>
            </a:r>
          </a:p>
          <a:p>
            <a:pPr marL="0" lvl="0" indent="0" algn="l" rtl="0">
              <a:spcBef>
                <a:spcPts val="0"/>
              </a:spcBef>
              <a:spcAft>
                <a:spcPts val="0"/>
              </a:spcAft>
              <a:buNone/>
            </a:pPr>
            <a:endParaRPr/>
          </a:p>
          <a:p>
            <a:pPr marL="0" lvl="0" indent="0" algn="l" rtl="0">
              <a:spcBef>
                <a:spcPts val="0"/>
              </a:spcBef>
              <a:spcAft>
                <a:spcPts val="0"/>
              </a:spcAft>
              <a:buNone/>
            </a:pPr>
            <a:r>
              <a:rPr lang="en"/>
              <a:t>Equity: </a:t>
            </a:r>
            <a:r>
              <a:rPr lang="en">
                <a:solidFill>
                  <a:schemeClr val="dk1"/>
                </a:solidFill>
              </a:rPr>
              <a:t>The new community will be more </a:t>
            </a:r>
            <a:r>
              <a:rPr lang="en" b="1" dirty="0">
                <a:solidFill>
                  <a:schemeClr val="dk1"/>
                </a:solidFill>
              </a:rPr>
              <a:t>affordable</a:t>
            </a:r>
            <a:r>
              <a:rPr lang="en">
                <a:solidFill>
                  <a:schemeClr val="dk1"/>
                </a:solidFill>
              </a:rPr>
              <a:t> than an average Davis rental.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r>
              <a:rPr lang="en"/>
              <a:t>Inclusion: </a:t>
            </a:r>
            <a:r>
              <a:rPr lang="en" b="1" dirty="0"/>
              <a:t>Community decision-making will be modeled so all members feel they are a valued and integral member</a:t>
            </a:r>
            <a:r>
              <a:rPr lang="en"/>
              <a:t>, regardless of their seniority. </a:t>
            </a:r>
          </a:p>
          <a:p>
            <a:pPr marL="0" lvl="0" indent="0" algn="l" rtl="0">
              <a:spcBef>
                <a:spcPts val="0"/>
              </a:spcBef>
              <a:spcAft>
                <a:spcPts val="0"/>
              </a:spcAft>
              <a:buNone/>
            </a:pPr>
            <a:endParaRPr lang="en"/>
          </a:p>
          <a:p>
            <a:pPr marL="0" lvl="0" indent="0" algn="l" rtl="0">
              <a:spcBef>
                <a:spcPts val="0"/>
              </a:spcBef>
              <a:spcAft>
                <a:spcPts val="0"/>
              </a:spcAft>
              <a:buNone/>
            </a:pPr>
            <a:r>
              <a:rPr lang="en-US" b="1"/>
              <a:t>2 DEI components of our project will be:</a:t>
            </a:r>
          </a:p>
          <a:p>
            <a:pPr marL="0" lvl="0" indent="0" algn="l" rtl="0">
              <a:spcBef>
                <a:spcPts val="0"/>
              </a:spcBef>
              <a:spcAft>
                <a:spcPts val="0"/>
              </a:spcAft>
              <a:buNone/>
            </a:pPr>
            <a:r>
              <a:rPr lang="en-US" b="1"/>
              <a:t>2 ADA units</a:t>
            </a:r>
          </a:p>
          <a:p>
            <a:pPr marL="0" lvl="0" indent="0" algn="l" rtl="0">
              <a:spcBef>
                <a:spcPts val="0"/>
              </a:spcBef>
              <a:spcAft>
                <a:spcPts val="0"/>
              </a:spcAft>
              <a:buNone/>
            </a:pPr>
            <a:r>
              <a:rPr lang="en-US" b="1"/>
              <a:t>Shared community building</a:t>
            </a:r>
          </a:p>
          <a:p>
            <a:pPr marL="0" lvl="0" indent="0" algn="l" rtl="0">
              <a:spcBef>
                <a:spcPts val="0"/>
              </a:spcBef>
              <a:spcAft>
                <a:spcPts val="0"/>
              </a:spcAft>
              <a:buNone/>
            </a:pPr>
            <a:endParaRPr/>
          </a:p>
          <a:p>
            <a:pPr marL="0" lvl="0" indent="0" algn="l" rtl="0">
              <a:spcBef>
                <a:spcPts val="0"/>
              </a:spcBef>
              <a:spcAft>
                <a:spcPts val="0"/>
              </a:spcAft>
              <a:buNone/>
            </a:pPr>
            <a:r>
              <a:rPr lang="en"/>
              <a:t>(The entire community will be built to include people of all ability levels–including ADA pathways reaching each unit (so ADA community members are not limited to only ADA units but can visit neighbors), and 2 downstairs units entirely retrofitted for ADA accessibility. ADA parking spaces will most likely be in the new Orchard Park parking lot, which is directly to the north of our proposed ‘Beyond the Back 40’ site.)</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1b4cb21c87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1b4cb21c87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We identified some best practices across ecovillages, such as </a:t>
            </a:r>
          </a:p>
          <a:p>
            <a:pPr marL="457200" lvl="0" indent="-304800" algn="l" rtl="0">
              <a:lnSpc>
                <a:spcPct val="115000"/>
              </a:lnSpc>
              <a:spcBef>
                <a:spcPts val="0"/>
              </a:spcBef>
              <a:spcAft>
                <a:spcPts val="0"/>
              </a:spcAft>
              <a:buClr>
                <a:srgbClr val="374151"/>
              </a:buClr>
              <a:buSzPts val="1200"/>
              <a:buFont typeface="Roboto"/>
              <a:buAutoNum type="arabicPeriod"/>
            </a:pPr>
            <a:endParaRPr lang="en"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T</a:t>
            </a:r>
            <a:r>
              <a:rPr lang="en" sz="1200">
                <a:solidFill>
                  <a:srgbClr val="374151"/>
                </a:solidFill>
                <a:highlight>
                  <a:srgbClr val="F7F7F8"/>
                </a:highlight>
                <a:latin typeface="Roboto"/>
                <a:ea typeface="Roboto"/>
                <a:cs typeface="Roboto"/>
                <a:sym typeface="Roboto"/>
              </a:rPr>
              <a:t>he use of </a:t>
            </a:r>
            <a:r>
              <a:rPr lang="en" sz="1200" err="1">
                <a:solidFill>
                  <a:srgbClr val="374151"/>
                </a:solidFill>
                <a:highlight>
                  <a:srgbClr val="F7F7F8"/>
                </a:highlight>
                <a:latin typeface="Roboto"/>
                <a:ea typeface="Roboto"/>
                <a:cs typeface="Roboto"/>
                <a:sym typeface="Roboto"/>
              </a:rPr>
              <a:t>renwable</a:t>
            </a:r>
            <a:r>
              <a:rPr lang="en" sz="1200">
                <a:solidFill>
                  <a:srgbClr val="374151"/>
                </a:solidFill>
                <a:highlight>
                  <a:srgbClr val="F7F7F8"/>
                </a:highlight>
                <a:latin typeface="Roboto"/>
                <a:ea typeface="Roboto"/>
                <a:cs typeface="Roboto"/>
                <a:sym typeface="Roboto"/>
              </a:rPr>
              <a:t> energy like rooftop solar</a:t>
            </a: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Low resources use, which can be accomplished using energy efficiency measures like passive solar design, </a:t>
            </a:r>
            <a:r>
              <a:rPr lang="en" sz="1200" err="1">
                <a:solidFill>
                  <a:srgbClr val="374151"/>
                </a:solidFill>
                <a:highlight>
                  <a:srgbClr val="F7F7F8"/>
                </a:highlight>
                <a:latin typeface="Roboto"/>
                <a:ea typeface="Roboto"/>
                <a:cs typeface="Roboto"/>
                <a:sym typeface="Roboto"/>
              </a:rPr>
              <a:t>skylighting</a:t>
            </a:r>
            <a:r>
              <a:rPr lang="en" sz="1200">
                <a:solidFill>
                  <a:srgbClr val="374151"/>
                </a:solidFill>
                <a:highlight>
                  <a:srgbClr val="F7F7F8"/>
                </a:highlight>
                <a:latin typeface="Roboto"/>
                <a:ea typeface="Roboto"/>
                <a:cs typeface="Roboto"/>
                <a:sym typeface="Roboto"/>
              </a:rPr>
              <a:t>, high thermal insulation, natural shading. Additionally rainwater and greywater harvesting can decrease the water consumption.</a:t>
            </a:r>
          </a:p>
          <a:p>
            <a:pPr marL="457200" lvl="0" indent="-304800" algn="l" rtl="0">
              <a:lnSpc>
                <a:spcPct val="115000"/>
              </a:lnSpc>
              <a:spcBef>
                <a:spcPts val="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L</a:t>
            </a:r>
            <a:r>
              <a:rPr lang="en" sz="1200">
                <a:solidFill>
                  <a:srgbClr val="374151"/>
                </a:solidFill>
                <a:highlight>
                  <a:srgbClr val="F7F7F8"/>
                </a:highlight>
                <a:latin typeface="Roboto"/>
                <a:ea typeface="Roboto"/>
                <a:cs typeface="Roboto"/>
                <a:sym typeface="Roboto"/>
              </a:rPr>
              <a:t>and preservation</a:t>
            </a: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Visibility enforced by design to promote community interaction</a:t>
            </a:r>
          </a:p>
          <a:p>
            <a:pPr marL="457200" lvl="0" indent="-304800" algn="l" rtl="0">
              <a:lnSpc>
                <a:spcPct val="115000"/>
              </a:lnSpc>
              <a:spcBef>
                <a:spcPts val="0"/>
              </a:spcBef>
              <a:spcAft>
                <a:spcPts val="0"/>
              </a:spcAft>
              <a:buClr>
                <a:srgbClr val="374151"/>
              </a:buClr>
              <a:buSzPts val="1200"/>
              <a:buFont typeface="Roboto"/>
              <a:buAutoNum type="arabicPeriod"/>
            </a:pPr>
            <a:endParaRPr lang="en"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endParaRPr lang="en"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endParaRPr lang="en"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endParaRPr lang="en"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endParaRPr lang="en"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endParaRPr lang="en"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Passive solar design: This approach utilizes the sun's energy to heat and light the building naturally. By orienting the building to maximize solar gain and incorporating features like large windows, thermal mass, and shading, the building can remain warm in the winter and cool in the summer. </a:t>
            </a:r>
            <a:r>
              <a:rPr lang="en" sz="1200">
                <a:solidFill>
                  <a:srgbClr val="555555"/>
                </a:solidFill>
                <a:highlight>
                  <a:srgbClr val="FFFFFF"/>
                </a:highlight>
              </a:rPr>
              <a:t>Research shows that including passive solar options increases the cost of a new build by between 0% and 3%. On a home costing $250,000 to build, that means at most $7,500 extra. That's quite a lot of money, but the returns on that extra investment can be astronomical.</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Insulation: Proper insulation in walls, floors, and roofs can significantly reduce heat loss and gain, making the building more energy efficient</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High-performance windows: Windows with double or triple glazing, low-e coatings, and gas fills can reduce heat loss and improve thermal performance.</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Air sealing: Proper sealing of air leaks in walls, roofs, windows, and doors can prevent drafts and heat loss, improving overall energy efficiency.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Efficient HVAC systems: High-efficiency heating, ventilation, and air conditioning (HVAC) systems can significantly reduce energy consumption and operating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Energy-efficient lighting: LED lighting can use up to 75% less energy than traditional incandescent bulbs, making them an ideal choice for energy-efficient homes.</a:t>
            </a:r>
            <a:endParaRPr sz="1200">
              <a:solidFill>
                <a:srgbClr val="374151"/>
              </a:solidFill>
              <a:highlight>
                <a:srgbClr val="F7F7F8"/>
              </a:highlight>
              <a:latin typeface="Roboto"/>
              <a:ea typeface="Roboto"/>
              <a:cs typeface="Roboto"/>
              <a:sym typeface="Roboto"/>
            </a:endParaRPr>
          </a:p>
          <a:p>
            <a:pPr marL="457200" lvl="0" indent="-298450" algn="l" rtl="0">
              <a:lnSpc>
                <a:spcPct val="115000"/>
              </a:lnSpc>
              <a:spcBef>
                <a:spcPts val="0"/>
              </a:spcBef>
              <a:spcAft>
                <a:spcPts val="0"/>
              </a:spcAft>
              <a:buClr>
                <a:schemeClr val="dk1"/>
              </a:buClr>
              <a:buSzPts val="1100"/>
              <a:buFont typeface="Roboto"/>
              <a:buAutoNum type="arabicPeriod"/>
            </a:pPr>
            <a:r>
              <a:rPr lang="en">
                <a:solidFill>
                  <a:schemeClr val="dk1"/>
                </a:solidFill>
                <a:latin typeface="Roboto"/>
                <a:ea typeface="Roboto"/>
                <a:cs typeface="Roboto"/>
                <a:sym typeface="Roboto"/>
              </a:rPr>
              <a:t>Shading: Installing shades or blinds on skylights can block direct sunlight and reduce solar gain. Automated shading systems that can adjust based on the sun's position are especially effective.</a:t>
            </a:r>
            <a:endParaRPr>
              <a:solidFill>
                <a:schemeClr val="dk1"/>
              </a:solidFill>
              <a:latin typeface="Roboto"/>
              <a:ea typeface="Roboto"/>
              <a:cs typeface="Roboto"/>
              <a:sym typeface="Roboto"/>
            </a:endParaRPr>
          </a:p>
          <a:p>
            <a:pPr marL="457200" lvl="0" indent="-298450" algn="l" rtl="0">
              <a:lnSpc>
                <a:spcPct val="115000"/>
              </a:lnSpc>
              <a:spcBef>
                <a:spcPts val="0"/>
              </a:spcBef>
              <a:spcAft>
                <a:spcPts val="0"/>
              </a:spcAft>
              <a:buClr>
                <a:schemeClr val="dk1"/>
              </a:buClr>
              <a:buSzPts val="1100"/>
              <a:buFont typeface="Roboto"/>
              <a:buAutoNum type="arabicPeriod"/>
            </a:pPr>
            <a:r>
              <a:rPr lang="en">
                <a:solidFill>
                  <a:schemeClr val="dk1"/>
                </a:solidFill>
                <a:latin typeface="Roboto"/>
                <a:ea typeface="Roboto"/>
                <a:cs typeface="Roboto"/>
                <a:sym typeface="Roboto"/>
              </a:rPr>
              <a:t>Glazing: Choosing skylights with low-emissivity (low-e) coatings or tinted glass can reduce solar heat gain.</a:t>
            </a:r>
            <a:endParaRPr>
              <a:solidFill>
                <a:schemeClr val="dk1"/>
              </a:solidFill>
              <a:latin typeface="Roboto"/>
              <a:ea typeface="Roboto"/>
              <a:cs typeface="Roboto"/>
              <a:sym typeface="Roboto"/>
            </a:endParaRPr>
          </a:p>
          <a:p>
            <a:pPr marL="457200" lvl="0" indent="-298450" algn="l" rtl="0">
              <a:lnSpc>
                <a:spcPct val="115000"/>
              </a:lnSpc>
              <a:spcBef>
                <a:spcPts val="0"/>
              </a:spcBef>
              <a:spcAft>
                <a:spcPts val="0"/>
              </a:spcAft>
              <a:buClr>
                <a:schemeClr val="dk1"/>
              </a:buClr>
              <a:buSzPts val="1100"/>
              <a:buFont typeface="Roboto"/>
              <a:buAutoNum type="arabicPeriod"/>
            </a:pPr>
            <a:r>
              <a:rPr lang="en">
                <a:solidFill>
                  <a:schemeClr val="dk1"/>
                </a:solidFill>
                <a:latin typeface="Roboto"/>
                <a:ea typeface="Roboto"/>
                <a:cs typeface="Roboto"/>
                <a:sym typeface="Roboto"/>
              </a:rPr>
              <a:t>Orientation: Placing skylights on the north side of a roof or using a slope that faces away from the sun's path can minimize solar gain.</a:t>
            </a:r>
            <a:endParaRPr>
              <a:solidFill>
                <a:schemeClr val="dk1"/>
              </a:solidFill>
              <a:latin typeface="Roboto"/>
              <a:ea typeface="Roboto"/>
              <a:cs typeface="Roboto"/>
              <a:sym typeface="Roboto"/>
            </a:endParaRPr>
          </a:p>
          <a:p>
            <a:pPr marL="457200" lvl="0" indent="-298450" algn="l" rtl="0">
              <a:lnSpc>
                <a:spcPct val="115000"/>
              </a:lnSpc>
              <a:spcBef>
                <a:spcPts val="0"/>
              </a:spcBef>
              <a:spcAft>
                <a:spcPts val="0"/>
              </a:spcAft>
              <a:buClr>
                <a:schemeClr val="dk1"/>
              </a:buClr>
              <a:buSzPts val="1100"/>
              <a:buFont typeface="Roboto"/>
              <a:buAutoNum type="arabicPeriod"/>
            </a:pPr>
            <a:r>
              <a:rPr lang="en">
                <a:solidFill>
                  <a:schemeClr val="dk1"/>
                </a:solidFill>
                <a:latin typeface="Roboto"/>
                <a:ea typeface="Roboto"/>
                <a:cs typeface="Roboto"/>
                <a:sym typeface="Roboto"/>
              </a:rPr>
              <a:t>Ventilation: Incorporating operable skylights that can be opened to allow for natural ventilation can help reduce the need for air conditioning.</a:t>
            </a:r>
            <a:endParaRPr>
              <a:solidFill>
                <a:schemeClr val="dk1"/>
              </a:solidFill>
              <a:latin typeface="Roboto"/>
              <a:ea typeface="Roboto"/>
              <a:cs typeface="Roboto"/>
              <a:sym typeface="Roboto"/>
            </a:endParaRPr>
          </a:p>
          <a:p>
            <a:pPr marL="457200" lvl="0" indent="-298450" algn="l" rtl="0">
              <a:lnSpc>
                <a:spcPct val="115000"/>
              </a:lnSpc>
              <a:spcBef>
                <a:spcPts val="0"/>
              </a:spcBef>
              <a:spcAft>
                <a:spcPts val="0"/>
              </a:spcAft>
              <a:buClr>
                <a:schemeClr val="dk1"/>
              </a:buClr>
              <a:buSzPts val="1100"/>
              <a:buFont typeface="Roboto"/>
              <a:buAutoNum type="arabicPeriod"/>
            </a:pPr>
            <a:r>
              <a:rPr lang="en">
                <a:solidFill>
                  <a:schemeClr val="dk1"/>
                </a:solidFill>
                <a:latin typeface="Roboto"/>
                <a:ea typeface="Roboto"/>
                <a:cs typeface="Roboto"/>
                <a:sym typeface="Roboto"/>
              </a:rPr>
              <a:t>Thermal insulation: Insulating around skylights and ensuring they are installed properly can help reduce heat transfer.</a:t>
            </a:r>
            <a:endParaRPr>
              <a:solidFill>
                <a:schemeClr val="dk1"/>
              </a:solidFill>
              <a:latin typeface="Roboto"/>
              <a:ea typeface="Roboto"/>
              <a:cs typeface="Roboto"/>
              <a:sym typeface="Roboto"/>
            </a:endParaRPr>
          </a:p>
          <a:p>
            <a:pPr marL="0" lvl="0" indent="0" algn="l" rtl="0">
              <a:lnSpc>
                <a:spcPct val="175000"/>
              </a:lnSpc>
              <a:spcBef>
                <a:spcPts val="1500"/>
              </a:spcBef>
              <a:spcAft>
                <a:spcPts val="0"/>
              </a:spcAft>
              <a:buNone/>
            </a:pPr>
            <a:r>
              <a:rPr lang="en">
                <a:solidFill>
                  <a:schemeClr val="dk1"/>
                </a:solidFill>
                <a:latin typeface="Roboto"/>
                <a:ea typeface="Roboto"/>
                <a:cs typeface="Roboto"/>
                <a:sym typeface="Roboto"/>
              </a:rPr>
              <a:t>It is important to note that skylights can also provide natural light, which can help reduce the need for artificial lighting and provide health benefits to occupants. Therefore, it is important to balance the benefits of skylights with the potential for solar gain and implement design strategies to minimize their impact on energy efficiency.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Energy-efficient appliances: Appliances with Energy Star certification can use up to 50% less energy than non-certified models, reducing overall energy consumption.</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Renewable energy: Installing solar panels, wind turbines, or other renewable energy systems can generate clean energy on-site, reducing the need for fossil fuels.</a:t>
            </a:r>
            <a:endParaRPr sz="1200">
              <a:solidFill>
                <a:srgbClr val="374151"/>
              </a:solidFill>
              <a:highlight>
                <a:srgbClr val="F7F7F8"/>
              </a:highlight>
              <a:latin typeface="Roboto"/>
              <a:ea typeface="Roboto"/>
              <a:cs typeface="Roboto"/>
              <a:sym typeface="Roboto"/>
            </a:endParaRPr>
          </a:p>
          <a:p>
            <a:pPr marL="0" lvl="0" indent="0" algn="l" rtl="0">
              <a:lnSpc>
                <a:spcPct val="115000"/>
              </a:lnSpc>
              <a:spcBef>
                <a:spcPts val="1500"/>
              </a:spcBef>
              <a:spcAft>
                <a:spcPts val="0"/>
              </a:spcAft>
              <a:buClr>
                <a:schemeClr val="dk1"/>
              </a:buClr>
              <a:buSzPts val="1100"/>
              <a:buFont typeface="Arial"/>
              <a:buNone/>
            </a:pPr>
            <a:r>
              <a:rPr lang="en" sz="1200">
                <a:solidFill>
                  <a:srgbClr val="374151"/>
                </a:solidFill>
                <a:highlight>
                  <a:srgbClr val="F7F7F8"/>
                </a:highlight>
                <a:latin typeface="Roboto"/>
                <a:ea typeface="Roboto"/>
                <a:cs typeface="Roboto"/>
                <a:sym typeface="Roboto"/>
              </a:rPr>
              <a:t>By incorporating these energy efficiency measures into the design of sustainable housing, it is possible to achieve energy savings of 30-50% or more.</a:t>
            </a:r>
            <a:endParaRPr sz="1200">
              <a:solidFill>
                <a:srgbClr val="374151"/>
              </a:solidFill>
              <a:highlight>
                <a:srgbClr val="F7F7F8"/>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800">
              <a:solidFill>
                <a:srgbClr val="595959"/>
              </a:solidFill>
            </a:endParaRPr>
          </a:p>
          <a:p>
            <a:pPr marL="0" lvl="0" indent="0" algn="l" rtl="0">
              <a:spcBef>
                <a:spcPts val="1200"/>
              </a:spcBef>
              <a:spcAft>
                <a:spcPts val="0"/>
              </a:spcAft>
              <a:buNone/>
            </a:pP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92081831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192081831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To set a benchmark for Domes 2.0 , we looked into Energy use Intensity and Emissions </a:t>
            </a:r>
          </a:p>
          <a:p>
            <a:pPr marL="457200" lvl="0" indent="-298450" algn="l" rtl="0">
              <a:spcBef>
                <a:spcPts val="0"/>
              </a:spcBef>
              <a:spcAft>
                <a:spcPts val="0"/>
              </a:spcAft>
              <a:buSzPts val="1100"/>
              <a:buChar char="-"/>
            </a:pPr>
            <a:r>
              <a:rPr lang="en" dirty="0"/>
              <a:t>The EUI of an average CA home is 30kbtu/sq ft</a:t>
            </a:r>
          </a:p>
          <a:p>
            <a:pPr marL="457200" lvl="0" indent="-298450" algn="l" rtl="0">
              <a:spcBef>
                <a:spcPts val="0"/>
              </a:spcBef>
              <a:spcAft>
                <a:spcPts val="0"/>
              </a:spcAft>
              <a:buSzPts val="1100"/>
              <a:buChar char="-"/>
            </a:pPr>
            <a:r>
              <a:rPr lang="en" dirty="0"/>
              <a:t>The EUI of Domes in comparison is 25% lower. T</a:t>
            </a:r>
            <a:r>
              <a:rPr lang="en-US" dirty="0"/>
              <a:t>h</a:t>
            </a:r>
            <a:r>
              <a:rPr lang="en" dirty="0"/>
              <a:t>is is majorly due to some </a:t>
            </a:r>
            <a:r>
              <a:rPr lang="en" dirty="0" err="1"/>
              <a:t>behaviour</a:t>
            </a:r>
            <a:r>
              <a:rPr lang="en" dirty="0"/>
              <a:t> differences in the residents. </a:t>
            </a:r>
          </a:p>
          <a:p>
            <a:pPr marL="457200" lvl="0" indent="-298450" algn="l" rtl="0">
              <a:spcBef>
                <a:spcPts val="0"/>
              </a:spcBef>
              <a:spcAft>
                <a:spcPts val="0"/>
              </a:spcAft>
              <a:buSzPts val="1100"/>
              <a:buChar char="-"/>
            </a:pPr>
            <a:r>
              <a:rPr lang="en-US" dirty="0"/>
              <a:t>For Domes 2.0 E</a:t>
            </a:r>
            <a:r>
              <a:rPr lang="en" dirty="0" err="1"/>
              <a:t>nergy</a:t>
            </a:r>
            <a:r>
              <a:rPr lang="en" dirty="0"/>
              <a:t> Efficiency measures can reduce consumption from 30-50%, leading to further reductions in EUI</a:t>
            </a:r>
          </a:p>
          <a:p>
            <a:pPr marL="457200" lvl="0" indent="-298450" algn="l" rtl="0">
              <a:spcBef>
                <a:spcPts val="0"/>
              </a:spcBef>
              <a:spcAft>
                <a:spcPts val="0"/>
              </a:spcAft>
              <a:buSzPts val="1100"/>
              <a:buChar char="-"/>
            </a:pPr>
            <a:endParaRPr lang="en" dirty="0"/>
          </a:p>
          <a:p>
            <a:pPr marL="457200" lvl="0" indent="-298450" algn="l" rtl="0">
              <a:spcBef>
                <a:spcPts val="0"/>
              </a:spcBef>
              <a:spcAft>
                <a:spcPts val="0"/>
              </a:spcAft>
              <a:buSzPts val="1100"/>
              <a:buChar char="-"/>
            </a:pPr>
            <a:r>
              <a:rPr lang="en" dirty="0"/>
              <a:t>The UCD campus gets electricity from a variety of sources. only 38% of which accounts for grid electricity. </a:t>
            </a:r>
          </a:p>
          <a:p>
            <a:pPr marL="457200" lvl="0" indent="-298450" algn="l" rtl="0">
              <a:spcBef>
                <a:spcPts val="0"/>
              </a:spcBef>
              <a:spcAft>
                <a:spcPts val="0"/>
              </a:spcAft>
              <a:buSzPts val="1100"/>
              <a:buChar char="-"/>
            </a:pPr>
            <a:endParaRPr lang="en" dirty="0"/>
          </a:p>
          <a:p>
            <a:pPr marL="457200" lvl="0" indent="-298450" algn="l" rtl="0">
              <a:spcBef>
                <a:spcPts val="0"/>
              </a:spcBef>
              <a:spcAft>
                <a:spcPts val="0"/>
              </a:spcAft>
              <a:buSzPts val="1100"/>
              <a:buChar char="-"/>
            </a:pPr>
            <a:r>
              <a:rPr lang="en" dirty="0"/>
              <a:t>This chart shows the annual electricity consumption</a:t>
            </a:r>
          </a:p>
          <a:p>
            <a:pPr marL="457200" lvl="0" indent="-298450" algn="l" rtl="0">
              <a:spcBef>
                <a:spcPts val="0"/>
              </a:spcBef>
              <a:spcAft>
                <a:spcPts val="0"/>
              </a:spcAft>
              <a:buSzPts val="1100"/>
              <a:buChar char="-"/>
            </a:pPr>
            <a:r>
              <a:rPr lang="en" dirty="0"/>
              <a:t>It is evident that an average </a:t>
            </a:r>
            <a:r>
              <a:rPr lang="en" dirty="0" err="1"/>
              <a:t>Domie</a:t>
            </a:r>
            <a:r>
              <a:rPr lang="en" dirty="0"/>
              <a:t> has a lower Energy footprint</a:t>
            </a:r>
          </a:p>
          <a:p>
            <a:pPr marL="457200" lvl="0" indent="-298450" algn="l" rtl="0">
              <a:spcBef>
                <a:spcPts val="0"/>
              </a:spcBef>
              <a:spcAft>
                <a:spcPts val="0"/>
              </a:spcAft>
              <a:buSzPts val="1100"/>
              <a:buChar char="-"/>
            </a:pPr>
            <a:r>
              <a:rPr lang="en" dirty="0"/>
              <a:t>in order to for Domes 2.0 residents to be comparable to it, a minimum of 30% energy </a:t>
            </a:r>
            <a:r>
              <a:rPr lang="en" dirty="0" err="1"/>
              <a:t>effiency</a:t>
            </a:r>
            <a:r>
              <a:rPr lang="en" dirty="0"/>
              <a:t> is required. </a:t>
            </a:r>
          </a:p>
          <a:p>
            <a:pPr marL="457200" lvl="0" indent="-298450" algn="l" rtl="0">
              <a:spcBef>
                <a:spcPts val="0"/>
              </a:spcBef>
              <a:spcAft>
                <a:spcPts val="0"/>
              </a:spcAft>
              <a:buSzPts val="1100"/>
              <a:buChar char="-"/>
            </a:pPr>
            <a:r>
              <a:rPr lang="en" dirty="0"/>
              <a:t>for 50% EE. Domes 2.0 would have </a:t>
            </a:r>
            <a:r>
              <a:rPr lang="en" dirty="0" err="1"/>
              <a:t>significanlty</a:t>
            </a:r>
            <a:r>
              <a:rPr lang="en" dirty="0"/>
              <a:t> lower electricity consumption than Domes while offering higher quality of life. </a:t>
            </a:r>
            <a:endParaRPr lang="en-US" dirty="0"/>
          </a:p>
          <a:p>
            <a:pPr marL="457200" lvl="0" indent="-298450" algn="l" rtl="0">
              <a:spcBef>
                <a:spcPts val="0"/>
              </a:spcBef>
              <a:spcAft>
                <a:spcPts val="0"/>
              </a:spcAft>
              <a:buSzPts val="1100"/>
              <a:buChar char="-"/>
            </a:pPr>
            <a:r>
              <a:rPr lang="en-US" dirty="0"/>
              <a:t>The annual scope 2 emissions were modeled using CAMX emission factor, and they also follow the same trend.</a:t>
            </a:r>
          </a:p>
          <a:p>
            <a:pPr marL="457200" lvl="0" indent="-298450" algn="l" rtl="0">
              <a:spcBef>
                <a:spcPts val="0"/>
              </a:spcBef>
              <a:spcAft>
                <a:spcPts val="0"/>
              </a:spcAft>
              <a:buSzPts val="1100"/>
              <a:buChar char="-"/>
            </a:pPr>
            <a:endParaRPr lang="en-US" dirty="0"/>
          </a:p>
          <a:p>
            <a:pPr marL="457200" lvl="0" indent="-298450" algn="l" rtl="0">
              <a:spcBef>
                <a:spcPts val="0"/>
              </a:spcBef>
              <a:spcAft>
                <a:spcPts val="0"/>
              </a:spcAft>
              <a:buSzPts val="1100"/>
              <a:buChar char="-"/>
            </a:pPr>
            <a:endParaRPr lang="en-US" dirty="0"/>
          </a:p>
          <a:p>
            <a:pPr marL="457200" lvl="0" indent="-298450" algn="l" rtl="0">
              <a:spcBef>
                <a:spcPts val="0"/>
              </a:spcBef>
              <a:spcAft>
                <a:spcPts val="0"/>
              </a:spcAft>
              <a:buSzPts val="1100"/>
              <a:buChar char="-"/>
            </a:pPr>
            <a:r>
              <a:rPr lang="en-US" dirty="0"/>
              <a:t>CEED residence halls UCD EUI?</a:t>
            </a:r>
            <a:endParaRPr dirty="0"/>
          </a:p>
          <a:p>
            <a:pPr marL="457200" lvl="0" indent="-298450" algn="l" rtl="0">
              <a:spcBef>
                <a:spcPts val="0"/>
              </a:spcBef>
              <a:spcAft>
                <a:spcPts val="0"/>
              </a:spcAft>
              <a:buSzPts val="1100"/>
              <a:buChar char="-"/>
            </a:pPr>
            <a:r>
              <a:rPr lang="en" dirty="0"/>
              <a:t>Green Energy residual mix emission factors for scope 2 emissions, market based approach (2019) </a:t>
            </a:r>
            <a:endParaRPr dirty="0"/>
          </a:p>
          <a:p>
            <a:pPr marL="457200" lvl="0" indent="-298450" algn="l" rtl="0">
              <a:spcBef>
                <a:spcPts val="0"/>
              </a:spcBef>
              <a:spcAft>
                <a:spcPts val="0"/>
              </a:spcAft>
              <a:buSzPts val="1100"/>
              <a:buChar char="-"/>
            </a:pPr>
            <a:endParaRPr lang="en" dirty="0"/>
          </a:p>
          <a:p>
            <a:pPr marL="457200" lvl="0" indent="-298450" algn="l" rtl="0">
              <a:spcBef>
                <a:spcPts val="0"/>
              </a:spcBef>
              <a:spcAft>
                <a:spcPts val="0"/>
              </a:spcAft>
              <a:buSzPts val="1100"/>
              <a:buChar char="-"/>
            </a:pPr>
            <a:endParaRPr lang="en" dirty="0"/>
          </a:p>
          <a:p>
            <a:pPr marL="457200" lvl="0" indent="-298450" algn="l" rtl="0">
              <a:spcBef>
                <a:spcPts val="0"/>
              </a:spcBef>
              <a:spcAft>
                <a:spcPts val="0"/>
              </a:spcAft>
              <a:buSzPts val="1100"/>
              <a:buChar char="-"/>
            </a:pPr>
            <a:endParaRPr lang="en" dirty="0"/>
          </a:p>
          <a:p>
            <a:pPr marL="457200" lvl="0" indent="-298450" algn="l" rtl="0">
              <a:spcBef>
                <a:spcPts val="0"/>
              </a:spcBef>
              <a:spcAft>
                <a:spcPts val="0"/>
              </a:spcAft>
              <a:buSzPts val="1100"/>
              <a:buChar cha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92081831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92081831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-Solar system for Domes 2.0 was modeled, </a:t>
            </a:r>
          </a:p>
          <a:p>
            <a:pPr>
              <a:buNone/>
            </a:pPr>
            <a:r>
              <a:rPr lang="en-US" dirty="0"/>
              <a:t>-if the buildings are 30% more energy efficient  they would need a 44kW grid-tied or 129 kW off-grid system to achieve Zero net energy. </a:t>
            </a:r>
          </a:p>
          <a:p>
            <a:pPr>
              <a:buNone/>
            </a:pPr>
            <a:r>
              <a:rPr lang="en-US" dirty="0"/>
              <a:t>- 50% more energy efficient buildings would need a 31kW grid tied whereas 91kW off-grid system.</a:t>
            </a:r>
          </a:p>
          <a:p>
            <a:pPr>
              <a:buNone/>
            </a:pPr>
            <a:endParaRPr lang="en-US" dirty="0"/>
          </a:p>
          <a:p>
            <a:pPr>
              <a:buNone/>
            </a:pPr>
            <a:r>
              <a:rPr lang="en-US" dirty="0"/>
              <a:t>-Based on the different designs proposed, </a:t>
            </a:r>
            <a:r>
              <a:rPr lang="en-US" dirty="0">
                <a:solidFill>
                  <a:srgbClr val="FF0000"/>
                </a:solidFill>
              </a:rPr>
              <a:t>the effect </a:t>
            </a:r>
            <a:r>
              <a:rPr lang="en-US" dirty="0"/>
              <a:t>of rainwater catchment and greywater was also calculated. We have three final designs that Isaac will go over. The Arc-commons design, due to its greater rooftop area would lead to a significant decrease in net water demand from rainwater catchment. Additional decrease in demand would be seen if a greywater system offering 30% savings in water use is installed.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1b7075e38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1b7075e38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2" descr="A picture containing text, tree, outdoor, plant&#10;&#10;Description automatically generated">
            <a:extLst>
              <a:ext uri="{FF2B5EF4-FFF2-40B4-BE49-F238E27FC236}">
                <a16:creationId xmlns:a16="http://schemas.microsoft.com/office/drawing/2014/main" id="{46630B9E-D4AC-6859-79EC-578E53191A57}"/>
              </a:ext>
            </a:extLst>
          </p:cNvPr>
          <p:cNvPicPr>
            <a:picLocks noChangeAspect="1"/>
          </p:cNvPicPr>
          <p:nvPr/>
        </p:nvPicPr>
        <p:blipFill>
          <a:blip r:embed="rId3">
            <a:alphaModFix amt="46000"/>
            <a:extLst>
              <a:ext uri="{BEBA8EAE-BF5A-486C-A8C5-ECC9F3942E4B}">
                <a14:imgProps xmlns:a14="http://schemas.microsoft.com/office/drawing/2010/main">
                  <a14:imgLayer r:embed="rId4">
                    <a14:imgEffect>
                      <a14:sharpenSoften amount="19000"/>
                    </a14:imgEffect>
                    <a14:imgEffect>
                      <a14:colorTemperature colorTemp="6303"/>
                    </a14:imgEffect>
                    <a14:imgEffect>
                      <a14:saturation sat="148000"/>
                    </a14:imgEffect>
                    <a14:imgEffect>
                      <a14:brightnessContrast contrast="-49000"/>
                    </a14:imgEffect>
                  </a14:imgLayer>
                </a14:imgProps>
              </a:ext>
            </a:extLst>
          </a:blip>
          <a:stretch>
            <a:fillRect/>
          </a:stretch>
        </p:blipFill>
        <p:spPr>
          <a:xfrm>
            <a:off x="-26534" y="-360041"/>
            <a:ext cx="9170534" cy="5503541"/>
          </a:xfrm>
          <a:prstGeom prst="rect">
            <a:avLst/>
          </a:prstGeom>
          <a:solidFill>
            <a:schemeClr val="tx1">
              <a:alpha val="62265"/>
            </a:schemeClr>
          </a:solidFill>
          <a:effectLst>
            <a:outerShdw blurRad="50800" dist="50800" dir="5400000" algn="ctr" rotWithShape="0">
              <a:srgbClr val="000000"/>
            </a:outerShdw>
          </a:effectLst>
        </p:spPr>
      </p:pic>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a:solidFill>
                  <a:schemeClr val="bg1"/>
                </a:solidFill>
                <a:latin typeface="Futura Medium" panose="020B0602020204020303" pitchFamily="34" charset="-79"/>
                <a:cs typeface="Futura Medium" panose="020B0602020204020303" pitchFamily="34" charset="-79"/>
              </a:rPr>
              <a:t>Domes 2.0: Beyond the Back-40</a:t>
            </a: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55000" lnSpcReduction="20000"/>
          </a:bodyPr>
          <a:lstStyle/>
          <a:p>
            <a:pPr marL="0" indent="0"/>
            <a:r>
              <a:rPr lang="en">
                <a:solidFill>
                  <a:schemeClr val="bg1"/>
                </a:solidFill>
                <a:latin typeface="Futura Medium" panose="020B0602020204020303" pitchFamily="34" charset="-79"/>
                <a:cs typeface="Futura Medium" panose="020B0602020204020303" pitchFamily="34" charset="-79"/>
              </a:rPr>
              <a:t>Maria Kanwal (PhD EGG)</a:t>
            </a:r>
            <a:endParaRPr lang="en-US">
              <a:solidFill>
                <a:schemeClr val="bg1"/>
              </a:solidFill>
              <a:latin typeface="Futura Medium" panose="020B0602020204020303" pitchFamily="34" charset="-79"/>
              <a:cs typeface="Futura Medium" panose="020B0602020204020303" pitchFamily="34" charset="-79"/>
            </a:endParaRPr>
          </a:p>
          <a:p>
            <a:pPr marL="0" indent="0"/>
            <a:r>
              <a:rPr lang="en">
                <a:solidFill>
                  <a:schemeClr val="bg1"/>
                </a:solidFill>
                <a:latin typeface="Futura Medium" panose="020B0602020204020303" pitchFamily="34" charset="-79"/>
                <a:cs typeface="Futura Medium" panose="020B0602020204020303" pitchFamily="34" charset="-79"/>
              </a:rPr>
              <a:t>Isaac Trejo (B.S. LDA)</a:t>
            </a:r>
          </a:p>
          <a:p>
            <a:pPr marL="0" indent="0"/>
            <a:r>
              <a:rPr lang="en">
                <a:solidFill>
                  <a:schemeClr val="bg1"/>
                </a:solidFill>
                <a:latin typeface="Futura Medium" panose="020B0602020204020303" pitchFamily="34" charset="-79"/>
                <a:cs typeface="Futura Medium" panose="020B0602020204020303" pitchFamily="34" charset="-79"/>
              </a:rPr>
              <a:t>Siobhan </a:t>
            </a:r>
            <a:r>
              <a:rPr lang="en" err="1">
                <a:solidFill>
                  <a:schemeClr val="bg1"/>
                </a:solidFill>
                <a:latin typeface="Futura Medium" panose="020B0602020204020303" pitchFamily="34" charset="-79"/>
                <a:cs typeface="Futura Medium" panose="020B0602020204020303" pitchFamily="34" charset="-79"/>
              </a:rPr>
              <a:t>Rubsam</a:t>
            </a:r>
            <a:r>
              <a:rPr lang="en">
                <a:solidFill>
                  <a:schemeClr val="bg1"/>
                </a:solidFill>
                <a:latin typeface="Futura Medium" panose="020B0602020204020303" pitchFamily="34" charset="-79"/>
                <a:cs typeface="Futura Medium" panose="020B0602020204020303" pitchFamily="34" charset="-79"/>
              </a:rPr>
              <a:t> (M.S. IAD)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7" name="Picture 7" descr="A picture containing square&#10;&#10;Description automatically generated">
            <a:extLst>
              <a:ext uri="{FF2B5EF4-FFF2-40B4-BE49-F238E27FC236}">
                <a16:creationId xmlns:a16="http://schemas.microsoft.com/office/drawing/2014/main" id="{C7A8F153-2D02-6C82-497B-B2703B51A908}"/>
              </a:ext>
            </a:extLst>
          </p:cNvPr>
          <p:cNvPicPr>
            <a:picLocks noChangeAspect="1"/>
          </p:cNvPicPr>
          <p:nvPr/>
        </p:nvPicPr>
        <p:blipFill>
          <a:blip r:embed="rId3"/>
          <a:stretch>
            <a:fillRect/>
          </a:stretch>
        </p:blipFill>
        <p:spPr>
          <a:xfrm>
            <a:off x="6685548" y="2903311"/>
            <a:ext cx="1713171" cy="2220955"/>
          </a:xfrm>
          <a:prstGeom prst="rect">
            <a:avLst/>
          </a:prstGeom>
        </p:spPr>
      </p:pic>
      <p:sp>
        <p:nvSpPr>
          <p:cNvPr id="155" name="Google Shape;155;p23"/>
          <p:cNvSpPr txBox="1">
            <a:spLocks noGrp="1"/>
          </p:cNvSpPr>
          <p:nvPr>
            <p:ph type="title"/>
          </p:nvPr>
        </p:nvSpPr>
        <p:spPr>
          <a:xfrm>
            <a:off x="6678500" y="3565"/>
            <a:ext cx="2466013" cy="572700"/>
          </a:xfrm>
          <a:prstGeom prst="rect">
            <a:avLst/>
          </a:prstGeom>
        </p:spPr>
        <p:txBody>
          <a:bodyPr spcFirstLastPara="1" wrap="square" lIns="91425" tIns="91425" rIns="91425" bIns="91425" anchor="t" anchorCtr="0">
            <a:normAutofit fontScale="90000"/>
          </a:bodyPr>
          <a:lstStyle/>
          <a:p>
            <a:r>
              <a:rPr lang="en" dirty="0">
                <a:latin typeface="Futura Medium" panose="020B0602020204020303" pitchFamily="34" charset="-79"/>
                <a:cs typeface="Futura Medium" panose="020B0602020204020303" pitchFamily="34" charset="-79"/>
              </a:rPr>
              <a:t>Arc Commons</a:t>
            </a:r>
            <a:endParaRPr lang="en-US" dirty="0">
              <a:latin typeface="Futura Medium" panose="020B0602020204020303" pitchFamily="34" charset="-79"/>
              <a:cs typeface="Futura Medium" panose="020B0602020204020303" pitchFamily="34" charset="-79"/>
            </a:endParaRPr>
          </a:p>
        </p:txBody>
      </p:sp>
      <p:sp>
        <p:nvSpPr>
          <p:cNvPr id="18" name="Google Shape;153;p23">
            <a:extLst>
              <a:ext uri="{FF2B5EF4-FFF2-40B4-BE49-F238E27FC236}">
                <a16:creationId xmlns:a16="http://schemas.microsoft.com/office/drawing/2014/main" id="{22444E0C-2BB0-D8BA-5351-8E3A5DE1AAAF}"/>
              </a:ext>
            </a:extLst>
          </p:cNvPr>
          <p:cNvSpPr txBox="1">
            <a:spLocks/>
          </p:cNvSpPr>
          <p:nvPr/>
        </p:nvSpPr>
        <p:spPr>
          <a:xfrm>
            <a:off x="6672978" y="2668324"/>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b="1"/>
              <a:t>Legend</a:t>
            </a:r>
          </a:p>
        </p:txBody>
      </p:sp>
      <p:sp>
        <p:nvSpPr>
          <p:cNvPr id="20" name="Google Shape;153;p23">
            <a:extLst>
              <a:ext uri="{FF2B5EF4-FFF2-40B4-BE49-F238E27FC236}">
                <a16:creationId xmlns:a16="http://schemas.microsoft.com/office/drawing/2014/main" id="{BA6940F7-A12B-4A86-9760-13A4530331A7}"/>
              </a:ext>
            </a:extLst>
          </p:cNvPr>
          <p:cNvSpPr txBox="1">
            <a:spLocks/>
          </p:cNvSpPr>
          <p:nvPr/>
        </p:nvSpPr>
        <p:spPr>
          <a:xfrm>
            <a:off x="7111570" y="3013882"/>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Canopy</a:t>
            </a:r>
          </a:p>
        </p:txBody>
      </p:sp>
      <p:sp>
        <p:nvSpPr>
          <p:cNvPr id="22" name="Google Shape;153;p23">
            <a:extLst>
              <a:ext uri="{FF2B5EF4-FFF2-40B4-BE49-F238E27FC236}">
                <a16:creationId xmlns:a16="http://schemas.microsoft.com/office/drawing/2014/main" id="{23B1D9BE-19A9-4B2E-345A-100FD1CC1FB5}"/>
              </a:ext>
            </a:extLst>
          </p:cNvPr>
          <p:cNvSpPr txBox="1">
            <a:spLocks/>
          </p:cNvSpPr>
          <p:nvPr/>
        </p:nvSpPr>
        <p:spPr>
          <a:xfrm>
            <a:off x="7111570" y="3399312"/>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Food Forest</a:t>
            </a:r>
            <a:endParaRPr lang="en-US"/>
          </a:p>
        </p:txBody>
      </p:sp>
      <p:sp>
        <p:nvSpPr>
          <p:cNvPr id="24" name="Google Shape;153;p23">
            <a:extLst>
              <a:ext uri="{FF2B5EF4-FFF2-40B4-BE49-F238E27FC236}">
                <a16:creationId xmlns:a16="http://schemas.microsoft.com/office/drawing/2014/main" id="{A34939B1-C1AA-CF14-E6F3-39ADE3C6912D}"/>
              </a:ext>
            </a:extLst>
          </p:cNvPr>
          <p:cNvSpPr txBox="1">
            <a:spLocks/>
          </p:cNvSpPr>
          <p:nvPr/>
        </p:nvSpPr>
        <p:spPr>
          <a:xfrm>
            <a:off x="7111571" y="3791388"/>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Field</a:t>
            </a:r>
            <a:endParaRPr lang="en-US"/>
          </a:p>
        </p:txBody>
      </p:sp>
      <p:sp>
        <p:nvSpPr>
          <p:cNvPr id="26" name="Google Shape;153;p23">
            <a:extLst>
              <a:ext uri="{FF2B5EF4-FFF2-40B4-BE49-F238E27FC236}">
                <a16:creationId xmlns:a16="http://schemas.microsoft.com/office/drawing/2014/main" id="{1F8EE626-7FA2-FAA1-8E57-723B05B9F3ED}"/>
              </a:ext>
            </a:extLst>
          </p:cNvPr>
          <p:cNvSpPr txBox="1">
            <a:spLocks/>
          </p:cNvSpPr>
          <p:nvPr/>
        </p:nvSpPr>
        <p:spPr>
          <a:xfrm>
            <a:off x="7111570" y="4269853"/>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Bioretention</a:t>
            </a:r>
            <a:endParaRPr lang="en-US"/>
          </a:p>
        </p:txBody>
      </p:sp>
      <p:sp>
        <p:nvSpPr>
          <p:cNvPr id="28" name="Google Shape;153;p23">
            <a:extLst>
              <a:ext uri="{FF2B5EF4-FFF2-40B4-BE49-F238E27FC236}">
                <a16:creationId xmlns:a16="http://schemas.microsoft.com/office/drawing/2014/main" id="{557B5E28-B39F-33E5-1C37-A60AD8959961}"/>
              </a:ext>
            </a:extLst>
          </p:cNvPr>
          <p:cNvSpPr txBox="1">
            <a:spLocks/>
          </p:cNvSpPr>
          <p:nvPr/>
        </p:nvSpPr>
        <p:spPr>
          <a:xfrm>
            <a:off x="7111570" y="4721737"/>
            <a:ext cx="120346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Common Space</a:t>
            </a:r>
          </a:p>
        </p:txBody>
      </p:sp>
      <p:sp>
        <p:nvSpPr>
          <p:cNvPr id="31" name="Google Shape;153;p23">
            <a:extLst>
              <a:ext uri="{FF2B5EF4-FFF2-40B4-BE49-F238E27FC236}">
                <a16:creationId xmlns:a16="http://schemas.microsoft.com/office/drawing/2014/main" id="{C5A68BFA-6029-EA51-EA24-2D970A420052}"/>
              </a:ext>
            </a:extLst>
          </p:cNvPr>
          <p:cNvSpPr txBox="1">
            <a:spLocks/>
          </p:cNvSpPr>
          <p:nvPr/>
        </p:nvSpPr>
        <p:spPr>
          <a:xfrm>
            <a:off x="7261043" y="382323"/>
            <a:ext cx="1881486" cy="396069"/>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b="1" dirty="0">
                <a:latin typeface="FUTURA MEDIUM" panose="020B0602020204020303" pitchFamily="34" charset="-79"/>
                <a:cs typeface="FUTURA MEDIUM" panose="020B0602020204020303" pitchFamily="34" charset="-79"/>
              </a:rPr>
              <a:t>Best building footprint for solar + rainwater harvesting</a:t>
            </a:r>
            <a:endParaRPr lang="en-US" dirty="0">
              <a:latin typeface="Futura Medium" panose="020B0602020204020303" pitchFamily="34" charset="-79"/>
              <a:cs typeface="Futura Medium" panose="020B0602020204020303" pitchFamily="34" charset="-79"/>
            </a:endParaRPr>
          </a:p>
        </p:txBody>
      </p:sp>
      <p:pic>
        <p:nvPicPr>
          <p:cNvPr id="32" name="Picture 32">
            <a:extLst>
              <a:ext uri="{FF2B5EF4-FFF2-40B4-BE49-F238E27FC236}">
                <a16:creationId xmlns:a16="http://schemas.microsoft.com/office/drawing/2014/main" id="{E9CA50AE-7096-B2E0-DE73-6607CD1C29FE}"/>
              </a:ext>
            </a:extLst>
          </p:cNvPr>
          <p:cNvPicPr>
            <a:picLocks noChangeAspect="1"/>
          </p:cNvPicPr>
          <p:nvPr/>
        </p:nvPicPr>
        <p:blipFill>
          <a:blip r:embed="rId4"/>
          <a:stretch>
            <a:fillRect/>
          </a:stretch>
        </p:blipFill>
        <p:spPr>
          <a:xfrm>
            <a:off x="6689242" y="440013"/>
            <a:ext cx="304387" cy="287822"/>
          </a:xfrm>
          <a:prstGeom prst="rect">
            <a:avLst/>
          </a:prstGeom>
        </p:spPr>
      </p:pic>
      <p:pic>
        <p:nvPicPr>
          <p:cNvPr id="33" name="Picture 32">
            <a:extLst>
              <a:ext uri="{FF2B5EF4-FFF2-40B4-BE49-F238E27FC236}">
                <a16:creationId xmlns:a16="http://schemas.microsoft.com/office/drawing/2014/main" id="{1C2B363F-B649-7310-855E-9E9DB9180906}"/>
              </a:ext>
            </a:extLst>
          </p:cNvPr>
          <p:cNvPicPr>
            <a:picLocks noChangeAspect="1"/>
          </p:cNvPicPr>
          <p:nvPr/>
        </p:nvPicPr>
        <p:blipFill>
          <a:blip r:embed="rId4"/>
          <a:stretch>
            <a:fillRect/>
          </a:stretch>
        </p:blipFill>
        <p:spPr>
          <a:xfrm>
            <a:off x="6962568" y="440013"/>
            <a:ext cx="304387" cy="287822"/>
          </a:xfrm>
          <a:prstGeom prst="rect">
            <a:avLst/>
          </a:prstGeom>
        </p:spPr>
      </p:pic>
      <p:cxnSp>
        <p:nvCxnSpPr>
          <p:cNvPr id="35" name="Straight Arrow Connector 34">
            <a:extLst>
              <a:ext uri="{FF2B5EF4-FFF2-40B4-BE49-F238E27FC236}">
                <a16:creationId xmlns:a16="http://schemas.microsoft.com/office/drawing/2014/main" id="{EF81BE0E-C8A5-09FF-7CAB-4DB1A1BB978B}"/>
              </a:ext>
            </a:extLst>
          </p:cNvPr>
          <p:cNvCxnSpPr/>
          <p:nvPr/>
        </p:nvCxnSpPr>
        <p:spPr>
          <a:xfrm flipH="1" flipV="1">
            <a:off x="6522141" y="3884130"/>
            <a:ext cx="4969" cy="452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Google Shape;153;p23">
            <a:extLst>
              <a:ext uri="{FF2B5EF4-FFF2-40B4-BE49-F238E27FC236}">
                <a16:creationId xmlns:a16="http://schemas.microsoft.com/office/drawing/2014/main" id="{9EF83CF8-19A7-753F-B58F-54A38D369B48}"/>
              </a:ext>
            </a:extLst>
          </p:cNvPr>
          <p:cNvSpPr txBox="1">
            <a:spLocks/>
          </p:cNvSpPr>
          <p:nvPr/>
        </p:nvSpPr>
        <p:spPr>
          <a:xfrm>
            <a:off x="6681259" y="730193"/>
            <a:ext cx="2461268" cy="199461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71450" indent="-171450">
              <a:lnSpc>
                <a:spcPct val="105000"/>
              </a:lnSpc>
            </a:pPr>
            <a:r>
              <a:rPr lang="en-US" sz="900" b="1" dirty="0">
                <a:latin typeface="FUTURA MEDIUM" panose="020B0602020204020303" pitchFamily="34" charset="-79"/>
                <a:cs typeface="FUTURA MEDIUM" panose="020B0602020204020303" pitchFamily="34" charset="-79"/>
              </a:rPr>
              <a:t>Building Footprint: 1200 </a:t>
            </a:r>
            <a:r>
              <a:rPr lang="en-US" sz="900" b="1" dirty="0" err="1">
                <a:latin typeface="FUTURA MEDIUM" panose="020B0602020204020303" pitchFamily="34" charset="-79"/>
                <a:cs typeface="FUTURA MEDIUM" panose="020B0602020204020303" pitchFamily="34" charset="-79"/>
              </a:rPr>
              <a:t>sqft</a:t>
            </a:r>
            <a:r>
              <a:rPr lang="en-US" sz="900" b="1" dirty="0">
                <a:latin typeface="FUTURA MEDIUM" panose="020B0602020204020303" pitchFamily="34" charset="-79"/>
                <a:cs typeface="FUTURA MEDIUM" panose="020B0602020204020303" pitchFamily="34" charset="-79"/>
              </a:rPr>
              <a:t>.</a:t>
            </a:r>
          </a:p>
          <a:p>
            <a:pPr marL="171450" indent="-171450">
              <a:lnSpc>
                <a:spcPct val="105000"/>
              </a:lnSpc>
            </a:pPr>
            <a:r>
              <a:rPr lang="en-US" sz="900" b="1" dirty="0">
                <a:latin typeface="FUTURA MEDIUM" panose="020B0602020204020303" pitchFamily="34" charset="-79"/>
                <a:cs typeface="FUTURA MEDIUM" panose="020B0602020204020303" pitchFamily="34" charset="-79"/>
              </a:rPr>
              <a:t>Worst building footprint for solar and rainwater harvesting</a:t>
            </a:r>
            <a:endParaRPr lang="en-US" sz="900" dirty="0">
              <a:latin typeface="Futura Medium" panose="020B0602020204020303" pitchFamily="34" charset="-79"/>
              <a:cs typeface="Futura Medium" panose="020B0602020204020303" pitchFamily="34" charset="-79"/>
            </a:endParaRPr>
          </a:p>
          <a:p>
            <a:pPr marL="171450" indent="-171450">
              <a:lnSpc>
                <a:spcPct val="105000"/>
              </a:lnSpc>
            </a:pPr>
            <a:r>
              <a:rPr lang="en-US" sz="900" b="1" dirty="0">
                <a:latin typeface="FUTURA MEDIUM" panose="020B0602020204020303" pitchFamily="34" charset="-79"/>
                <a:cs typeface="FUTURA MEDIUM" panose="020B0602020204020303" pitchFamily="34" charset="-79"/>
              </a:rPr>
              <a:t>Can be phased</a:t>
            </a:r>
          </a:p>
          <a:p>
            <a:pPr marL="171450" indent="-171450">
              <a:lnSpc>
                <a:spcPct val="105000"/>
              </a:lnSpc>
            </a:pPr>
            <a:endParaRPr lang="en-US" sz="900" b="1"/>
          </a:p>
        </p:txBody>
      </p:sp>
      <p:pic>
        <p:nvPicPr>
          <p:cNvPr id="38" name="Picture 38" descr="Diagram, map&#10;&#10;Description automatically generated">
            <a:extLst>
              <a:ext uri="{FF2B5EF4-FFF2-40B4-BE49-F238E27FC236}">
                <a16:creationId xmlns:a16="http://schemas.microsoft.com/office/drawing/2014/main" id="{158B4D9C-C142-8E1F-5F83-CFCF89AD1482}"/>
              </a:ext>
            </a:extLst>
          </p:cNvPr>
          <p:cNvPicPr>
            <a:picLocks noChangeAspect="1"/>
          </p:cNvPicPr>
          <p:nvPr/>
        </p:nvPicPr>
        <p:blipFill rotWithShape="1">
          <a:blip r:embed="rId5"/>
          <a:srcRect t="-76" r="10870" b="2817"/>
          <a:stretch/>
        </p:blipFill>
        <p:spPr>
          <a:xfrm>
            <a:off x="3313" y="1323"/>
            <a:ext cx="6122327" cy="51460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43" name="Picture 43" descr="Diagram, map&#10;&#10;Description automatically generated">
            <a:extLst>
              <a:ext uri="{FF2B5EF4-FFF2-40B4-BE49-F238E27FC236}">
                <a16:creationId xmlns:a16="http://schemas.microsoft.com/office/drawing/2014/main" id="{A8AD9AC5-0813-A2A2-1CC4-E747EDCA0186}"/>
              </a:ext>
            </a:extLst>
          </p:cNvPr>
          <p:cNvPicPr>
            <a:picLocks noChangeAspect="1"/>
          </p:cNvPicPr>
          <p:nvPr/>
        </p:nvPicPr>
        <p:blipFill rotWithShape="1">
          <a:blip r:embed="rId3"/>
          <a:srcRect r="8761" b="8203"/>
          <a:stretch/>
        </p:blipFill>
        <p:spPr>
          <a:xfrm>
            <a:off x="-195470" y="-3840"/>
            <a:ext cx="6677294" cy="5151230"/>
          </a:xfrm>
          <a:prstGeom prst="rect">
            <a:avLst/>
          </a:prstGeom>
        </p:spPr>
      </p:pic>
      <p:sp>
        <p:nvSpPr>
          <p:cNvPr id="160" name="Google Shape;160;p24"/>
          <p:cNvSpPr txBox="1">
            <a:spLocks noGrp="1"/>
          </p:cNvSpPr>
          <p:nvPr>
            <p:ph type="title"/>
          </p:nvPr>
        </p:nvSpPr>
        <p:spPr>
          <a:xfrm>
            <a:off x="6484652" y="-214"/>
            <a:ext cx="2656514" cy="572700"/>
          </a:xfrm>
          <a:prstGeom prst="rect">
            <a:avLst/>
          </a:prstGeom>
        </p:spPr>
        <p:txBody>
          <a:bodyPr spcFirstLastPara="1" wrap="square" lIns="91425" tIns="91425" rIns="91425" bIns="91425" anchor="t" anchorCtr="0">
            <a:normAutofit fontScale="90000"/>
          </a:bodyPr>
          <a:lstStyle/>
          <a:p>
            <a:pPr marL="0" lvl="0" indent="0" algn="l">
              <a:spcBef>
                <a:spcPts val="0"/>
              </a:spcBef>
              <a:spcAft>
                <a:spcPts val="0"/>
              </a:spcAft>
              <a:buNone/>
            </a:pPr>
            <a:r>
              <a:rPr lang="en-US" dirty="0">
                <a:latin typeface="Futura Medium" panose="020B0602020204020303" pitchFamily="34" charset="-79"/>
                <a:cs typeface="Futura Medium" panose="020B0602020204020303" pitchFamily="34" charset="-79"/>
              </a:rPr>
              <a:t>Tri-Story</a:t>
            </a:r>
          </a:p>
        </p:txBody>
      </p:sp>
      <p:pic>
        <p:nvPicPr>
          <p:cNvPr id="9" name="Picture 7" descr="A picture containing square&#10;&#10;Description automatically generated">
            <a:extLst>
              <a:ext uri="{FF2B5EF4-FFF2-40B4-BE49-F238E27FC236}">
                <a16:creationId xmlns:a16="http://schemas.microsoft.com/office/drawing/2014/main" id="{16A81184-059D-02E6-AAEB-41418689CC0D}"/>
              </a:ext>
            </a:extLst>
          </p:cNvPr>
          <p:cNvPicPr>
            <a:picLocks noChangeAspect="1"/>
          </p:cNvPicPr>
          <p:nvPr/>
        </p:nvPicPr>
        <p:blipFill>
          <a:blip r:embed="rId4"/>
          <a:stretch>
            <a:fillRect/>
          </a:stretch>
        </p:blipFill>
        <p:spPr>
          <a:xfrm>
            <a:off x="6478097" y="2906683"/>
            <a:ext cx="1713171" cy="2220955"/>
          </a:xfrm>
          <a:prstGeom prst="rect">
            <a:avLst/>
          </a:prstGeom>
        </p:spPr>
      </p:pic>
      <p:sp>
        <p:nvSpPr>
          <p:cNvPr id="28" name="Google Shape;153;p23">
            <a:extLst>
              <a:ext uri="{FF2B5EF4-FFF2-40B4-BE49-F238E27FC236}">
                <a16:creationId xmlns:a16="http://schemas.microsoft.com/office/drawing/2014/main" id="{E7C906C2-02D7-B664-8DC8-6F6F7F9B4C35}"/>
              </a:ext>
            </a:extLst>
          </p:cNvPr>
          <p:cNvSpPr txBox="1">
            <a:spLocks/>
          </p:cNvSpPr>
          <p:nvPr/>
        </p:nvSpPr>
        <p:spPr>
          <a:xfrm>
            <a:off x="6476990" y="2627393"/>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b="1"/>
              <a:t>Legend</a:t>
            </a:r>
          </a:p>
        </p:txBody>
      </p:sp>
      <p:sp>
        <p:nvSpPr>
          <p:cNvPr id="30" name="Google Shape;153;p23">
            <a:extLst>
              <a:ext uri="{FF2B5EF4-FFF2-40B4-BE49-F238E27FC236}">
                <a16:creationId xmlns:a16="http://schemas.microsoft.com/office/drawing/2014/main" id="{E8D7B5E4-8E44-783E-71D6-A46AB8D2DDBA}"/>
              </a:ext>
            </a:extLst>
          </p:cNvPr>
          <p:cNvSpPr txBox="1">
            <a:spLocks/>
          </p:cNvSpPr>
          <p:nvPr/>
        </p:nvSpPr>
        <p:spPr>
          <a:xfrm>
            <a:off x="6915581" y="2972951"/>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Canopy</a:t>
            </a:r>
          </a:p>
        </p:txBody>
      </p:sp>
      <p:sp>
        <p:nvSpPr>
          <p:cNvPr id="32" name="Google Shape;153;p23">
            <a:extLst>
              <a:ext uri="{FF2B5EF4-FFF2-40B4-BE49-F238E27FC236}">
                <a16:creationId xmlns:a16="http://schemas.microsoft.com/office/drawing/2014/main" id="{1E991CBC-AD12-CF6D-DFF1-DEEDDE8343BE}"/>
              </a:ext>
            </a:extLst>
          </p:cNvPr>
          <p:cNvSpPr txBox="1">
            <a:spLocks/>
          </p:cNvSpPr>
          <p:nvPr/>
        </p:nvSpPr>
        <p:spPr>
          <a:xfrm>
            <a:off x="6915581" y="3398253"/>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Food Forest</a:t>
            </a:r>
            <a:endParaRPr lang="en-US"/>
          </a:p>
        </p:txBody>
      </p:sp>
      <p:sp>
        <p:nvSpPr>
          <p:cNvPr id="34" name="Google Shape;153;p23">
            <a:extLst>
              <a:ext uri="{FF2B5EF4-FFF2-40B4-BE49-F238E27FC236}">
                <a16:creationId xmlns:a16="http://schemas.microsoft.com/office/drawing/2014/main" id="{CF5C3754-E52E-143C-94E9-A102605D6D3F}"/>
              </a:ext>
            </a:extLst>
          </p:cNvPr>
          <p:cNvSpPr txBox="1">
            <a:spLocks/>
          </p:cNvSpPr>
          <p:nvPr/>
        </p:nvSpPr>
        <p:spPr>
          <a:xfrm>
            <a:off x="6928872" y="3810265"/>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Field</a:t>
            </a:r>
            <a:endParaRPr lang="en-US"/>
          </a:p>
        </p:txBody>
      </p:sp>
      <p:sp>
        <p:nvSpPr>
          <p:cNvPr id="36" name="Google Shape;153;p23">
            <a:extLst>
              <a:ext uri="{FF2B5EF4-FFF2-40B4-BE49-F238E27FC236}">
                <a16:creationId xmlns:a16="http://schemas.microsoft.com/office/drawing/2014/main" id="{18628D2D-3A5D-CC89-2A96-7F9C195B76F2}"/>
              </a:ext>
            </a:extLst>
          </p:cNvPr>
          <p:cNvSpPr txBox="1">
            <a:spLocks/>
          </p:cNvSpPr>
          <p:nvPr/>
        </p:nvSpPr>
        <p:spPr>
          <a:xfrm>
            <a:off x="6915581" y="4228922"/>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Bioretention</a:t>
            </a:r>
            <a:endParaRPr lang="en-US"/>
          </a:p>
        </p:txBody>
      </p:sp>
      <p:sp>
        <p:nvSpPr>
          <p:cNvPr id="38" name="Google Shape;153;p23">
            <a:extLst>
              <a:ext uri="{FF2B5EF4-FFF2-40B4-BE49-F238E27FC236}">
                <a16:creationId xmlns:a16="http://schemas.microsoft.com/office/drawing/2014/main" id="{F87A21F7-051D-B716-DC41-8CBF5FF7EFEE}"/>
              </a:ext>
            </a:extLst>
          </p:cNvPr>
          <p:cNvSpPr txBox="1">
            <a:spLocks/>
          </p:cNvSpPr>
          <p:nvPr/>
        </p:nvSpPr>
        <p:spPr>
          <a:xfrm>
            <a:off x="6915581" y="4680806"/>
            <a:ext cx="120346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Common Space</a:t>
            </a:r>
          </a:p>
        </p:txBody>
      </p:sp>
      <p:sp>
        <p:nvSpPr>
          <p:cNvPr id="40" name="Google Shape;153;p23">
            <a:extLst>
              <a:ext uri="{FF2B5EF4-FFF2-40B4-BE49-F238E27FC236}">
                <a16:creationId xmlns:a16="http://schemas.microsoft.com/office/drawing/2014/main" id="{151FBD17-338C-4F9C-9B40-544D8096660A}"/>
              </a:ext>
            </a:extLst>
          </p:cNvPr>
          <p:cNvSpPr txBox="1">
            <a:spLocks/>
          </p:cNvSpPr>
          <p:nvPr/>
        </p:nvSpPr>
        <p:spPr>
          <a:xfrm>
            <a:off x="6523890" y="572823"/>
            <a:ext cx="2469550" cy="208572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71450" indent="-171450">
              <a:lnSpc>
                <a:spcPct val="105000"/>
              </a:lnSpc>
            </a:pPr>
            <a:r>
              <a:rPr lang="en-US" sz="900" b="1" dirty="0">
                <a:latin typeface="FUTURA MEDIUM" panose="020B0602020204020303" pitchFamily="34" charset="-79"/>
                <a:cs typeface="FUTURA MEDIUM" panose="020B0602020204020303" pitchFamily="34" charset="-79"/>
              </a:rPr>
              <a:t>Building Footprint: 3600 </a:t>
            </a:r>
            <a:r>
              <a:rPr lang="en-US" sz="900" b="1" dirty="0" err="1">
                <a:latin typeface="FUTURA MEDIUM" panose="020B0602020204020303" pitchFamily="34" charset="-79"/>
                <a:cs typeface="FUTURA MEDIUM" panose="020B0602020204020303" pitchFamily="34" charset="-79"/>
              </a:rPr>
              <a:t>sqft</a:t>
            </a:r>
            <a:r>
              <a:rPr lang="en-US" sz="900" b="1" dirty="0">
                <a:latin typeface="FUTURA MEDIUM" panose="020B0602020204020303" pitchFamily="34" charset="-79"/>
                <a:cs typeface="FUTURA MEDIUM" panose="020B0602020204020303" pitchFamily="34" charset="-79"/>
              </a:rPr>
              <a:t>.</a:t>
            </a:r>
          </a:p>
          <a:p>
            <a:pPr marL="171450" indent="-171450">
              <a:lnSpc>
                <a:spcPct val="105000"/>
              </a:lnSpc>
            </a:pPr>
            <a:r>
              <a:rPr lang="en-US" sz="900" b="1" dirty="0">
                <a:latin typeface="FUTURA MEDIUM" panose="020B0602020204020303" pitchFamily="34" charset="-79"/>
                <a:cs typeface="FUTURA MEDIUM" panose="020B0602020204020303" pitchFamily="34" charset="-79"/>
              </a:rPr>
              <a:t>Worst building footprint for solar and rainwater harvesting</a:t>
            </a:r>
            <a:endParaRPr lang="en-US" sz="900" dirty="0">
              <a:latin typeface="Futura Medium" panose="020B0602020204020303" pitchFamily="34" charset="-79"/>
              <a:cs typeface="Futura Medium" panose="020B0602020204020303" pitchFamily="34" charset="-79"/>
            </a:endParaRPr>
          </a:p>
          <a:p>
            <a:pPr marL="171450" indent="-171450">
              <a:lnSpc>
                <a:spcPct val="105000"/>
              </a:lnSpc>
            </a:pPr>
            <a:r>
              <a:rPr lang="en-US" sz="900" b="1" dirty="0">
                <a:latin typeface="FUTURA MEDIUM" panose="020B0602020204020303" pitchFamily="34" charset="-79"/>
                <a:cs typeface="FUTURA MEDIUM" panose="020B0602020204020303" pitchFamily="34" charset="-79"/>
              </a:rPr>
              <a:t>Can be phased</a:t>
            </a:r>
          </a:p>
          <a:p>
            <a:pPr marL="171450" indent="-171450">
              <a:lnSpc>
                <a:spcPct val="105000"/>
              </a:lnSpc>
            </a:pPr>
            <a:endParaRPr lang="en-US" sz="900" b="1"/>
          </a:p>
        </p:txBody>
      </p:sp>
      <p:cxnSp>
        <p:nvCxnSpPr>
          <p:cNvPr id="42" name="Straight Arrow Connector 41">
            <a:extLst>
              <a:ext uri="{FF2B5EF4-FFF2-40B4-BE49-F238E27FC236}">
                <a16:creationId xmlns:a16="http://schemas.microsoft.com/office/drawing/2014/main" id="{731711E5-6A8B-9617-DCEA-E36F85AD3C51}"/>
              </a:ext>
            </a:extLst>
          </p:cNvPr>
          <p:cNvCxnSpPr/>
          <p:nvPr/>
        </p:nvCxnSpPr>
        <p:spPr>
          <a:xfrm flipH="1" flipV="1">
            <a:off x="6356489" y="4447347"/>
            <a:ext cx="4969" cy="452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4" name="Picture 34">
            <a:extLst>
              <a:ext uri="{FF2B5EF4-FFF2-40B4-BE49-F238E27FC236}">
                <a16:creationId xmlns:a16="http://schemas.microsoft.com/office/drawing/2014/main" id="{C1B4A3FD-C8E9-15C3-A4DE-F668AA6849FE}"/>
              </a:ext>
            </a:extLst>
          </p:cNvPr>
          <p:cNvPicPr>
            <a:picLocks noChangeAspect="1"/>
          </p:cNvPicPr>
          <p:nvPr/>
        </p:nvPicPr>
        <p:blipFill rotWithShape="1">
          <a:blip r:embed="rId3"/>
          <a:srcRect l="-56" t="-89" r="9231" b="5263"/>
          <a:stretch/>
        </p:blipFill>
        <p:spPr>
          <a:xfrm>
            <a:off x="0" y="365"/>
            <a:ext cx="6398997" cy="5147010"/>
          </a:xfrm>
          <a:prstGeom prst="rect">
            <a:avLst/>
          </a:prstGeom>
        </p:spPr>
      </p:pic>
      <p:sp>
        <p:nvSpPr>
          <p:cNvPr id="169" name="Google Shape;169;p25"/>
          <p:cNvSpPr txBox="1">
            <a:spLocks noGrp="1"/>
          </p:cNvSpPr>
          <p:nvPr>
            <p:ph type="title"/>
          </p:nvPr>
        </p:nvSpPr>
        <p:spPr>
          <a:xfrm>
            <a:off x="6061468" y="365"/>
            <a:ext cx="2540557" cy="572700"/>
          </a:xfrm>
          <a:prstGeom prst="rect">
            <a:avLst/>
          </a:prstGeom>
        </p:spPr>
        <p:txBody>
          <a:bodyPr spcFirstLastPara="1" wrap="square" lIns="91425" tIns="91425" rIns="91425" bIns="91425" anchor="t" anchorCtr="0">
            <a:normAutofit fontScale="90000"/>
          </a:bodyPr>
          <a:lstStyle/>
          <a:p>
            <a:r>
              <a:rPr lang="en-US">
                <a:latin typeface="Futura Medium" panose="020B0602020204020303" pitchFamily="34" charset="-79"/>
                <a:cs typeface="Futura Medium" panose="020B0602020204020303" pitchFamily="34" charset="-79"/>
              </a:rPr>
              <a:t>The Rowhouses</a:t>
            </a:r>
          </a:p>
        </p:txBody>
      </p:sp>
      <p:pic>
        <p:nvPicPr>
          <p:cNvPr id="5" name="Picture 7" descr="A picture containing square&#10;&#10;Description automatically generated">
            <a:extLst>
              <a:ext uri="{FF2B5EF4-FFF2-40B4-BE49-F238E27FC236}">
                <a16:creationId xmlns:a16="http://schemas.microsoft.com/office/drawing/2014/main" id="{4ABE0F0F-9571-4258-195B-CF0A5BE72C87}"/>
              </a:ext>
            </a:extLst>
          </p:cNvPr>
          <p:cNvPicPr>
            <a:picLocks noChangeAspect="1"/>
          </p:cNvPicPr>
          <p:nvPr/>
        </p:nvPicPr>
        <p:blipFill>
          <a:blip r:embed="rId4"/>
          <a:stretch>
            <a:fillRect/>
          </a:stretch>
        </p:blipFill>
        <p:spPr>
          <a:xfrm>
            <a:off x="6067337" y="1755850"/>
            <a:ext cx="1713171" cy="2220955"/>
          </a:xfrm>
          <a:prstGeom prst="rect">
            <a:avLst/>
          </a:prstGeom>
        </p:spPr>
      </p:pic>
      <p:sp>
        <p:nvSpPr>
          <p:cNvPr id="12" name="Google Shape;153;p23">
            <a:extLst>
              <a:ext uri="{FF2B5EF4-FFF2-40B4-BE49-F238E27FC236}">
                <a16:creationId xmlns:a16="http://schemas.microsoft.com/office/drawing/2014/main" id="{26D19727-C715-D911-D8A2-5FA10FE5DBE5}"/>
              </a:ext>
            </a:extLst>
          </p:cNvPr>
          <p:cNvSpPr txBox="1">
            <a:spLocks/>
          </p:cNvSpPr>
          <p:nvPr/>
        </p:nvSpPr>
        <p:spPr>
          <a:xfrm>
            <a:off x="6072873" y="1519448"/>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b="1"/>
              <a:t>Legend</a:t>
            </a:r>
          </a:p>
        </p:txBody>
      </p:sp>
      <p:sp>
        <p:nvSpPr>
          <p:cNvPr id="14" name="Google Shape;153;p23">
            <a:extLst>
              <a:ext uri="{FF2B5EF4-FFF2-40B4-BE49-F238E27FC236}">
                <a16:creationId xmlns:a16="http://schemas.microsoft.com/office/drawing/2014/main" id="{EE4DA0F4-505B-2C95-DC66-38461DFA6753}"/>
              </a:ext>
            </a:extLst>
          </p:cNvPr>
          <p:cNvSpPr txBox="1">
            <a:spLocks/>
          </p:cNvSpPr>
          <p:nvPr/>
        </p:nvSpPr>
        <p:spPr>
          <a:xfrm>
            <a:off x="6478238" y="1865006"/>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Canopy</a:t>
            </a:r>
          </a:p>
        </p:txBody>
      </p:sp>
      <p:sp>
        <p:nvSpPr>
          <p:cNvPr id="16" name="Google Shape;153;p23">
            <a:extLst>
              <a:ext uri="{FF2B5EF4-FFF2-40B4-BE49-F238E27FC236}">
                <a16:creationId xmlns:a16="http://schemas.microsoft.com/office/drawing/2014/main" id="{3576A086-1665-3935-4019-806ECC35ABF4}"/>
              </a:ext>
            </a:extLst>
          </p:cNvPr>
          <p:cNvSpPr txBox="1">
            <a:spLocks/>
          </p:cNvSpPr>
          <p:nvPr/>
        </p:nvSpPr>
        <p:spPr>
          <a:xfrm>
            <a:off x="6478238" y="2250436"/>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Food Forest</a:t>
            </a:r>
            <a:endParaRPr lang="en-US"/>
          </a:p>
        </p:txBody>
      </p:sp>
      <p:sp>
        <p:nvSpPr>
          <p:cNvPr id="18" name="Google Shape;153;p23">
            <a:extLst>
              <a:ext uri="{FF2B5EF4-FFF2-40B4-BE49-F238E27FC236}">
                <a16:creationId xmlns:a16="http://schemas.microsoft.com/office/drawing/2014/main" id="{12369A34-94E2-AF34-E2EB-2797F902930B}"/>
              </a:ext>
            </a:extLst>
          </p:cNvPr>
          <p:cNvSpPr txBox="1">
            <a:spLocks/>
          </p:cNvSpPr>
          <p:nvPr/>
        </p:nvSpPr>
        <p:spPr>
          <a:xfrm>
            <a:off x="6478239" y="2642512"/>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Field</a:t>
            </a:r>
            <a:endParaRPr lang="en-US"/>
          </a:p>
        </p:txBody>
      </p:sp>
      <p:sp>
        <p:nvSpPr>
          <p:cNvPr id="20" name="Google Shape;153;p23">
            <a:extLst>
              <a:ext uri="{FF2B5EF4-FFF2-40B4-BE49-F238E27FC236}">
                <a16:creationId xmlns:a16="http://schemas.microsoft.com/office/drawing/2014/main" id="{99AC9F81-1C1B-7A59-5E55-D43FF293CC36}"/>
              </a:ext>
            </a:extLst>
          </p:cNvPr>
          <p:cNvSpPr txBox="1">
            <a:spLocks/>
          </p:cNvSpPr>
          <p:nvPr/>
        </p:nvSpPr>
        <p:spPr>
          <a:xfrm>
            <a:off x="6478238" y="3120977"/>
            <a:ext cx="80474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Bioretention</a:t>
            </a:r>
            <a:endParaRPr lang="en-US"/>
          </a:p>
        </p:txBody>
      </p:sp>
      <p:sp>
        <p:nvSpPr>
          <p:cNvPr id="22" name="Google Shape;153;p23">
            <a:extLst>
              <a:ext uri="{FF2B5EF4-FFF2-40B4-BE49-F238E27FC236}">
                <a16:creationId xmlns:a16="http://schemas.microsoft.com/office/drawing/2014/main" id="{1358CF41-3345-6180-46B0-5544C7951B26}"/>
              </a:ext>
            </a:extLst>
          </p:cNvPr>
          <p:cNvSpPr txBox="1">
            <a:spLocks/>
          </p:cNvSpPr>
          <p:nvPr/>
        </p:nvSpPr>
        <p:spPr>
          <a:xfrm>
            <a:off x="6478238" y="3572861"/>
            <a:ext cx="1203466" cy="45404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buNone/>
            </a:pPr>
            <a:r>
              <a:rPr lang="en-US" sz="900"/>
              <a:t>Common Space</a:t>
            </a:r>
          </a:p>
        </p:txBody>
      </p:sp>
      <p:sp>
        <p:nvSpPr>
          <p:cNvPr id="26" name="Google Shape;153;p23">
            <a:extLst>
              <a:ext uri="{FF2B5EF4-FFF2-40B4-BE49-F238E27FC236}">
                <a16:creationId xmlns:a16="http://schemas.microsoft.com/office/drawing/2014/main" id="{8350E90A-145A-FAE7-A319-7B6069173D11}"/>
              </a:ext>
            </a:extLst>
          </p:cNvPr>
          <p:cNvSpPr txBox="1">
            <a:spLocks/>
          </p:cNvSpPr>
          <p:nvPr/>
        </p:nvSpPr>
        <p:spPr>
          <a:xfrm>
            <a:off x="6101477" y="572823"/>
            <a:ext cx="2469550" cy="16798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71450" indent="-171450">
              <a:lnSpc>
                <a:spcPct val="105000"/>
              </a:lnSpc>
            </a:pPr>
            <a:r>
              <a:rPr lang="en-US" sz="900" b="1" dirty="0">
                <a:latin typeface="FUTURA MEDIUM" panose="020B0602020204020303" pitchFamily="34" charset="-79"/>
                <a:cs typeface="FUTURA MEDIUM" panose="020B0602020204020303" pitchFamily="34" charset="-79"/>
              </a:rPr>
              <a:t>Building Footprint: 2700 </a:t>
            </a:r>
            <a:r>
              <a:rPr lang="en-US" sz="900" b="1" dirty="0" err="1">
                <a:latin typeface="FUTURA MEDIUM" panose="020B0602020204020303" pitchFamily="34" charset="-79"/>
                <a:cs typeface="FUTURA MEDIUM" panose="020B0602020204020303" pitchFamily="34" charset="-79"/>
              </a:rPr>
              <a:t>sqft</a:t>
            </a:r>
            <a:r>
              <a:rPr lang="en-US" sz="900" b="1" dirty="0">
                <a:latin typeface="FUTURA MEDIUM" panose="020B0602020204020303" pitchFamily="34" charset="-79"/>
                <a:cs typeface="FUTURA MEDIUM" panose="020B0602020204020303" pitchFamily="34" charset="-79"/>
              </a:rPr>
              <a:t>.</a:t>
            </a:r>
          </a:p>
          <a:p>
            <a:pPr marL="171450" indent="-171450">
              <a:lnSpc>
                <a:spcPct val="105000"/>
              </a:lnSpc>
            </a:pPr>
            <a:r>
              <a:rPr lang="en-US" sz="900" b="1" dirty="0">
                <a:latin typeface="FUTURA MEDIUM" panose="020B0602020204020303" pitchFamily="34" charset="-79"/>
                <a:cs typeface="FUTURA MEDIUM" panose="020B0602020204020303" pitchFamily="34" charset="-79"/>
              </a:rPr>
              <a:t>Can be phased</a:t>
            </a:r>
            <a:endParaRPr lang="en-US" dirty="0">
              <a:latin typeface="Futura Medium" panose="020B0602020204020303" pitchFamily="34" charset="-79"/>
              <a:cs typeface="Futura Medium" panose="020B0602020204020303" pitchFamily="34" charset="-79"/>
            </a:endParaRPr>
          </a:p>
          <a:p>
            <a:pPr marL="171450" indent="-171450">
              <a:lnSpc>
                <a:spcPct val="105000"/>
              </a:lnSpc>
            </a:pPr>
            <a:endParaRPr lang="en-US" sz="900" b="1"/>
          </a:p>
        </p:txBody>
      </p:sp>
      <p:cxnSp>
        <p:nvCxnSpPr>
          <p:cNvPr id="28" name="Straight Arrow Connector 27">
            <a:extLst>
              <a:ext uri="{FF2B5EF4-FFF2-40B4-BE49-F238E27FC236}">
                <a16:creationId xmlns:a16="http://schemas.microsoft.com/office/drawing/2014/main" id="{582CC0F0-6A4E-66C5-568A-1BE387F7A456}"/>
              </a:ext>
            </a:extLst>
          </p:cNvPr>
          <p:cNvCxnSpPr/>
          <p:nvPr/>
        </p:nvCxnSpPr>
        <p:spPr>
          <a:xfrm flipH="1" flipV="1">
            <a:off x="6190836" y="4024935"/>
            <a:ext cx="4969" cy="452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latin typeface="Futura Medium" panose="020B0602020204020303" pitchFamily="34" charset="-79"/>
                <a:cs typeface="Futura Medium" panose="020B0602020204020303" pitchFamily="34" charset="-79"/>
              </a:rPr>
              <a:t>Recommendations and Next Steps</a:t>
            </a:r>
          </a:p>
        </p:txBody>
      </p:sp>
      <p:sp>
        <p:nvSpPr>
          <p:cNvPr id="2" name="Rounded Rectangle 1">
            <a:extLst>
              <a:ext uri="{FF2B5EF4-FFF2-40B4-BE49-F238E27FC236}">
                <a16:creationId xmlns:a16="http://schemas.microsoft.com/office/drawing/2014/main" id="{60813EA9-1DC8-F61A-757F-59F8F6A8A2DA}"/>
              </a:ext>
            </a:extLst>
          </p:cNvPr>
          <p:cNvSpPr/>
          <p:nvPr/>
        </p:nvSpPr>
        <p:spPr>
          <a:xfrm>
            <a:off x="482885" y="1206536"/>
            <a:ext cx="1664413" cy="1654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999"/>
              </a:lnSpc>
            </a:pPr>
            <a:r>
              <a:rPr lang="en" sz="1600" dirty="0">
                <a:latin typeface="Futura Medium" panose="020B0602020204020303" pitchFamily="34" charset="-79"/>
                <a:cs typeface="Futura Medium" panose="020B0602020204020303" pitchFamily="34" charset="-79"/>
              </a:rPr>
              <a:t>Explore sustainable building materials </a:t>
            </a:r>
            <a:endParaRPr lang="en-US" sz="1600" dirty="0">
              <a:latin typeface="Futura Medium" panose="020B0602020204020303" pitchFamily="34" charset="-79"/>
              <a:cs typeface="Futura Medium" panose="020B0602020204020303" pitchFamily="34" charset="-79"/>
            </a:endParaRPr>
          </a:p>
        </p:txBody>
      </p:sp>
      <p:sp>
        <p:nvSpPr>
          <p:cNvPr id="3" name="Rounded Rectangle 2">
            <a:extLst>
              <a:ext uri="{FF2B5EF4-FFF2-40B4-BE49-F238E27FC236}">
                <a16:creationId xmlns:a16="http://schemas.microsoft.com/office/drawing/2014/main" id="{BF8E15C9-204C-4149-55B9-E0CAAE052561}"/>
              </a:ext>
            </a:extLst>
          </p:cNvPr>
          <p:cNvSpPr/>
          <p:nvPr/>
        </p:nvSpPr>
        <p:spPr>
          <a:xfrm>
            <a:off x="2356207" y="1920589"/>
            <a:ext cx="1664413" cy="1654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spcBef>
                <a:spcPts val="0"/>
              </a:spcBef>
              <a:spcAft>
                <a:spcPts val="0"/>
              </a:spcAft>
            </a:pPr>
            <a:r>
              <a:rPr lang="en-US" sz="1600" dirty="0">
                <a:latin typeface="Futura Medium" panose="020B0602020204020303" pitchFamily="34" charset="-79"/>
                <a:cs typeface="Futura Medium" panose="020B0602020204020303" pitchFamily="34" charset="-79"/>
              </a:rPr>
              <a:t>Explore connections to neighboring communities</a:t>
            </a:r>
          </a:p>
        </p:txBody>
      </p:sp>
      <p:sp>
        <p:nvSpPr>
          <p:cNvPr id="4" name="Rounded Rectangle 3">
            <a:extLst>
              <a:ext uri="{FF2B5EF4-FFF2-40B4-BE49-F238E27FC236}">
                <a16:creationId xmlns:a16="http://schemas.microsoft.com/office/drawing/2014/main" id="{395FC7D5-D328-1CF7-5D4C-C61E75E86238}"/>
              </a:ext>
            </a:extLst>
          </p:cNvPr>
          <p:cNvSpPr/>
          <p:nvPr/>
        </p:nvSpPr>
        <p:spPr>
          <a:xfrm>
            <a:off x="4386210" y="2571750"/>
            <a:ext cx="1664413" cy="1654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lgn="l" rtl="0">
              <a:spcBef>
                <a:spcPts val="0"/>
              </a:spcBef>
              <a:spcAft>
                <a:spcPts val="0"/>
              </a:spcAft>
              <a:buSzPts val="1800"/>
            </a:pPr>
            <a:r>
              <a:rPr lang="en-US" sz="1600" dirty="0">
                <a:latin typeface="Futura Medium" panose="020B0602020204020303" pitchFamily="34" charset="-79"/>
                <a:cs typeface="Futura Medium" panose="020B0602020204020303" pitchFamily="34" charset="-79"/>
              </a:rPr>
              <a:t>Refine and expand layout</a:t>
            </a:r>
          </a:p>
        </p:txBody>
      </p:sp>
      <p:sp>
        <p:nvSpPr>
          <p:cNvPr id="6" name="Rounded Rectangle 5">
            <a:extLst>
              <a:ext uri="{FF2B5EF4-FFF2-40B4-BE49-F238E27FC236}">
                <a16:creationId xmlns:a16="http://schemas.microsoft.com/office/drawing/2014/main" id="{9517C7C2-1198-7670-68B6-3327A7B041B0}"/>
              </a:ext>
            </a:extLst>
          </p:cNvPr>
          <p:cNvSpPr/>
          <p:nvPr/>
        </p:nvSpPr>
        <p:spPr>
          <a:xfrm>
            <a:off x="6416213" y="3044336"/>
            <a:ext cx="1664413" cy="1654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lgn="l" rtl="0">
              <a:spcBef>
                <a:spcPts val="0"/>
              </a:spcBef>
              <a:spcAft>
                <a:spcPts val="0"/>
              </a:spcAft>
              <a:buSzPts val="1800"/>
            </a:pPr>
            <a:r>
              <a:rPr lang="en-US" sz="1600" dirty="0">
                <a:latin typeface="Futura Medium" panose="020B0602020204020303" pitchFamily="34" charset="-79"/>
                <a:cs typeface="Futura Medium" panose="020B0602020204020303" pitchFamily="34" charset="-79"/>
              </a:rPr>
              <a:t>Determine budget and timeline</a:t>
            </a:r>
          </a:p>
        </p:txBody>
      </p:sp>
      <p:pic>
        <p:nvPicPr>
          <p:cNvPr id="8" name="Picture 7" descr="A group of people in a garden&#10;&#10;Description automatically generated with medium confidence">
            <a:extLst>
              <a:ext uri="{FF2B5EF4-FFF2-40B4-BE49-F238E27FC236}">
                <a16:creationId xmlns:a16="http://schemas.microsoft.com/office/drawing/2014/main" id="{268564F1-9ACF-8D63-6AB4-027D6A9D8E45}"/>
              </a:ext>
            </a:extLst>
          </p:cNvPr>
          <p:cNvPicPr>
            <a:picLocks noChangeAspect="1"/>
          </p:cNvPicPr>
          <p:nvPr/>
        </p:nvPicPr>
        <p:blipFill>
          <a:blip r:embed="rId3"/>
          <a:stretch>
            <a:fillRect/>
          </a:stretch>
        </p:blipFill>
        <p:spPr>
          <a:xfrm>
            <a:off x="5672083" y="-1"/>
            <a:ext cx="3471917" cy="2099165"/>
          </a:xfrm>
          <a:prstGeom prst="rect">
            <a:avLst/>
          </a:prstGeom>
        </p:spPr>
      </p:pic>
      <p:pic>
        <p:nvPicPr>
          <p:cNvPr id="2050" name="Picture 2" descr="Redhorse Constructors, Inc | LinkedIn">
            <a:extLst>
              <a:ext uri="{FF2B5EF4-FFF2-40B4-BE49-F238E27FC236}">
                <a16:creationId xmlns:a16="http://schemas.microsoft.com/office/drawing/2014/main" id="{A3552070-834B-4B7A-07D0-B113DCE96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04" y="3210557"/>
            <a:ext cx="1664413" cy="1664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A987-CE8C-AF8E-1D1A-8B60F79F3E1A}"/>
              </a:ext>
            </a:extLst>
          </p:cNvPr>
          <p:cNvSpPr>
            <a:spLocks noGrp="1"/>
          </p:cNvSpPr>
          <p:nvPr>
            <p:ph type="title"/>
          </p:nvPr>
        </p:nvSpPr>
        <p:spPr/>
        <p:txBody>
          <a:bodyPr>
            <a:normAutofit fontScale="90000"/>
          </a:bodyPr>
          <a:lstStyle/>
          <a:p>
            <a:r>
              <a:rPr lang="en-US" dirty="0">
                <a:latin typeface="Futura Medium" panose="020B0602020204020303" pitchFamily="34" charset="-79"/>
                <a:cs typeface="Futura Medium" panose="020B0602020204020303" pitchFamily="34" charset="-79"/>
              </a:rPr>
              <a:t>References</a:t>
            </a:r>
          </a:p>
        </p:txBody>
      </p:sp>
      <p:sp>
        <p:nvSpPr>
          <p:cNvPr id="4" name="Google Shape;149;p22">
            <a:extLst>
              <a:ext uri="{FF2B5EF4-FFF2-40B4-BE49-F238E27FC236}">
                <a16:creationId xmlns:a16="http://schemas.microsoft.com/office/drawing/2014/main" id="{E7B78840-5C94-5301-1539-F1782CA95EB9}"/>
              </a:ext>
            </a:extLst>
          </p:cNvPr>
          <p:cNvSpPr txBox="1">
            <a:spLocks/>
          </p:cNvSpPr>
          <p:nvPr/>
        </p:nvSpPr>
        <p:spPr>
          <a:xfrm>
            <a:off x="464100" y="1017725"/>
            <a:ext cx="8520600" cy="37035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06400" indent="-406400">
              <a:buClr>
                <a:schemeClr val="dk1"/>
              </a:buClr>
              <a:buSzPts val="1100"/>
              <a:buFont typeface="Arial"/>
              <a:buNone/>
            </a:pPr>
            <a:r>
              <a:rPr lang="en-US" sz="1200" dirty="0">
                <a:solidFill>
                  <a:schemeClr val="dk1"/>
                </a:solidFill>
                <a:latin typeface="Futura Medium" panose="020B0602020204020303" pitchFamily="34" charset="-79"/>
                <a:cs typeface="Futura Medium" panose="020B0602020204020303" pitchFamily="34" charset="-79"/>
              </a:rPr>
              <a:t>[1]  	R. </a:t>
            </a:r>
            <a:r>
              <a:rPr lang="en-US" sz="1200" dirty="0" err="1">
                <a:solidFill>
                  <a:schemeClr val="dk1"/>
                </a:solidFill>
                <a:latin typeface="Futura Medium" panose="020B0602020204020303" pitchFamily="34" charset="-79"/>
                <a:cs typeface="Futura Medium" panose="020B0602020204020303" pitchFamily="34" charset="-79"/>
              </a:rPr>
              <a:t>Jussila</a:t>
            </a:r>
            <a:r>
              <a:rPr lang="en-US" sz="1200" dirty="0">
                <a:solidFill>
                  <a:schemeClr val="dk1"/>
                </a:solidFill>
                <a:latin typeface="Futura Medium" panose="020B0602020204020303" pitchFamily="34" charset="-79"/>
                <a:cs typeface="Futura Medium" panose="020B0602020204020303" pitchFamily="34" charset="-79"/>
              </a:rPr>
              <a:t>, “Disaster Risk Reduction: A Cross-cutting Necessity in the SDGs,” </a:t>
            </a:r>
            <a:r>
              <a:rPr lang="en-US" sz="1200" i="1" dirty="0">
                <a:solidFill>
                  <a:schemeClr val="dk1"/>
                </a:solidFill>
                <a:latin typeface="Futura Medium" panose="020B0602020204020303" pitchFamily="34" charset="-79"/>
                <a:cs typeface="Futura Medium" panose="020B0602020204020303" pitchFamily="34" charset="-79"/>
              </a:rPr>
              <a:t>Glob. Sustain. Dev. Rep. 2015 Ed.</a:t>
            </a:r>
            <a:r>
              <a:rPr lang="en-US" sz="1200" dirty="0">
                <a:solidFill>
                  <a:schemeClr val="dk1"/>
                </a:solidFill>
                <a:latin typeface="Futura Medium" panose="020B0602020204020303" pitchFamily="34" charset="-79"/>
                <a:cs typeface="Futura Medium" panose="020B0602020204020303" pitchFamily="34" charset="-79"/>
              </a:rPr>
              <a:t>, p. 202, 2015, [Online]. Available: https://</a:t>
            </a:r>
            <a:r>
              <a:rPr lang="en-US" sz="1200" dirty="0" err="1">
                <a:solidFill>
                  <a:schemeClr val="dk1"/>
                </a:solidFill>
                <a:latin typeface="Futura Medium" panose="020B0602020204020303" pitchFamily="34" charset="-79"/>
                <a:cs typeface="Futura Medium" panose="020B0602020204020303" pitchFamily="34" charset="-79"/>
              </a:rPr>
              <a:t>sustainabledevelopment.un.org</a:t>
            </a:r>
            <a:r>
              <a:rPr lang="en-US" sz="1200" dirty="0">
                <a:solidFill>
                  <a:schemeClr val="dk1"/>
                </a:solidFill>
                <a:latin typeface="Futura Medium" panose="020B0602020204020303" pitchFamily="34" charset="-79"/>
                <a:cs typeface="Futura Medium" panose="020B0602020204020303" pitchFamily="34" charset="-79"/>
              </a:rPr>
              <a:t>/content/documents/1758GSDR 2015 Advance Unedited </a:t>
            </a:r>
            <a:r>
              <a:rPr lang="en-US" sz="1200" dirty="0" err="1">
                <a:solidFill>
                  <a:schemeClr val="dk1"/>
                </a:solidFill>
                <a:latin typeface="Futura Medium" panose="020B0602020204020303" pitchFamily="34" charset="-79"/>
                <a:cs typeface="Futura Medium" panose="020B0602020204020303" pitchFamily="34" charset="-79"/>
              </a:rPr>
              <a:t>Version.pdf</a:t>
            </a:r>
            <a:r>
              <a:rPr lang="en-US" sz="1200" dirty="0">
                <a:solidFill>
                  <a:schemeClr val="dk1"/>
                </a:solidFill>
                <a:latin typeface="Futura Medium" panose="020B0602020204020303" pitchFamily="34" charset="-79"/>
                <a:cs typeface="Futura Medium" panose="020B0602020204020303" pitchFamily="34" charset="-79"/>
              </a:rPr>
              <a:t>.</a:t>
            </a:r>
          </a:p>
          <a:p>
            <a:pPr marL="406400" indent="-406400">
              <a:buClr>
                <a:schemeClr val="dk1"/>
              </a:buClr>
              <a:buSzPts val="1100"/>
              <a:buFont typeface="Arial"/>
              <a:buNone/>
            </a:pPr>
            <a:r>
              <a:rPr lang="en-US" sz="1200" dirty="0">
                <a:solidFill>
                  <a:schemeClr val="dk1"/>
                </a:solidFill>
                <a:latin typeface="Futura Medium" panose="020B0602020204020303" pitchFamily="34" charset="-79"/>
                <a:cs typeface="Futura Medium" panose="020B0602020204020303" pitchFamily="34" charset="-79"/>
              </a:rPr>
              <a:t>[2]  	J. Sherry, “The impact of community sustainability: A life cycle assessment of three ecovillages,” </a:t>
            </a:r>
            <a:r>
              <a:rPr lang="en-US" sz="1200" i="1" dirty="0">
                <a:solidFill>
                  <a:schemeClr val="dk1"/>
                </a:solidFill>
                <a:latin typeface="Futura Medium" panose="020B0602020204020303" pitchFamily="34" charset="-79"/>
                <a:cs typeface="Futura Medium" panose="020B0602020204020303" pitchFamily="34" charset="-79"/>
              </a:rPr>
              <a:t>J. Clean. Prod.</a:t>
            </a:r>
            <a:r>
              <a:rPr lang="en-US" sz="1200" dirty="0">
                <a:solidFill>
                  <a:schemeClr val="dk1"/>
                </a:solidFill>
                <a:latin typeface="Futura Medium" panose="020B0602020204020303" pitchFamily="34" charset="-79"/>
                <a:cs typeface="Futura Medium" panose="020B0602020204020303" pitchFamily="34" charset="-79"/>
              </a:rPr>
              <a:t>, vol. 237, p. 117830, 2019, </a:t>
            </a:r>
            <a:r>
              <a:rPr lang="en-US" sz="1200" dirty="0" err="1">
                <a:solidFill>
                  <a:schemeClr val="dk1"/>
                </a:solidFill>
                <a:latin typeface="Futura Medium" panose="020B0602020204020303" pitchFamily="34" charset="-79"/>
                <a:cs typeface="Futura Medium" panose="020B0602020204020303" pitchFamily="34" charset="-79"/>
              </a:rPr>
              <a:t>doi</a:t>
            </a:r>
            <a:r>
              <a:rPr lang="en-US" sz="1200" dirty="0">
                <a:solidFill>
                  <a:schemeClr val="dk1"/>
                </a:solidFill>
                <a:latin typeface="Futura Medium" panose="020B0602020204020303" pitchFamily="34" charset="-79"/>
                <a:cs typeface="Futura Medium" panose="020B0602020204020303" pitchFamily="34" charset="-79"/>
              </a:rPr>
              <a:t>: 10.1016/j.jclepro.2019.117830.</a:t>
            </a:r>
          </a:p>
          <a:p>
            <a:pPr marL="406400" indent="-406400">
              <a:buClr>
                <a:schemeClr val="dk1"/>
              </a:buClr>
              <a:buSzPts val="1100"/>
              <a:buFont typeface="Arial"/>
              <a:buNone/>
            </a:pPr>
            <a:r>
              <a:rPr lang="en-US" sz="1200" dirty="0">
                <a:solidFill>
                  <a:schemeClr val="dk1"/>
                </a:solidFill>
                <a:latin typeface="Futura Medium" panose="020B0602020204020303" pitchFamily="34" charset="-79"/>
                <a:cs typeface="Futura Medium" panose="020B0602020204020303" pitchFamily="34" charset="-79"/>
              </a:rPr>
              <a:t>[3]  	A. Kirby, “Redefining social and environmental relations at the ecovillage at Ithaca: A case study,” </a:t>
            </a:r>
            <a:r>
              <a:rPr lang="en-US" sz="1200" i="1" dirty="0">
                <a:solidFill>
                  <a:schemeClr val="dk1"/>
                </a:solidFill>
                <a:latin typeface="Futura Medium" panose="020B0602020204020303" pitchFamily="34" charset="-79"/>
                <a:cs typeface="Futura Medium" panose="020B0602020204020303" pitchFamily="34" charset="-79"/>
              </a:rPr>
              <a:t>J. Environ. Psychol.</a:t>
            </a:r>
            <a:r>
              <a:rPr lang="en-US" sz="1200" dirty="0">
                <a:solidFill>
                  <a:schemeClr val="dk1"/>
                </a:solidFill>
                <a:latin typeface="Futura Medium" panose="020B0602020204020303" pitchFamily="34" charset="-79"/>
                <a:cs typeface="Futura Medium" panose="020B0602020204020303" pitchFamily="34" charset="-79"/>
              </a:rPr>
              <a:t>, vol. 23, no. 3, pp. 323–332, 2003, </a:t>
            </a:r>
            <a:r>
              <a:rPr lang="en-US" sz="1200" dirty="0" err="1">
                <a:solidFill>
                  <a:schemeClr val="dk1"/>
                </a:solidFill>
                <a:latin typeface="Futura Medium" panose="020B0602020204020303" pitchFamily="34" charset="-79"/>
                <a:cs typeface="Futura Medium" panose="020B0602020204020303" pitchFamily="34" charset="-79"/>
              </a:rPr>
              <a:t>doi</a:t>
            </a:r>
            <a:r>
              <a:rPr lang="en-US" sz="1200" dirty="0">
                <a:solidFill>
                  <a:schemeClr val="dk1"/>
                </a:solidFill>
                <a:latin typeface="Futura Medium" panose="020B0602020204020303" pitchFamily="34" charset="-79"/>
                <a:cs typeface="Futura Medium" panose="020B0602020204020303" pitchFamily="34" charset="-79"/>
              </a:rPr>
              <a:t>: 10.1016/S0272-4944(03)00025-2.</a:t>
            </a:r>
          </a:p>
          <a:p>
            <a:pPr marL="406400" indent="-406400">
              <a:buClr>
                <a:schemeClr val="dk1"/>
              </a:buClr>
              <a:buSzPts val="1100"/>
              <a:buFont typeface="Arial"/>
              <a:buNone/>
            </a:pPr>
            <a:r>
              <a:rPr lang="en-US" sz="1200" dirty="0">
                <a:solidFill>
                  <a:schemeClr val="dk1"/>
                </a:solidFill>
                <a:latin typeface="Futura Medium" panose="020B0602020204020303" pitchFamily="34" charset="-79"/>
                <a:cs typeface="Futura Medium" panose="020B0602020204020303" pitchFamily="34" charset="-79"/>
              </a:rPr>
              <a:t>[4]  	M. Francis, “Village Homes: A Case Study In Community Design,” </a:t>
            </a:r>
            <a:r>
              <a:rPr lang="en-US" sz="1200" i="1" dirty="0" err="1">
                <a:solidFill>
                  <a:schemeClr val="dk1"/>
                </a:solidFill>
                <a:latin typeface="Futura Medium" panose="020B0602020204020303" pitchFamily="34" charset="-79"/>
                <a:cs typeface="Futura Medium" panose="020B0602020204020303" pitchFamily="34" charset="-79"/>
              </a:rPr>
              <a:t>Landsc</a:t>
            </a:r>
            <a:r>
              <a:rPr lang="en-US" sz="1200" i="1" dirty="0">
                <a:solidFill>
                  <a:schemeClr val="dk1"/>
                </a:solidFill>
                <a:latin typeface="Futura Medium" panose="020B0602020204020303" pitchFamily="34" charset="-79"/>
                <a:cs typeface="Futura Medium" panose="020B0602020204020303" pitchFamily="34" charset="-79"/>
              </a:rPr>
              <a:t>. J.</a:t>
            </a:r>
            <a:r>
              <a:rPr lang="en-US" sz="1200" dirty="0">
                <a:solidFill>
                  <a:schemeClr val="dk1"/>
                </a:solidFill>
                <a:latin typeface="Futura Medium" panose="020B0602020204020303" pitchFamily="34" charset="-79"/>
                <a:cs typeface="Futura Medium" panose="020B0602020204020303" pitchFamily="34" charset="-79"/>
              </a:rPr>
              <a:t>, vol. 21, no. 1, pp. 23–41, 2002, </a:t>
            </a:r>
            <a:r>
              <a:rPr lang="en-US" sz="1200" dirty="0" err="1">
                <a:solidFill>
                  <a:schemeClr val="dk1"/>
                </a:solidFill>
                <a:latin typeface="Futura Medium" panose="020B0602020204020303" pitchFamily="34" charset="-79"/>
                <a:cs typeface="Futura Medium" panose="020B0602020204020303" pitchFamily="34" charset="-79"/>
              </a:rPr>
              <a:t>doi</a:t>
            </a:r>
            <a:r>
              <a:rPr lang="en-US" sz="1200" dirty="0">
                <a:solidFill>
                  <a:schemeClr val="dk1"/>
                </a:solidFill>
                <a:latin typeface="Futura Medium" panose="020B0602020204020303" pitchFamily="34" charset="-79"/>
                <a:cs typeface="Futura Medium" panose="020B0602020204020303" pitchFamily="34" charset="-79"/>
              </a:rPr>
              <a:t>: 10.3368/lj.21.1.23.</a:t>
            </a:r>
          </a:p>
          <a:p>
            <a:pPr marL="406400" indent="-406400">
              <a:buNone/>
            </a:pPr>
            <a:r>
              <a:rPr lang="en-US" sz="1200" dirty="0">
                <a:solidFill>
                  <a:schemeClr val="dk1"/>
                </a:solidFill>
                <a:latin typeface="Futura Medium" panose="020B0602020204020303" pitchFamily="34" charset="-79"/>
                <a:cs typeface="Futura Medium" panose="020B0602020204020303" pitchFamily="34" charset="-79"/>
              </a:rPr>
              <a:t>[7] 	Practices, B., &amp; Learned, L. (2012). </a:t>
            </a:r>
            <a:r>
              <a:rPr lang="en-US" sz="1200" dirty="0" err="1">
                <a:solidFill>
                  <a:schemeClr val="dk1"/>
                </a:solidFill>
                <a:latin typeface="Futura Medium" panose="020B0602020204020303" pitchFamily="34" charset="-79"/>
                <a:cs typeface="Futura Medium" panose="020B0602020204020303" pitchFamily="34" charset="-79"/>
              </a:rPr>
              <a:t>EcoVillage</a:t>
            </a:r>
            <a:r>
              <a:rPr lang="en-US" sz="1200" dirty="0">
                <a:solidFill>
                  <a:schemeClr val="dk1"/>
                </a:solidFill>
                <a:latin typeface="Futura Medium" panose="020B0602020204020303" pitchFamily="34" charset="-79"/>
                <a:cs typeface="Futura Medium" panose="020B0602020204020303" pitchFamily="34" charset="-79"/>
              </a:rPr>
              <a:t> at Ithaca : Introduction : Overview :</a:t>
            </a:r>
          </a:p>
          <a:p>
            <a:pPr marL="406400" indent="-406400">
              <a:buNone/>
            </a:pPr>
            <a:r>
              <a:rPr lang="en-US" sz="1200" dirty="0">
                <a:solidFill>
                  <a:schemeClr val="dk1"/>
                </a:solidFill>
                <a:latin typeface="Futura Medium" panose="020B0602020204020303" pitchFamily="34" charset="-79"/>
                <a:cs typeface="Futura Medium" panose="020B0602020204020303" pitchFamily="34" charset="-79"/>
              </a:rPr>
              <a:t>[8]     Ramasamy, V., </a:t>
            </a:r>
            <a:r>
              <a:rPr lang="en-US" sz="1200" dirty="0" err="1">
                <a:solidFill>
                  <a:schemeClr val="dk1"/>
                </a:solidFill>
                <a:latin typeface="Futura Medium" panose="020B0602020204020303" pitchFamily="34" charset="-79"/>
                <a:cs typeface="Futura Medium" panose="020B0602020204020303" pitchFamily="34" charset="-79"/>
              </a:rPr>
              <a:t>Zuboy</a:t>
            </a:r>
            <a:r>
              <a:rPr lang="en-US" sz="1200" dirty="0">
                <a:solidFill>
                  <a:schemeClr val="dk1"/>
                </a:solidFill>
                <a:latin typeface="Futura Medium" panose="020B0602020204020303" pitchFamily="34" charset="-79"/>
                <a:cs typeface="Futura Medium" panose="020B0602020204020303" pitchFamily="34" charset="-79"/>
              </a:rPr>
              <a:t>, J., Shaughnessy, E. O., Feldman, D., Desai, J., Woodhouse, M., </a:t>
            </a:r>
            <a:r>
              <a:rPr lang="en-US" sz="1200" dirty="0" err="1">
                <a:solidFill>
                  <a:schemeClr val="dk1"/>
                </a:solidFill>
                <a:latin typeface="Futura Medium" panose="020B0602020204020303" pitchFamily="34" charset="-79"/>
                <a:cs typeface="Futura Medium" panose="020B0602020204020303" pitchFamily="34" charset="-79"/>
              </a:rPr>
              <a:t>Basore</a:t>
            </a:r>
            <a:r>
              <a:rPr lang="en-US" sz="1200" dirty="0">
                <a:solidFill>
                  <a:schemeClr val="dk1"/>
                </a:solidFill>
                <a:latin typeface="Futura Medium" panose="020B0602020204020303" pitchFamily="34" charset="-79"/>
                <a:cs typeface="Futura Medium" panose="020B0602020204020303" pitchFamily="34" charset="-79"/>
              </a:rPr>
              <a:t>, P., Margolis, R., Ramasamy, V., </a:t>
            </a:r>
            <a:r>
              <a:rPr lang="en-US" sz="1200" dirty="0" err="1">
                <a:solidFill>
                  <a:schemeClr val="dk1"/>
                </a:solidFill>
                <a:latin typeface="Futura Medium" panose="020B0602020204020303" pitchFamily="34" charset="-79"/>
                <a:cs typeface="Futura Medium" panose="020B0602020204020303" pitchFamily="34" charset="-79"/>
              </a:rPr>
              <a:t>Zuboy</a:t>
            </a:r>
            <a:r>
              <a:rPr lang="en-US" sz="1200" dirty="0">
                <a:solidFill>
                  <a:schemeClr val="dk1"/>
                </a:solidFill>
                <a:latin typeface="Futura Medium" panose="020B0602020204020303" pitchFamily="34" charset="-79"/>
                <a:cs typeface="Futura Medium" panose="020B0602020204020303" pitchFamily="34" charset="-79"/>
              </a:rPr>
              <a:t>, J., Shaughnessy, E. O., Feldman, D., Desai, J., Woodhouse, M., </a:t>
            </a:r>
            <a:r>
              <a:rPr lang="en-US" sz="1200" dirty="0" err="1">
                <a:solidFill>
                  <a:schemeClr val="dk1"/>
                </a:solidFill>
                <a:latin typeface="Futura Medium" panose="020B0602020204020303" pitchFamily="34" charset="-79"/>
                <a:cs typeface="Futura Medium" panose="020B0602020204020303" pitchFamily="34" charset="-79"/>
              </a:rPr>
              <a:t>Basore</a:t>
            </a:r>
            <a:r>
              <a:rPr lang="en-US" sz="1200" dirty="0">
                <a:solidFill>
                  <a:schemeClr val="dk1"/>
                </a:solidFill>
                <a:latin typeface="Futura Medium" panose="020B0602020204020303" pitchFamily="34" charset="-79"/>
                <a:cs typeface="Futura Medium" panose="020B0602020204020303" pitchFamily="34" charset="-79"/>
              </a:rPr>
              <a:t>, P., &amp; Margolis, R. (2022). U . S . Solar Photovoltaic System and Energy Storage Cost Benchmarks , With Minimum Sustainable Price Analysis : Q1 2022 U . S . Solar Photovoltaic System and Energy Storage Cost Benchmarks , With Minimum Sustainable Price Analysis : Q1 2022. September.</a:t>
            </a:r>
          </a:p>
          <a:p>
            <a:pPr marL="406400" indent="-406400">
              <a:buNone/>
            </a:pPr>
            <a:endParaRPr lang="en-US" sz="1200" dirty="0">
              <a:solidFill>
                <a:schemeClr val="dk1"/>
              </a:solidFill>
              <a:latin typeface="Futura Medium" panose="020B0602020204020303" pitchFamily="34" charset="-79"/>
              <a:cs typeface="Futura Medium" panose="020B0602020204020303" pitchFamily="34" charset="-79"/>
            </a:endParaRPr>
          </a:p>
          <a:p>
            <a:pPr marL="406400" indent="-406400">
              <a:buFont typeface="Arial"/>
              <a:buNone/>
            </a:pPr>
            <a:endParaRPr lang="en-US"/>
          </a:p>
        </p:txBody>
      </p:sp>
    </p:spTree>
    <p:extLst>
      <p:ext uri="{BB962C8B-B14F-4D97-AF65-F5344CB8AC3E}">
        <p14:creationId xmlns:p14="http://schemas.microsoft.com/office/powerpoint/2010/main" val="1293933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4F18EE-0E08-41DF-0EC5-C4D538CD1972}"/>
              </a:ext>
            </a:extLst>
          </p:cNvPr>
          <p:cNvSpPr>
            <a:spLocks noGrp="1"/>
          </p:cNvSpPr>
          <p:nvPr>
            <p:ph type="body" idx="1"/>
          </p:nvPr>
        </p:nvSpPr>
        <p:spPr>
          <a:xfrm>
            <a:off x="1663422" y="486554"/>
            <a:ext cx="8520600" cy="3416400"/>
          </a:xfrm>
        </p:spPr>
        <p:txBody>
          <a:bodyPr>
            <a:normAutofit/>
          </a:bodyPr>
          <a:lstStyle/>
          <a:p>
            <a:pPr marL="114300" indent="0" algn="ctr">
              <a:buNone/>
            </a:pPr>
            <a:endParaRPr lang="en-US" sz="4400" dirty="0">
              <a:latin typeface="Futura Medium" panose="020B0602020204020303" pitchFamily="34" charset="-79"/>
              <a:cs typeface="Futura Medium" panose="020B0602020204020303" pitchFamily="34" charset="-79"/>
            </a:endParaRPr>
          </a:p>
          <a:p>
            <a:pPr marL="114300" indent="0" algn="ctr">
              <a:buNone/>
            </a:pPr>
            <a:endParaRPr lang="en-US" sz="4400" dirty="0">
              <a:latin typeface="Futura Medium" panose="020B0602020204020303" pitchFamily="34" charset="-79"/>
              <a:cs typeface="Futura Medium" panose="020B0602020204020303" pitchFamily="34" charset="-79"/>
            </a:endParaRPr>
          </a:p>
          <a:p>
            <a:pPr marL="114300" indent="0" algn="ctr">
              <a:buNone/>
            </a:pPr>
            <a:r>
              <a:rPr lang="en-US" sz="4400" dirty="0">
                <a:latin typeface="Futura Medium" panose="020B0602020204020303" pitchFamily="34" charset="-79"/>
                <a:cs typeface="Futura Medium" panose="020B0602020204020303" pitchFamily="34" charset="-79"/>
              </a:rPr>
              <a:t>Thank you!</a:t>
            </a:r>
          </a:p>
        </p:txBody>
      </p:sp>
      <p:pic>
        <p:nvPicPr>
          <p:cNvPr id="4" name="Picture 3" descr="A picture containing tree, outdoor, plant, conifer&#10;&#10;Description automatically generated">
            <a:extLst>
              <a:ext uri="{FF2B5EF4-FFF2-40B4-BE49-F238E27FC236}">
                <a16:creationId xmlns:a16="http://schemas.microsoft.com/office/drawing/2014/main" id="{0C6BDD48-C138-F507-7A0D-9D60E334FF4F}"/>
              </a:ext>
            </a:extLst>
          </p:cNvPr>
          <p:cNvPicPr>
            <a:picLocks noChangeAspect="1"/>
          </p:cNvPicPr>
          <p:nvPr/>
        </p:nvPicPr>
        <p:blipFill>
          <a:blip r:embed="rId2"/>
          <a:stretch>
            <a:fillRect/>
          </a:stretch>
        </p:blipFill>
        <p:spPr>
          <a:xfrm rot="5400000">
            <a:off x="-643308" y="643305"/>
            <a:ext cx="5146469" cy="3859855"/>
          </a:xfrm>
          <a:prstGeom prst="rect">
            <a:avLst/>
          </a:prstGeom>
        </p:spPr>
      </p:pic>
    </p:spTree>
    <p:extLst>
      <p:ext uri="{BB962C8B-B14F-4D97-AF65-F5344CB8AC3E}">
        <p14:creationId xmlns:p14="http://schemas.microsoft.com/office/powerpoint/2010/main" val="231898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FA7D2F3-50CA-8A22-2519-ECB201DA1FCB}"/>
              </a:ext>
            </a:extLst>
          </p:cNvPr>
          <p:cNvPicPr>
            <a:picLocks noChangeAspect="1"/>
          </p:cNvPicPr>
          <p:nvPr/>
        </p:nvPicPr>
        <p:blipFill rotWithShape="1">
          <a:blip r:embed="rId3"/>
          <a:srcRect l="186" r="236" b="5000"/>
          <a:stretch/>
        </p:blipFill>
        <p:spPr>
          <a:xfrm>
            <a:off x="0" y="1073888"/>
            <a:ext cx="6928735" cy="3535355"/>
          </a:xfrm>
          <a:prstGeom prst="rect">
            <a:avLst/>
          </a:prstGeom>
        </p:spPr>
      </p:pic>
      <p:sp>
        <p:nvSpPr>
          <p:cNvPr id="77" name="Google Shape;77;p15"/>
          <p:cNvSpPr txBox="1">
            <a:spLocks noGrp="1"/>
          </p:cNvSpPr>
          <p:nvPr>
            <p:ph type="title"/>
          </p:nvPr>
        </p:nvSpPr>
        <p:spPr>
          <a:xfrm>
            <a:off x="311700" y="8484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atin typeface="Futura Medium" panose="020B0602020204020303" pitchFamily="34" charset="-79"/>
                <a:cs typeface="Futura Medium" panose="020B0602020204020303" pitchFamily="34" charset="-79"/>
              </a:rPr>
              <a:t>Building on a 50-year vision</a:t>
            </a:r>
          </a:p>
        </p:txBody>
      </p:sp>
      <p:pic>
        <p:nvPicPr>
          <p:cNvPr id="3074" name="Picture 2" descr="Days are numbered for UC Davis' funky domes – The Mercury News">
            <a:extLst>
              <a:ext uri="{FF2B5EF4-FFF2-40B4-BE49-F238E27FC236}">
                <a16:creationId xmlns:a16="http://schemas.microsoft.com/office/drawing/2014/main" id="{66353906-2558-CF27-1008-880B52C8F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398" y="1838476"/>
            <a:ext cx="2074602" cy="15604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omes / Baggins End">
            <a:extLst>
              <a:ext uri="{FF2B5EF4-FFF2-40B4-BE49-F238E27FC236}">
                <a16:creationId xmlns:a16="http://schemas.microsoft.com/office/drawing/2014/main" id="{A3417798-8ABF-B8E3-5368-1DEFEA4B6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9398" y="-829"/>
            <a:ext cx="2074602" cy="14624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eating community within the Domes - The Aggie">
            <a:extLst>
              <a:ext uri="{FF2B5EF4-FFF2-40B4-BE49-F238E27FC236}">
                <a16:creationId xmlns:a16="http://schemas.microsoft.com/office/drawing/2014/main" id="{8453EFD5-83D4-4664-4C5D-9F8372E4E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6661" y="3775733"/>
            <a:ext cx="2067339" cy="1367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subTitle" idx="1"/>
          </p:nvPr>
        </p:nvSpPr>
        <p:spPr>
          <a:xfrm>
            <a:off x="78475" y="-43000"/>
            <a:ext cx="8520600" cy="792600"/>
          </a:xfrm>
          <a:prstGeom prst="rect">
            <a:avLst/>
          </a:prstGeom>
        </p:spPr>
        <p:txBody>
          <a:bodyPr spcFirstLastPara="1" wrap="square" lIns="91425" tIns="91425" rIns="91425" bIns="91425" anchor="t" anchorCtr="0">
            <a:normAutofit/>
          </a:bodyPr>
          <a:lstStyle/>
          <a:p>
            <a:pPr marL="0" indent="0" algn="l"/>
            <a:r>
              <a:rPr lang="en" b="1" dirty="0">
                <a:solidFill>
                  <a:schemeClr val="dk1"/>
                </a:solidFill>
                <a:latin typeface="FUTURA MEDIUM" panose="020B0602020204020303" pitchFamily="34" charset="-79"/>
                <a:ea typeface="Cambria Math" panose="02040503050406030204" pitchFamily="18" charset="0"/>
                <a:cs typeface="FUTURA MEDIUM" panose="020B0602020204020303" pitchFamily="34" charset="-79"/>
              </a:rPr>
              <a:t>What did we do?</a:t>
            </a:r>
            <a:endParaRPr lang="en-US" b="1" dirty="0">
              <a:solidFill>
                <a:schemeClr val="dk1"/>
              </a:solidFill>
              <a:latin typeface="FUTURA MEDIUM" panose="020B0602020204020303" pitchFamily="34" charset="-79"/>
              <a:ea typeface="Cambria Math" panose="02040503050406030204" pitchFamily="18" charset="0"/>
              <a:cs typeface="FUTURA MEDIUM" panose="020B0602020204020303" pitchFamily="34" charset="-79"/>
            </a:endParaRPr>
          </a:p>
        </p:txBody>
      </p:sp>
      <p:sp>
        <p:nvSpPr>
          <p:cNvPr id="61" name="Google Shape;61;p14"/>
          <p:cNvSpPr txBox="1"/>
          <p:nvPr/>
        </p:nvSpPr>
        <p:spPr>
          <a:xfrm>
            <a:off x="0" y="371425"/>
            <a:ext cx="8520600" cy="430857"/>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US" sz="1600" dirty="0">
                <a:latin typeface="Futura Medium" panose="020B0602020204020303" pitchFamily="34" charset="-79"/>
                <a:cs typeface="Futura Medium" panose="020B0602020204020303" pitchFamily="34" charset="-79"/>
              </a:rPr>
              <a:t>Determined project values</a:t>
            </a:r>
            <a:r>
              <a:rPr lang="en-US" sz="1600" dirty="0"/>
              <a:t>.</a:t>
            </a:r>
          </a:p>
        </p:txBody>
      </p:sp>
      <p:sp>
        <p:nvSpPr>
          <p:cNvPr id="62" name="Google Shape;62;p14"/>
          <p:cNvSpPr/>
          <p:nvPr/>
        </p:nvSpPr>
        <p:spPr>
          <a:xfrm>
            <a:off x="4061677" y="799237"/>
            <a:ext cx="414600" cy="431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dirty="0"/>
          </a:p>
        </p:txBody>
      </p:sp>
      <p:sp>
        <p:nvSpPr>
          <p:cNvPr id="63" name="Google Shape;63;p14"/>
          <p:cNvSpPr txBox="1"/>
          <p:nvPr/>
        </p:nvSpPr>
        <p:spPr>
          <a:xfrm>
            <a:off x="1023577" y="1191672"/>
            <a:ext cx="64908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Futura Medium" panose="020B0602020204020303" pitchFamily="34" charset="-79"/>
                <a:cs typeface="Futura Medium" panose="020B0602020204020303" pitchFamily="34" charset="-79"/>
              </a:rPr>
              <a:t>Looked at prior art.</a:t>
            </a:r>
          </a:p>
        </p:txBody>
      </p:sp>
      <p:sp>
        <p:nvSpPr>
          <p:cNvPr id="64" name="Google Shape;64;p14"/>
          <p:cNvSpPr/>
          <p:nvPr/>
        </p:nvSpPr>
        <p:spPr>
          <a:xfrm>
            <a:off x="4052231" y="1608613"/>
            <a:ext cx="414600" cy="431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p:nvPr/>
        </p:nvSpPr>
        <p:spPr>
          <a:xfrm>
            <a:off x="937301" y="2785447"/>
            <a:ext cx="64908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latin typeface="Futura Medium" panose="020B0602020204020303" pitchFamily="34" charset="-79"/>
                <a:cs typeface="Futura Medium" panose="020B0602020204020303" pitchFamily="34" charset="-79"/>
              </a:rPr>
              <a:t>Designed layouts.</a:t>
            </a:r>
          </a:p>
        </p:txBody>
      </p:sp>
      <p:sp>
        <p:nvSpPr>
          <p:cNvPr id="66" name="Google Shape;66;p14"/>
          <p:cNvSpPr/>
          <p:nvPr/>
        </p:nvSpPr>
        <p:spPr>
          <a:xfrm>
            <a:off x="3975401" y="3253504"/>
            <a:ext cx="414600" cy="484476"/>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3945340" y="4113614"/>
            <a:ext cx="505200" cy="5583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txBox="1"/>
          <p:nvPr/>
        </p:nvSpPr>
        <p:spPr>
          <a:xfrm>
            <a:off x="947229" y="3715412"/>
            <a:ext cx="64908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latin typeface="Futura Medium" panose="020B0602020204020303" pitchFamily="34" charset="-79"/>
                <a:cs typeface="Futura Medium" panose="020B0602020204020303" pitchFamily="34" charset="-79"/>
              </a:rPr>
              <a:t>Evaluated layouts.</a:t>
            </a:r>
          </a:p>
        </p:txBody>
      </p:sp>
      <p:sp>
        <p:nvSpPr>
          <p:cNvPr id="72" name="Google Shape;72;p14"/>
          <p:cNvSpPr txBox="1"/>
          <p:nvPr/>
        </p:nvSpPr>
        <p:spPr>
          <a:xfrm>
            <a:off x="974154" y="4576150"/>
            <a:ext cx="6490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Futura Medium" panose="020B0602020204020303" pitchFamily="34" charset="-79"/>
                <a:cs typeface="Futura Medium" panose="020B0602020204020303" pitchFamily="34" charset="-79"/>
              </a:rPr>
              <a:t>Recommendations and next steps.</a:t>
            </a:r>
          </a:p>
        </p:txBody>
      </p:sp>
      <p:pic>
        <p:nvPicPr>
          <p:cNvPr id="5" name="Picture 4" descr="A picture containing outdoor&#10;&#10;Description automatically generated">
            <a:extLst>
              <a:ext uri="{FF2B5EF4-FFF2-40B4-BE49-F238E27FC236}">
                <a16:creationId xmlns:a16="http://schemas.microsoft.com/office/drawing/2014/main" id="{41367DC9-1B2A-B52D-F3CF-1206C914E99B}"/>
              </a:ext>
            </a:extLst>
          </p:cNvPr>
          <p:cNvPicPr>
            <a:picLocks noChangeAspect="1"/>
          </p:cNvPicPr>
          <p:nvPr/>
        </p:nvPicPr>
        <p:blipFill>
          <a:blip r:embed="rId3"/>
          <a:stretch>
            <a:fillRect/>
          </a:stretch>
        </p:blipFill>
        <p:spPr>
          <a:xfrm rot="5400000">
            <a:off x="5854403" y="1141660"/>
            <a:ext cx="3757781" cy="2818336"/>
          </a:xfrm>
          <a:prstGeom prst="rect">
            <a:avLst/>
          </a:prstGeom>
        </p:spPr>
      </p:pic>
      <p:pic>
        <p:nvPicPr>
          <p:cNvPr id="9" name="Picture 8" descr="A dog sitting in a yard&#10;&#10;Description automatically generated with low confidence">
            <a:extLst>
              <a:ext uri="{FF2B5EF4-FFF2-40B4-BE49-F238E27FC236}">
                <a16:creationId xmlns:a16="http://schemas.microsoft.com/office/drawing/2014/main" id="{D75B6639-ECE8-3BA6-6AB9-FE82C37947F0}"/>
              </a:ext>
            </a:extLst>
          </p:cNvPr>
          <p:cNvPicPr>
            <a:picLocks noChangeAspect="1"/>
          </p:cNvPicPr>
          <p:nvPr/>
        </p:nvPicPr>
        <p:blipFill>
          <a:blip r:embed="rId4"/>
          <a:stretch>
            <a:fillRect/>
          </a:stretch>
        </p:blipFill>
        <p:spPr>
          <a:xfrm>
            <a:off x="0" y="770866"/>
            <a:ext cx="2602692" cy="3552656"/>
          </a:xfrm>
          <a:prstGeom prst="rect">
            <a:avLst/>
          </a:prstGeom>
        </p:spPr>
      </p:pic>
      <p:sp>
        <p:nvSpPr>
          <p:cNvPr id="11" name="Google Shape;63;p14">
            <a:extLst>
              <a:ext uri="{FF2B5EF4-FFF2-40B4-BE49-F238E27FC236}">
                <a16:creationId xmlns:a16="http://schemas.microsoft.com/office/drawing/2014/main" id="{887FC3C0-2AD0-5C39-BCCF-916AF8EEEA41}"/>
              </a:ext>
            </a:extLst>
          </p:cNvPr>
          <p:cNvSpPr txBox="1"/>
          <p:nvPr/>
        </p:nvSpPr>
        <p:spPr>
          <a:xfrm>
            <a:off x="1023577" y="2027594"/>
            <a:ext cx="64908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latin typeface="Futura Medium" panose="020B0602020204020303" pitchFamily="34" charset="-79"/>
                <a:cs typeface="Futura Medium" panose="020B0602020204020303" pitchFamily="34" charset="-79"/>
              </a:rPr>
              <a:t>Evaluated sites.</a:t>
            </a:r>
          </a:p>
        </p:txBody>
      </p:sp>
      <p:sp>
        <p:nvSpPr>
          <p:cNvPr id="12" name="Google Shape;64;p14">
            <a:extLst>
              <a:ext uri="{FF2B5EF4-FFF2-40B4-BE49-F238E27FC236}">
                <a16:creationId xmlns:a16="http://schemas.microsoft.com/office/drawing/2014/main" id="{56A948EF-45B1-807F-736E-404754412ACF}"/>
              </a:ext>
            </a:extLst>
          </p:cNvPr>
          <p:cNvSpPr/>
          <p:nvPr/>
        </p:nvSpPr>
        <p:spPr>
          <a:xfrm>
            <a:off x="4012254" y="2417989"/>
            <a:ext cx="414600" cy="431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192300" y="190300"/>
            <a:ext cx="8951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latin typeface="Futura Medium" panose="020B0602020204020303" pitchFamily="34" charset="-79"/>
                <a:cs typeface="Futura Medium" panose="020B0602020204020303" pitchFamily="34" charset="-79"/>
              </a:rPr>
              <a:t>What values are important to our clients and stakeholders? </a:t>
            </a:r>
          </a:p>
        </p:txBody>
      </p:sp>
      <p:sp>
        <p:nvSpPr>
          <p:cNvPr id="85" name="Google Shape;85;p16"/>
          <p:cNvSpPr txBox="1"/>
          <p:nvPr/>
        </p:nvSpPr>
        <p:spPr>
          <a:xfrm>
            <a:off x="349800" y="1179000"/>
            <a:ext cx="84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86" name="Google Shape;86;p16"/>
          <p:cNvGrpSpPr/>
          <p:nvPr/>
        </p:nvGrpSpPr>
        <p:grpSpPr>
          <a:xfrm>
            <a:off x="3717062" y="868017"/>
            <a:ext cx="4108589" cy="3886973"/>
            <a:chOff x="4571999" y="1017851"/>
            <a:chExt cx="3810600" cy="3627600"/>
          </a:xfrm>
        </p:grpSpPr>
        <p:sp>
          <p:nvSpPr>
            <p:cNvPr id="87" name="Google Shape;87;p16"/>
            <p:cNvSpPr/>
            <p:nvPr/>
          </p:nvSpPr>
          <p:spPr>
            <a:xfrm>
              <a:off x="4571999" y="1017851"/>
              <a:ext cx="3810600" cy="3627600"/>
            </a:xfrm>
            <a:prstGeom prst="ellipse">
              <a:avLst/>
            </a:prstGeom>
            <a:solidFill>
              <a:srgbClr val="0E9453"/>
            </a:solidFill>
            <a:ln w="28575" cap="flat" cmpd="sng">
              <a:solidFill>
                <a:srgbClr val="65F0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txBox="1"/>
            <p:nvPr/>
          </p:nvSpPr>
          <p:spPr>
            <a:xfrm>
              <a:off x="5939701" y="1095617"/>
              <a:ext cx="1075200" cy="521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700" b="1">
                <a:solidFill>
                  <a:srgbClr val="FFFFFF"/>
                </a:solidFill>
                <a:latin typeface="FUTURA MEDIUM" panose="020B0602020204020303" pitchFamily="34" charset="-79"/>
                <a:ea typeface="Roboto"/>
                <a:cs typeface="FUTURA MEDIUM" panose="020B0602020204020303" pitchFamily="34" charset="-79"/>
                <a:sym typeface="Roboto"/>
              </a:endParaRPr>
            </a:p>
            <a:p>
              <a:pPr marL="0" lvl="0" indent="0" algn="l" rtl="0">
                <a:lnSpc>
                  <a:spcPct val="115000"/>
                </a:lnSpc>
                <a:spcBef>
                  <a:spcPts val="0"/>
                </a:spcBef>
                <a:spcAft>
                  <a:spcPts val="0"/>
                </a:spcAft>
                <a:buNone/>
              </a:pPr>
              <a:r>
                <a:rPr lang="en" sz="1700" b="1">
                  <a:solidFill>
                    <a:srgbClr val="FFFFFF"/>
                  </a:solidFill>
                  <a:latin typeface="FUTURA MEDIUM" panose="020B0602020204020303" pitchFamily="34" charset="-79"/>
                  <a:ea typeface="Roboto"/>
                  <a:cs typeface="FUTURA MEDIUM" panose="020B0602020204020303" pitchFamily="34" charset="-79"/>
                  <a:sym typeface="Roboto"/>
                </a:rPr>
                <a:t>Domies</a:t>
              </a:r>
              <a:endParaRPr sz="1700" b="1">
                <a:solidFill>
                  <a:srgbClr val="FFFFFF"/>
                </a:solidFill>
                <a:latin typeface="FUTURA MEDIUM" panose="020B0602020204020303" pitchFamily="34" charset="-79"/>
                <a:ea typeface="Roboto"/>
                <a:cs typeface="FUTURA MEDIUM" panose="020B0602020204020303" pitchFamily="34" charset="-79"/>
                <a:sym typeface="Roboto"/>
              </a:endParaRPr>
            </a:p>
          </p:txBody>
        </p:sp>
      </p:grpSp>
      <p:grpSp>
        <p:nvGrpSpPr>
          <p:cNvPr id="89" name="Google Shape;89;p16"/>
          <p:cNvGrpSpPr/>
          <p:nvPr/>
        </p:nvGrpSpPr>
        <p:grpSpPr>
          <a:xfrm>
            <a:off x="660707" y="809705"/>
            <a:ext cx="4244733" cy="4093257"/>
            <a:chOff x="2986712" y="1613206"/>
            <a:chExt cx="1854000" cy="1917756"/>
          </a:xfrm>
        </p:grpSpPr>
        <p:sp>
          <p:nvSpPr>
            <p:cNvPr id="90" name="Google Shape;90;p16"/>
            <p:cNvSpPr/>
            <p:nvPr/>
          </p:nvSpPr>
          <p:spPr>
            <a:xfrm>
              <a:off x="2986712" y="1676962"/>
              <a:ext cx="1854000" cy="1854000"/>
            </a:xfrm>
            <a:prstGeom prst="ellipse">
              <a:avLst/>
            </a:prstGeom>
            <a:solidFill>
              <a:srgbClr val="0B7743"/>
            </a:solidFill>
            <a:ln w="28575" cap="flat" cmpd="sng">
              <a:solidFill>
                <a:srgbClr val="65F0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txBox="1"/>
            <p:nvPr/>
          </p:nvSpPr>
          <p:spPr>
            <a:xfrm>
              <a:off x="3619872" y="1613206"/>
              <a:ext cx="1075200" cy="521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900" b="1">
                  <a:solidFill>
                    <a:srgbClr val="FFFFFF"/>
                  </a:solidFill>
                  <a:latin typeface="FUTURA MEDIUM" panose="020B0602020204020303" pitchFamily="34" charset="-79"/>
                  <a:ea typeface="Roboto"/>
                  <a:cs typeface="FUTURA MEDIUM" panose="020B0602020204020303" pitchFamily="34" charset="-79"/>
                  <a:sym typeface="Roboto"/>
                </a:rPr>
                <a:t>Clients</a:t>
              </a:r>
              <a:endParaRPr sz="1900" b="1">
                <a:solidFill>
                  <a:srgbClr val="FFFFFF"/>
                </a:solidFill>
                <a:latin typeface="FUTURA MEDIUM" panose="020B0602020204020303" pitchFamily="34" charset="-79"/>
                <a:ea typeface="Roboto"/>
                <a:cs typeface="FUTURA MEDIUM" panose="020B0602020204020303" pitchFamily="34" charset="-79"/>
                <a:sym typeface="Roboto"/>
              </a:endParaRPr>
            </a:p>
          </p:txBody>
        </p:sp>
      </p:grpSp>
      <p:sp>
        <p:nvSpPr>
          <p:cNvPr id="92" name="Google Shape;92;p16"/>
          <p:cNvSpPr txBox="1"/>
          <p:nvPr/>
        </p:nvSpPr>
        <p:spPr>
          <a:xfrm>
            <a:off x="3661775" y="1467661"/>
            <a:ext cx="18267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ADA Accessible</a:t>
            </a:r>
          </a:p>
        </p:txBody>
      </p:sp>
      <p:sp>
        <p:nvSpPr>
          <p:cNvPr id="93" name="Google Shape;93;p16"/>
          <p:cNvSpPr txBox="1"/>
          <p:nvPr/>
        </p:nvSpPr>
        <p:spPr>
          <a:xfrm>
            <a:off x="3633300" y="2641875"/>
            <a:ext cx="2114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Integration into natural environment</a:t>
            </a:r>
          </a:p>
        </p:txBody>
      </p:sp>
      <p:sp>
        <p:nvSpPr>
          <p:cNvPr id="94" name="Google Shape;94;p16"/>
          <p:cNvSpPr txBox="1"/>
          <p:nvPr/>
        </p:nvSpPr>
        <p:spPr>
          <a:xfrm>
            <a:off x="5747400" y="1995200"/>
            <a:ext cx="182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Private green space</a:t>
            </a:r>
          </a:p>
          <a:p>
            <a:pPr marL="0" lvl="0" indent="0" algn="l" rtl="0">
              <a:spcBef>
                <a:spcPts val="0"/>
              </a:spcBef>
              <a:spcAft>
                <a:spcPts val="0"/>
              </a:spcAft>
              <a:buNone/>
            </a:pPr>
            <a:endParaRPr lang="en-US">
              <a:solidFill>
                <a:schemeClr val="lt1"/>
              </a:solidFill>
              <a:latin typeface="Futura Medium" panose="020B0602020204020303" pitchFamily="34" charset="-79"/>
              <a:cs typeface="Futura Medium" panose="020B0602020204020303" pitchFamily="34" charset="-79"/>
            </a:endParaRPr>
          </a:p>
        </p:txBody>
      </p:sp>
      <p:sp>
        <p:nvSpPr>
          <p:cNvPr id="95" name="Google Shape;95;p16"/>
          <p:cNvSpPr txBox="1"/>
          <p:nvPr/>
        </p:nvSpPr>
        <p:spPr>
          <a:xfrm>
            <a:off x="5488475" y="2441775"/>
            <a:ext cx="292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Quirky, unique architecture</a:t>
            </a:r>
          </a:p>
        </p:txBody>
      </p:sp>
      <p:sp>
        <p:nvSpPr>
          <p:cNvPr id="96" name="Google Shape;96;p16"/>
          <p:cNvSpPr txBox="1"/>
          <p:nvPr/>
        </p:nvSpPr>
        <p:spPr>
          <a:xfrm>
            <a:off x="3564002" y="1787132"/>
            <a:ext cx="19821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Higher density than Domes</a:t>
            </a:r>
          </a:p>
        </p:txBody>
      </p:sp>
      <p:sp>
        <p:nvSpPr>
          <p:cNvPr id="97" name="Google Shape;97;p16"/>
          <p:cNvSpPr txBox="1"/>
          <p:nvPr/>
        </p:nvSpPr>
        <p:spPr>
          <a:xfrm>
            <a:off x="1223250" y="1826175"/>
            <a:ext cx="2114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Energy efficient structures</a:t>
            </a:r>
          </a:p>
        </p:txBody>
      </p:sp>
      <p:sp>
        <p:nvSpPr>
          <p:cNvPr id="98" name="Google Shape;98;p16"/>
          <p:cNvSpPr txBox="1"/>
          <p:nvPr/>
        </p:nvSpPr>
        <p:spPr>
          <a:xfrm>
            <a:off x="6002825" y="2942300"/>
            <a:ext cx="18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Low rise buildings</a:t>
            </a:r>
          </a:p>
        </p:txBody>
      </p:sp>
      <p:sp>
        <p:nvSpPr>
          <p:cNvPr id="99" name="Google Shape;99;p16"/>
          <p:cNvSpPr txBox="1"/>
          <p:nvPr/>
        </p:nvSpPr>
        <p:spPr>
          <a:xfrm>
            <a:off x="971700" y="2539350"/>
            <a:ext cx="261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Net-zero energy production</a:t>
            </a:r>
          </a:p>
        </p:txBody>
      </p:sp>
      <p:sp>
        <p:nvSpPr>
          <p:cNvPr id="100" name="Google Shape;100;p16"/>
          <p:cNvSpPr txBox="1"/>
          <p:nvPr/>
        </p:nvSpPr>
        <p:spPr>
          <a:xfrm>
            <a:off x="3503259" y="2290313"/>
            <a:ext cx="2374182"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Layout enforces visibility</a:t>
            </a:r>
          </a:p>
        </p:txBody>
      </p:sp>
      <p:sp>
        <p:nvSpPr>
          <p:cNvPr id="101" name="Google Shape;101;p16"/>
          <p:cNvSpPr txBox="1"/>
          <p:nvPr/>
        </p:nvSpPr>
        <p:spPr>
          <a:xfrm>
            <a:off x="1059900" y="2942288"/>
            <a:ext cx="261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Can be replicated</a:t>
            </a:r>
          </a:p>
        </p:txBody>
      </p:sp>
      <p:sp>
        <p:nvSpPr>
          <p:cNvPr id="102" name="Google Shape;102;p16"/>
          <p:cNvSpPr txBox="1"/>
          <p:nvPr/>
        </p:nvSpPr>
        <p:spPr>
          <a:xfrm>
            <a:off x="3530530" y="3153720"/>
            <a:ext cx="270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Diverse community members</a:t>
            </a:r>
          </a:p>
        </p:txBody>
      </p:sp>
      <p:sp>
        <p:nvSpPr>
          <p:cNvPr id="103" name="Google Shape;103;p16"/>
          <p:cNvSpPr txBox="1"/>
          <p:nvPr/>
        </p:nvSpPr>
        <p:spPr>
          <a:xfrm>
            <a:off x="1153075" y="3345250"/>
            <a:ext cx="20250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Futura Medium" panose="020B0602020204020303" pitchFamily="34" charset="-79"/>
                <a:cs typeface="Futura Medium" panose="020B0602020204020303" pitchFamily="34" charset="-79"/>
              </a:rPr>
              <a:t>Small building footprint</a:t>
            </a:r>
          </a:p>
        </p:txBody>
      </p:sp>
      <p:sp>
        <p:nvSpPr>
          <p:cNvPr id="2" name="TextBox 1">
            <a:extLst>
              <a:ext uri="{FF2B5EF4-FFF2-40B4-BE49-F238E27FC236}">
                <a16:creationId xmlns:a16="http://schemas.microsoft.com/office/drawing/2014/main" id="{60833C59-854B-448E-FE82-B9BA65F93252}"/>
              </a:ext>
            </a:extLst>
          </p:cNvPr>
          <p:cNvSpPr txBox="1"/>
          <p:nvPr/>
        </p:nvSpPr>
        <p:spPr>
          <a:xfrm>
            <a:off x="3858729" y="3788181"/>
            <a:ext cx="2114100" cy="307777"/>
          </a:xfrm>
          <a:prstGeom prst="rect">
            <a:avLst/>
          </a:prstGeom>
          <a:noFill/>
        </p:spPr>
        <p:txBody>
          <a:bodyPr wrap="square" rtlCol="0">
            <a:spAutoFit/>
          </a:bodyPr>
          <a:lstStyle/>
          <a:p>
            <a:r>
              <a:rPr lang="en-US">
                <a:solidFill>
                  <a:schemeClr val="bg1"/>
                </a:solidFill>
                <a:latin typeface="Futura Medium" panose="020B0602020204020303" pitchFamily="34" charset="-79"/>
                <a:cs typeface="Futura Medium" panose="020B0602020204020303" pitchFamily="34" charset="-79"/>
              </a:rPr>
              <a:t>Self-governance</a:t>
            </a:r>
          </a:p>
        </p:txBody>
      </p:sp>
      <p:sp>
        <p:nvSpPr>
          <p:cNvPr id="3" name="TextBox 2">
            <a:extLst>
              <a:ext uri="{FF2B5EF4-FFF2-40B4-BE49-F238E27FC236}">
                <a16:creationId xmlns:a16="http://schemas.microsoft.com/office/drawing/2014/main" id="{3BC73998-8AA6-7B59-9FA0-9886E6038003}"/>
              </a:ext>
            </a:extLst>
          </p:cNvPr>
          <p:cNvSpPr txBox="1"/>
          <p:nvPr/>
        </p:nvSpPr>
        <p:spPr>
          <a:xfrm>
            <a:off x="3977174" y="3477800"/>
            <a:ext cx="1684304" cy="307777"/>
          </a:xfrm>
          <a:prstGeom prst="rect">
            <a:avLst/>
          </a:prstGeom>
          <a:noFill/>
        </p:spPr>
        <p:txBody>
          <a:bodyPr wrap="square" rtlCol="0">
            <a:spAutoFit/>
          </a:bodyPr>
          <a:lstStyle/>
          <a:p>
            <a:r>
              <a:rPr lang="en-US">
                <a:solidFill>
                  <a:schemeClr val="bg1"/>
                </a:solidFill>
                <a:latin typeface="Futura Medium" panose="020B0602020204020303" pitchFamily="34" charset="-79"/>
                <a:cs typeface="Futura Medium" panose="020B0602020204020303" pitchFamily="34" charset="-79"/>
              </a:rPr>
              <a:t>Affordable</a:t>
            </a:r>
          </a:p>
        </p:txBody>
      </p:sp>
      <p:sp>
        <p:nvSpPr>
          <p:cNvPr id="4" name="TextBox 3">
            <a:extLst>
              <a:ext uri="{FF2B5EF4-FFF2-40B4-BE49-F238E27FC236}">
                <a16:creationId xmlns:a16="http://schemas.microsoft.com/office/drawing/2014/main" id="{517F639A-4CDD-CB09-A3D0-039A07B20047}"/>
              </a:ext>
            </a:extLst>
          </p:cNvPr>
          <p:cNvSpPr txBox="1"/>
          <p:nvPr/>
        </p:nvSpPr>
        <p:spPr>
          <a:xfrm>
            <a:off x="1349944" y="4020115"/>
            <a:ext cx="2617199" cy="307777"/>
          </a:xfrm>
          <a:prstGeom prst="rect">
            <a:avLst/>
          </a:prstGeom>
          <a:noFill/>
        </p:spPr>
        <p:txBody>
          <a:bodyPr wrap="square" rtlCol="0">
            <a:spAutoFit/>
          </a:bodyPr>
          <a:lstStyle/>
          <a:p>
            <a:r>
              <a:rPr lang="en-US" dirty="0">
                <a:solidFill>
                  <a:schemeClr val="bg1"/>
                </a:solidFill>
                <a:latin typeface="Futura Medium" panose="020B0602020204020303" pitchFamily="34" charset="-79"/>
                <a:cs typeface="Futura Medium" panose="020B0602020204020303" pitchFamily="34" charset="-79"/>
              </a:rPr>
              <a:t>Wastewater conservation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117804" y="28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2400">
                <a:latin typeface="Futura Medium" panose="020B0602020204020303" pitchFamily="34" charset="-79"/>
                <a:cs typeface="Futura Medium" panose="020B0602020204020303" pitchFamily="34" charset="-79"/>
              </a:rPr>
              <a:t>Diversity, Equity, and Inclusion: The Heart of Domes 2.0</a:t>
            </a:r>
          </a:p>
        </p:txBody>
      </p:sp>
      <p:sp>
        <p:nvSpPr>
          <p:cNvPr id="2" name="Rounded Rectangle 1">
            <a:extLst>
              <a:ext uri="{FF2B5EF4-FFF2-40B4-BE49-F238E27FC236}">
                <a16:creationId xmlns:a16="http://schemas.microsoft.com/office/drawing/2014/main" id="{47D48A63-27CB-35F9-0E75-6D99657D3380}"/>
              </a:ext>
            </a:extLst>
          </p:cNvPr>
          <p:cNvSpPr/>
          <p:nvPr/>
        </p:nvSpPr>
        <p:spPr>
          <a:xfrm>
            <a:off x="313013" y="973990"/>
            <a:ext cx="2173333" cy="1851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rtl="0">
              <a:spcBef>
                <a:spcPts val="0"/>
              </a:spcBef>
              <a:spcAft>
                <a:spcPts val="0"/>
              </a:spcAft>
              <a:buNone/>
            </a:pPr>
            <a:r>
              <a:rPr lang="en-US" sz="1600" b="1">
                <a:latin typeface="FUTURA MEDIUM" panose="020B0602020204020303" pitchFamily="34" charset="-79"/>
                <a:cs typeface="FUTURA MEDIUM" panose="020B0602020204020303" pitchFamily="34" charset="-79"/>
              </a:rPr>
              <a:t>Diversity</a:t>
            </a:r>
            <a:r>
              <a:rPr lang="en-US" sz="1600">
                <a:latin typeface="Futura Medium" panose="020B0602020204020303" pitchFamily="34" charset="-79"/>
                <a:cs typeface="Futura Medium" panose="020B0602020204020303" pitchFamily="34" charset="-79"/>
              </a:rPr>
              <a:t>: A greater effort to attract </a:t>
            </a:r>
            <a:r>
              <a:rPr lang="en-US" sz="1600" i="1">
                <a:latin typeface="Futura Medium" panose="020B0602020204020303" pitchFamily="34" charset="-79"/>
                <a:cs typeface="Futura Medium" panose="020B0602020204020303" pitchFamily="34" charset="-79"/>
              </a:rPr>
              <a:t>racial and cultural diversity</a:t>
            </a:r>
            <a:r>
              <a:rPr lang="en-US" i="1">
                <a:latin typeface="Futura Medium" panose="020B0602020204020303" pitchFamily="34" charset="-79"/>
                <a:cs typeface="Futura Medium" panose="020B0602020204020303" pitchFamily="34" charset="-79"/>
              </a:rPr>
              <a:t>.</a:t>
            </a:r>
          </a:p>
        </p:txBody>
      </p:sp>
      <p:sp>
        <p:nvSpPr>
          <p:cNvPr id="3" name="Rounded Rectangle 2">
            <a:extLst>
              <a:ext uri="{FF2B5EF4-FFF2-40B4-BE49-F238E27FC236}">
                <a16:creationId xmlns:a16="http://schemas.microsoft.com/office/drawing/2014/main" id="{95CAF1C9-5AED-3173-3610-C88C80662117}"/>
              </a:ext>
            </a:extLst>
          </p:cNvPr>
          <p:cNvSpPr/>
          <p:nvPr/>
        </p:nvSpPr>
        <p:spPr>
          <a:xfrm>
            <a:off x="3291437" y="987475"/>
            <a:ext cx="2173333" cy="1851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rtl="0">
              <a:spcBef>
                <a:spcPts val="1200"/>
              </a:spcBef>
              <a:spcAft>
                <a:spcPts val="0"/>
              </a:spcAft>
              <a:buNone/>
            </a:pPr>
            <a:r>
              <a:rPr lang="en-US" sz="1600" b="1">
                <a:latin typeface="FUTURA MEDIUM" panose="020B0602020204020303" pitchFamily="34" charset="-79"/>
                <a:cs typeface="FUTURA MEDIUM" panose="020B0602020204020303" pitchFamily="34" charset="-79"/>
              </a:rPr>
              <a:t>Equity</a:t>
            </a:r>
            <a:r>
              <a:rPr lang="en-US" sz="1600">
                <a:latin typeface="Futura Medium" panose="020B0602020204020303" pitchFamily="34" charset="-79"/>
                <a:cs typeface="Futura Medium" panose="020B0602020204020303" pitchFamily="34" charset="-79"/>
              </a:rPr>
              <a:t>: The community will be more </a:t>
            </a:r>
            <a:r>
              <a:rPr lang="en-US" sz="1600" i="1">
                <a:latin typeface="Futura Medium" panose="020B0602020204020303" pitchFamily="34" charset="-79"/>
                <a:cs typeface="Futura Medium" panose="020B0602020204020303" pitchFamily="34" charset="-79"/>
              </a:rPr>
              <a:t>affordable </a:t>
            </a:r>
            <a:r>
              <a:rPr lang="en-US" sz="1600">
                <a:latin typeface="Futura Medium" panose="020B0602020204020303" pitchFamily="34" charset="-79"/>
                <a:cs typeface="Futura Medium" panose="020B0602020204020303" pitchFamily="34" charset="-79"/>
              </a:rPr>
              <a:t>than average Davis housing.</a:t>
            </a:r>
          </a:p>
        </p:txBody>
      </p:sp>
      <p:sp>
        <p:nvSpPr>
          <p:cNvPr id="4" name="Rounded Rectangle 3">
            <a:extLst>
              <a:ext uri="{FF2B5EF4-FFF2-40B4-BE49-F238E27FC236}">
                <a16:creationId xmlns:a16="http://schemas.microsoft.com/office/drawing/2014/main" id="{5768D896-286A-F8B3-4246-585BD4459354}"/>
              </a:ext>
            </a:extLst>
          </p:cNvPr>
          <p:cNvSpPr/>
          <p:nvPr/>
        </p:nvSpPr>
        <p:spPr>
          <a:xfrm>
            <a:off x="6465071" y="970137"/>
            <a:ext cx="2173333" cy="1851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rtl="0">
              <a:spcBef>
                <a:spcPts val="1200"/>
              </a:spcBef>
              <a:spcAft>
                <a:spcPts val="1200"/>
              </a:spcAft>
              <a:buNone/>
            </a:pPr>
            <a:r>
              <a:rPr lang="en-US" sz="1600" b="1">
                <a:latin typeface="FUTURA MEDIUM" panose="020B0602020204020303" pitchFamily="34" charset="-79"/>
                <a:cs typeface="FUTURA MEDIUM" panose="020B0602020204020303" pitchFamily="34" charset="-79"/>
              </a:rPr>
              <a:t>Inclusion</a:t>
            </a:r>
            <a:r>
              <a:rPr lang="en-US" sz="1600">
                <a:latin typeface="Futura Medium" panose="020B0602020204020303" pitchFamily="34" charset="-79"/>
                <a:cs typeface="Futura Medium" panose="020B0602020204020303" pitchFamily="34" charset="-79"/>
              </a:rPr>
              <a:t>: </a:t>
            </a:r>
            <a:r>
              <a:rPr lang="en-US" sz="1600" i="1">
                <a:latin typeface="Futura Medium" panose="020B0602020204020303" pitchFamily="34" charset="-79"/>
                <a:cs typeface="Futura Medium" panose="020B0602020204020303" pitchFamily="34" charset="-79"/>
              </a:rPr>
              <a:t>Consensus and self-governance </a:t>
            </a:r>
            <a:r>
              <a:rPr lang="en-US" sz="1600">
                <a:latin typeface="Futura Medium" panose="020B0602020204020303" pitchFamily="34" charset="-79"/>
                <a:cs typeface="Futura Medium" panose="020B0602020204020303" pitchFamily="34" charset="-79"/>
              </a:rPr>
              <a:t>so everyone is heard.</a:t>
            </a:r>
          </a:p>
        </p:txBody>
      </p:sp>
      <p:pic>
        <p:nvPicPr>
          <p:cNvPr id="1026" name="Picture 2" descr="Wheelchair Accessible Pathway">
            <a:extLst>
              <a:ext uri="{FF2B5EF4-FFF2-40B4-BE49-F238E27FC236}">
                <a16:creationId xmlns:a16="http://schemas.microsoft.com/office/drawing/2014/main" id="{DDE29068-0675-B728-B235-A5306D6F8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67" y="3246633"/>
            <a:ext cx="3694374" cy="1608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o-Road Trip - Muir Commons Cohousing &amp; Davis Domes - Taylor Scott Nelson">
            <a:extLst>
              <a:ext uri="{FF2B5EF4-FFF2-40B4-BE49-F238E27FC236}">
                <a16:creationId xmlns:a16="http://schemas.microsoft.com/office/drawing/2014/main" id="{739270D5-D572-D7C9-4FDB-731DC7E29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647" y="3092586"/>
            <a:ext cx="3324925" cy="1870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01" y="23241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latin typeface="Futura Medium" panose="020B0602020204020303" pitchFamily="34" charset="-79"/>
                <a:cs typeface="Futura Medium" panose="020B0602020204020303" pitchFamily="34" charset="-79"/>
              </a:rPr>
              <a:t>Ecovillages: Best Practices</a:t>
            </a:r>
          </a:p>
        </p:txBody>
      </p:sp>
      <p:grpSp>
        <p:nvGrpSpPr>
          <p:cNvPr id="7" name="Group 6">
            <a:extLst>
              <a:ext uri="{FF2B5EF4-FFF2-40B4-BE49-F238E27FC236}">
                <a16:creationId xmlns:a16="http://schemas.microsoft.com/office/drawing/2014/main" id="{67C9A510-7DDB-AF82-A99C-7882EED8111A}"/>
              </a:ext>
            </a:extLst>
          </p:cNvPr>
          <p:cNvGrpSpPr/>
          <p:nvPr/>
        </p:nvGrpSpPr>
        <p:grpSpPr>
          <a:xfrm>
            <a:off x="5840910" y="836942"/>
            <a:ext cx="3157103" cy="2130337"/>
            <a:chOff x="5777139" y="604725"/>
            <a:chExt cx="3209261" cy="2105475"/>
          </a:xfrm>
        </p:grpSpPr>
        <p:pic>
          <p:nvPicPr>
            <p:cNvPr id="115" name="Google Shape;115;p18"/>
            <p:cNvPicPr preferRelativeResize="0"/>
            <p:nvPr/>
          </p:nvPicPr>
          <p:blipFill rotWithShape="1">
            <a:blip r:embed="rId3">
              <a:alphaModFix/>
            </a:blip>
            <a:srcRect t="2315" r="4067"/>
            <a:stretch/>
          </p:blipFill>
          <p:spPr>
            <a:xfrm>
              <a:off x="5777139" y="604725"/>
              <a:ext cx="2880300" cy="1936301"/>
            </a:xfrm>
            <a:prstGeom prst="rect">
              <a:avLst/>
            </a:prstGeom>
            <a:noFill/>
            <a:ln>
              <a:noFill/>
            </a:ln>
          </p:spPr>
        </p:pic>
        <p:sp>
          <p:nvSpPr>
            <p:cNvPr id="116" name="Google Shape;116;p18"/>
            <p:cNvSpPr txBox="1"/>
            <p:nvPr/>
          </p:nvSpPr>
          <p:spPr>
            <a:xfrm>
              <a:off x="5938400" y="2433300"/>
              <a:ext cx="3048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https://</a:t>
              </a:r>
              <a:r>
                <a:rPr lang="en" sz="600" err="1"/>
                <a:t>psci.princeton.edu</a:t>
              </a:r>
              <a:r>
                <a:rPr lang="en" sz="600"/>
                <a:t>/tips/2020/7/20/passive-solar-design-retrofits</a:t>
              </a:r>
              <a:endParaRPr sz="600"/>
            </a:p>
          </p:txBody>
        </p:sp>
      </p:grpSp>
      <p:grpSp>
        <p:nvGrpSpPr>
          <p:cNvPr id="6" name="Group 5">
            <a:extLst>
              <a:ext uri="{FF2B5EF4-FFF2-40B4-BE49-F238E27FC236}">
                <a16:creationId xmlns:a16="http://schemas.microsoft.com/office/drawing/2014/main" id="{460A1ACD-68F8-F4A5-FBE3-20FE99CCEF71}"/>
              </a:ext>
            </a:extLst>
          </p:cNvPr>
          <p:cNvGrpSpPr/>
          <p:nvPr/>
        </p:nvGrpSpPr>
        <p:grpSpPr>
          <a:xfrm>
            <a:off x="3100308" y="1078366"/>
            <a:ext cx="2572937" cy="1877140"/>
            <a:chOff x="3370112" y="1220859"/>
            <a:chExt cx="2572937" cy="1877140"/>
          </a:xfrm>
        </p:grpSpPr>
        <p:pic>
          <p:nvPicPr>
            <p:cNvPr id="4" name="Picture 3" descr="Diagram&#10;&#10;Description automatically generated">
              <a:extLst>
                <a:ext uri="{FF2B5EF4-FFF2-40B4-BE49-F238E27FC236}">
                  <a16:creationId xmlns:a16="http://schemas.microsoft.com/office/drawing/2014/main" id="{B95192C9-0CA5-927D-CE08-DF4272A4593A}"/>
                </a:ext>
              </a:extLst>
            </p:cNvPr>
            <p:cNvPicPr>
              <a:picLocks noChangeAspect="1"/>
            </p:cNvPicPr>
            <p:nvPr/>
          </p:nvPicPr>
          <p:blipFill>
            <a:blip r:embed="rId4"/>
            <a:stretch>
              <a:fillRect/>
            </a:stretch>
          </p:blipFill>
          <p:spPr>
            <a:xfrm>
              <a:off x="3483383" y="1220859"/>
              <a:ext cx="2345914" cy="1726651"/>
            </a:xfrm>
            <a:prstGeom prst="rect">
              <a:avLst/>
            </a:prstGeom>
          </p:spPr>
        </p:pic>
        <p:sp>
          <p:nvSpPr>
            <p:cNvPr id="5" name="TextBox 4">
              <a:extLst>
                <a:ext uri="{FF2B5EF4-FFF2-40B4-BE49-F238E27FC236}">
                  <a16:creationId xmlns:a16="http://schemas.microsoft.com/office/drawing/2014/main" id="{C5AD4613-8493-2ACE-08F5-F12956B63AAA}"/>
                </a:ext>
              </a:extLst>
            </p:cNvPr>
            <p:cNvSpPr txBox="1"/>
            <p:nvPr/>
          </p:nvSpPr>
          <p:spPr>
            <a:xfrm>
              <a:off x="3370112" y="2913333"/>
              <a:ext cx="2572937" cy="184666"/>
            </a:xfrm>
            <a:prstGeom prst="rect">
              <a:avLst/>
            </a:prstGeom>
            <a:noFill/>
          </p:spPr>
          <p:txBody>
            <a:bodyPr wrap="square" rtlCol="0">
              <a:spAutoFit/>
            </a:bodyPr>
            <a:lstStyle/>
            <a:p>
              <a:r>
                <a:rPr lang="en-US" sz="600"/>
                <a:t>https://</a:t>
              </a:r>
              <a:r>
                <a:rPr lang="en-US" sz="600" err="1"/>
                <a:t>www.ecologyartisans.com</a:t>
              </a:r>
              <a:r>
                <a:rPr lang="en-US" sz="600"/>
                <a:t>/blog/</a:t>
              </a:r>
              <a:r>
                <a:rPr lang="en-US" sz="600" err="1"/>
                <a:t>san</a:t>
              </a:r>
              <a:r>
                <a:rPr lang="en-US" sz="600"/>
                <a:t>-</a:t>
              </a:r>
              <a:r>
                <a:rPr lang="en-US" sz="600" err="1"/>
                <a:t>diego</a:t>
              </a:r>
              <a:r>
                <a:rPr lang="en-US" sz="600"/>
                <a:t>-graywater-rebates</a:t>
              </a:r>
            </a:p>
          </p:txBody>
        </p:sp>
      </p:grpSp>
      <p:sp>
        <p:nvSpPr>
          <p:cNvPr id="8" name="TextBox 7">
            <a:extLst>
              <a:ext uri="{FF2B5EF4-FFF2-40B4-BE49-F238E27FC236}">
                <a16:creationId xmlns:a16="http://schemas.microsoft.com/office/drawing/2014/main" id="{C81D49A0-9600-1137-1730-3B9712655E70}"/>
              </a:ext>
            </a:extLst>
          </p:cNvPr>
          <p:cNvSpPr txBox="1"/>
          <p:nvPr/>
        </p:nvSpPr>
        <p:spPr>
          <a:xfrm>
            <a:off x="387243" y="1143362"/>
            <a:ext cx="2982869" cy="160043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Futura Medium" panose="020B0602020204020303" pitchFamily="34" charset="-79"/>
                <a:cs typeface="Futura Medium" panose="020B0602020204020303" pitchFamily="34" charset="-79"/>
              </a:rPr>
              <a:t>Renewable Energy</a:t>
            </a:r>
          </a:p>
          <a:p>
            <a:pPr marL="285750" indent="-285750">
              <a:buFont typeface="Arial" panose="020B0604020202020204" pitchFamily="34" charset="0"/>
              <a:buChar char="•"/>
            </a:pPr>
            <a:r>
              <a:rPr lang="en-US" dirty="0">
                <a:latin typeface="Futura Medium" panose="020B0602020204020303" pitchFamily="34" charset="-79"/>
                <a:cs typeface="Futura Medium" panose="020B0602020204020303" pitchFamily="34" charset="-79"/>
              </a:rPr>
              <a:t>Low resource use</a:t>
            </a:r>
          </a:p>
          <a:p>
            <a:pPr marL="285750" indent="-285750">
              <a:buFont typeface="Arial" panose="020B0604020202020204" pitchFamily="34" charset="0"/>
              <a:buChar char="•"/>
            </a:pPr>
            <a:r>
              <a:rPr lang="en-US" dirty="0">
                <a:latin typeface="Futura Medium" panose="020B0602020204020303" pitchFamily="34" charset="-79"/>
                <a:cs typeface="Futura Medium" panose="020B0602020204020303" pitchFamily="34" charset="-79"/>
              </a:rPr>
              <a:t>Land preservation</a:t>
            </a:r>
          </a:p>
          <a:p>
            <a:pPr marL="285750" indent="-285750">
              <a:buFont typeface="Arial" panose="020B0604020202020204" pitchFamily="34" charset="0"/>
              <a:buChar char="•"/>
            </a:pPr>
            <a:r>
              <a:rPr lang="en-US" dirty="0">
                <a:latin typeface="Futura Medium" panose="020B0602020204020303" pitchFamily="34" charset="-79"/>
                <a:cs typeface="Futura Medium" panose="020B0602020204020303" pitchFamily="34" charset="-79"/>
              </a:rPr>
              <a:t>Visibility enforced by design</a:t>
            </a:r>
          </a:p>
          <a:p>
            <a:pPr marL="285750" indent="-285750">
              <a:buFont typeface="Arial" panose="020B0604020202020204" pitchFamily="34" charset="0"/>
              <a:buChar char="•"/>
            </a:pPr>
            <a:r>
              <a:rPr lang="en-US" dirty="0">
                <a:latin typeface="Futura Medium" panose="020B0602020204020303" pitchFamily="34" charset="-79"/>
                <a:cs typeface="Futura Medium" panose="020B0602020204020303" pitchFamily="34" charset="-79"/>
              </a:rPr>
              <a:t>Shared community space</a:t>
            </a:r>
          </a:p>
          <a:p>
            <a:pPr marL="285750" indent="-285750">
              <a:buFont typeface="Arial" panose="020B0604020202020204" pitchFamily="34" charset="0"/>
              <a:buChar char="•"/>
            </a:pPr>
            <a:r>
              <a:rPr lang="en-US" dirty="0">
                <a:latin typeface="Futura Medium" panose="020B0602020204020303" pitchFamily="34" charset="-79"/>
                <a:cs typeface="Futura Medium" panose="020B0602020204020303" pitchFamily="34" charset="-79"/>
              </a:rPr>
              <a:t>Zero waste </a:t>
            </a:r>
          </a:p>
          <a:p>
            <a:endParaRPr lang="en-US"/>
          </a:p>
        </p:txBody>
      </p:sp>
      <p:grpSp>
        <p:nvGrpSpPr>
          <p:cNvPr id="16" name="Group 15">
            <a:extLst>
              <a:ext uri="{FF2B5EF4-FFF2-40B4-BE49-F238E27FC236}">
                <a16:creationId xmlns:a16="http://schemas.microsoft.com/office/drawing/2014/main" id="{47CF250A-72AF-7D90-1E10-58A2CA3C3FE7}"/>
              </a:ext>
            </a:extLst>
          </p:cNvPr>
          <p:cNvGrpSpPr/>
          <p:nvPr/>
        </p:nvGrpSpPr>
        <p:grpSpPr>
          <a:xfrm>
            <a:off x="311701" y="3150643"/>
            <a:ext cx="3481477" cy="1714869"/>
            <a:chOff x="311701" y="3150643"/>
            <a:chExt cx="3481477" cy="1714869"/>
          </a:xfrm>
        </p:grpSpPr>
        <p:pic>
          <p:nvPicPr>
            <p:cNvPr id="3" name="Picture 2" descr="A map of a city&#10;&#10;Description automatically generated">
              <a:extLst>
                <a:ext uri="{FF2B5EF4-FFF2-40B4-BE49-F238E27FC236}">
                  <a16:creationId xmlns:a16="http://schemas.microsoft.com/office/drawing/2014/main" id="{7CE1C9F0-E1EC-7642-8000-CA1873041873}"/>
                </a:ext>
              </a:extLst>
            </p:cNvPr>
            <p:cNvPicPr>
              <a:picLocks noChangeAspect="1"/>
            </p:cNvPicPr>
            <p:nvPr/>
          </p:nvPicPr>
          <p:blipFill>
            <a:blip r:embed="rId5"/>
            <a:stretch>
              <a:fillRect/>
            </a:stretch>
          </p:blipFill>
          <p:spPr>
            <a:xfrm>
              <a:off x="311701" y="3150643"/>
              <a:ext cx="3481477" cy="1545336"/>
            </a:xfrm>
            <a:prstGeom prst="rect">
              <a:avLst/>
            </a:prstGeom>
          </p:spPr>
        </p:pic>
        <p:sp>
          <p:nvSpPr>
            <p:cNvPr id="15" name="TextBox 14">
              <a:extLst>
                <a:ext uri="{FF2B5EF4-FFF2-40B4-BE49-F238E27FC236}">
                  <a16:creationId xmlns:a16="http://schemas.microsoft.com/office/drawing/2014/main" id="{8646C9E7-ED2F-117D-3F4E-3BC3D4DD71DE}"/>
                </a:ext>
              </a:extLst>
            </p:cNvPr>
            <p:cNvSpPr txBox="1"/>
            <p:nvPr/>
          </p:nvSpPr>
          <p:spPr>
            <a:xfrm>
              <a:off x="467710" y="4680846"/>
              <a:ext cx="3169457" cy="184666"/>
            </a:xfrm>
            <a:prstGeom prst="rect">
              <a:avLst/>
            </a:prstGeom>
            <a:noFill/>
          </p:spPr>
          <p:txBody>
            <a:bodyPr wrap="none" rtlCol="0">
              <a:spAutoFit/>
            </a:bodyPr>
            <a:lstStyle/>
            <a:p>
              <a:r>
                <a:rPr lang="en-US" sz="600"/>
                <a:t>https://world-</a:t>
              </a:r>
              <a:r>
                <a:rPr lang="en-US" sz="600" err="1"/>
                <a:t>habitat.org</a:t>
              </a:r>
              <a:r>
                <a:rPr lang="en-US" sz="600"/>
                <a:t>/world-habitat-awards/winners-and-finalists/ecovillage-at-</a:t>
              </a:r>
              <a:r>
                <a:rPr lang="en-US" sz="600" err="1"/>
                <a:t>ithaca</a:t>
              </a:r>
              <a:r>
                <a:rPr lang="en-US" sz="600"/>
                <a:t>/</a:t>
              </a:r>
            </a:p>
          </p:txBody>
        </p:sp>
      </p:grpSp>
      <p:grpSp>
        <p:nvGrpSpPr>
          <p:cNvPr id="18" name="Group 17">
            <a:extLst>
              <a:ext uri="{FF2B5EF4-FFF2-40B4-BE49-F238E27FC236}">
                <a16:creationId xmlns:a16="http://schemas.microsoft.com/office/drawing/2014/main" id="{D831737A-B19D-CDE5-C26C-86DA2752F38A}"/>
              </a:ext>
            </a:extLst>
          </p:cNvPr>
          <p:cNvGrpSpPr/>
          <p:nvPr/>
        </p:nvGrpSpPr>
        <p:grpSpPr>
          <a:xfrm>
            <a:off x="3793176" y="3174296"/>
            <a:ext cx="2807858" cy="1761880"/>
            <a:chOff x="3793176" y="3174296"/>
            <a:chExt cx="2807858" cy="1761880"/>
          </a:xfrm>
        </p:grpSpPr>
        <p:pic>
          <p:nvPicPr>
            <p:cNvPr id="14" name="Picture 13" descr="A room with tables and chairs&#10;&#10;Description automatically generated with medium confidence">
              <a:extLst>
                <a:ext uri="{FF2B5EF4-FFF2-40B4-BE49-F238E27FC236}">
                  <a16:creationId xmlns:a16="http://schemas.microsoft.com/office/drawing/2014/main" id="{E1A0D8C0-4914-FB1B-1D01-A61E9B7C87ED}"/>
                </a:ext>
              </a:extLst>
            </p:cNvPr>
            <p:cNvPicPr>
              <a:picLocks noChangeAspect="1"/>
            </p:cNvPicPr>
            <p:nvPr/>
          </p:nvPicPr>
          <p:blipFill>
            <a:blip r:embed="rId6"/>
            <a:stretch>
              <a:fillRect/>
            </a:stretch>
          </p:blipFill>
          <p:spPr>
            <a:xfrm>
              <a:off x="3840362" y="3174296"/>
              <a:ext cx="2633857" cy="1510940"/>
            </a:xfrm>
            <a:prstGeom prst="rect">
              <a:avLst/>
            </a:prstGeom>
          </p:spPr>
        </p:pic>
        <p:sp>
          <p:nvSpPr>
            <p:cNvPr id="17" name="TextBox 16">
              <a:extLst>
                <a:ext uri="{FF2B5EF4-FFF2-40B4-BE49-F238E27FC236}">
                  <a16:creationId xmlns:a16="http://schemas.microsoft.com/office/drawing/2014/main" id="{5E970043-C108-58C2-F6F4-035B80321F28}"/>
                </a:ext>
              </a:extLst>
            </p:cNvPr>
            <p:cNvSpPr txBox="1"/>
            <p:nvPr/>
          </p:nvSpPr>
          <p:spPr>
            <a:xfrm>
              <a:off x="3793176" y="4659177"/>
              <a:ext cx="2807858" cy="276999"/>
            </a:xfrm>
            <a:prstGeom prst="rect">
              <a:avLst/>
            </a:prstGeom>
            <a:noFill/>
          </p:spPr>
          <p:txBody>
            <a:bodyPr wrap="square" rtlCol="0">
              <a:spAutoFit/>
            </a:bodyPr>
            <a:lstStyle/>
            <a:p>
              <a:pPr algn="ctr"/>
              <a:r>
                <a:rPr lang="en-US" sz="600"/>
                <a:t>https://</a:t>
              </a:r>
              <a:r>
                <a:rPr lang="en-US" sz="600" err="1"/>
                <a:t>www.aarp.org</a:t>
              </a:r>
              <a:r>
                <a:rPr lang="en-US" sz="600"/>
                <a:t>/livable-communities/housing/info-2016/questions-answers-about-</a:t>
              </a:r>
              <a:r>
                <a:rPr lang="en-US" sz="600" err="1"/>
                <a:t>cohousing.html</a:t>
              </a:r>
              <a:endParaRPr lang="en-US" sz="600"/>
            </a:p>
          </p:txBody>
        </p:sp>
      </p:grpSp>
      <p:grpSp>
        <p:nvGrpSpPr>
          <p:cNvPr id="9" name="Group 8">
            <a:extLst>
              <a:ext uri="{FF2B5EF4-FFF2-40B4-BE49-F238E27FC236}">
                <a16:creationId xmlns:a16="http://schemas.microsoft.com/office/drawing/2014/main" id="{875669B5-9FCC-14D7-CA5E-B8BA7C06024B}"/>
              </a:ext>
            </a:extLst>
          </p:cNvPr>
          <p:cNvGrpSpPr/>
          <p:nvPr/>
        </p:nvGrpSpPr>
        <p:grpSpPr>
          <a:xfrm>
            <a:off x="6521403" y="3349486"/>
            <a:ext cx="2441168" cy="1484992"/>
            <a:chOff x="6521403" y="3349486"/>
            <a:chExt cx="2441168" cy="1484992"/>
          </a:xfrm>
        </p:grpSpPr>
        <p:pic>
          <p:nvPicPr>
            <p:cNvPr id="12" name="Picture 11" descr="Diagram&#10;&#10;Description automatically generated">
              <a:extLst>
                <a:ext uri="{FF2B5EF4-FFF2-40B4-BE49-F238E27FC236}">
                  <a16:creationId xmlns:a16="http://schemas.microsoft.com/office/drawing/2014/main" id="{3BA3758B-C211-C1D5-91A7-BB289F6E1DB0}"/>
                </a:ext>
              </a:extLst>
            </p:cNvPr>
            <p:cNvPicPr>
              <a:picLocks noChangeAspect="1"/>
            </p:cNvPicPr>
            <p:nvPr/>
          </p:nvPicPr>
          <p:blipFill rotWithShape="1">
            <a:blip r:embed="rId7"/>
            <a:srcRect t="32807" r="-186" b="12201"/>
            <a:stretch/>
          </p:blipFill>
          <p:spPr>
            <a:xfrm>
              <a:off x="6521403" y="3349486"/>
              <a:ext cx="2418327" cy="1147650"/>
            </a:xfrm>
            <a:prstGeom prst="rect">
              <a:avLst/>
            </a:prstGeom>
          </p:spPr>
        </p:pic>
        <p:sp>
          <p:nvSpPr>
            <p:cNvPr id="2" name="TextBox 1">
              <a:extLst>
                <a:ext uri="{FF2B5EF4-FFF2-40B4-BE49-F238E27FC236}">
                  <a16:creationId xmlns:a16="http://schemas.microsoft.com/office/drawing/2014/main" id="{38B92923-6E81-E1DF-12F7-894DCA030CFB}"/>
                </a:ext>
              </a:extLst>
            </p:cNvPr>
            <p:cNvSpPr txBox="1"/>
            <p:nvPr/>
          </p:nvSpPr>
          <p:spPr>
            <a:xfrm>
              <a:off x="6601034" y="4557479"/>
              <a:ext cx="2361537" cy="276999"/>
            </a:xfrm>
            <a:prstGeom prst="rect">
              <a:avLst/>
            </a:prstGeom>
            <a:noFill/>
          </p:spPr>
          <p:txBody>
            <a:bodyPr wrap="square" rtlCol="0">
              <a:spAutoFit/>
            </a:bodyPr>
            <a:lstStyle/>
            <a:p>
              <a:pPr algn="ctr"/>
              <a:r>
                <a:rPr lang="en-US" sz="600"/>
                <a:t>https://</a:t>
              </a:r>
              <a:r>
                <a:rPr lang="en-US" sz="600" err="1"/>
                <a:t>keepmassbeautiful.org</a:t>
              </a:r>
              <a:r>
                <a:rPr lang="en-US" sz="600"/>
                <a:t>/what-we-do/waste-reduction-recycling/zero-waste-in-</a:t>
              </a:r>
              <a:r>
                <a:rPr lang="en-US" sz="600" err="1"/>
                <a:t>massachusetts.html</a:t>
              </a:r>
              <a:endParaRPr lang="en-US" sz="6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11700" y="1849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US" sz="2220" dirty="0">
                <a:latin typeface="Futura Medium" panose="020B0602020204020303" pitchFamily="34" charset="-79"/>
                <a:cs typeface="Futura Medium" panose="020B0602020204020303" pitchFamily="34" charset="-79"/>
              </a:rPr>
              <a:t>Energy Use Intensity (EUI) and Grid Emissions </a:t>
            </a:r>
          </a:p>
        </p:txBody>
      </p:sp>
      <p:sp>
        <p:nvSpPr>
          <p:cNvPr id="3" name="TextBox 2">
            <a:extLst>
              <a:ext uri="{FF2B5EF4-FFF2-40B4-BE49-F238E27FC236}">
                <a16:creationId xmlns:a16="http://schemas.microsoft.com/office/drawing/2014/main" id="{9C80B807-3736-A8E9-D1D6-A21B71907A5C}"/>
              </a:ext>
            </a:extLst>
          </p:cNvPr>
          <p:cNvSpPr txBox="1"/>
          <p:nvPr/>
        </p:nvSpPr>
        <p:spPr>
          <a:xfrm>
            <a:off x="2673458" y="480447"/>
            <a:ext cx="184731" cy="307777"/>
          </a:xfrm>
          <a:prstGeom prst="rect">
            <a:avLst/>
          </a:prstGeom>
          <a:noFill/>
        </p:spPr>
        <p:txBody>
          <a:bodyPr wrap="none" rtlCol="0">
            <a:spAutoFit/>
          </a:bodyPr>
          <a:lstStyle/>
          <a:p>
            <a:endParaRPr lang="en-US"/>
          </a:p>
        </p:txBody>
      </p:sp>
      <p:grpSp>
        <p:nvGrpSpPr>
          <p:cNvPr id="5" name="Group 4">
            <a:extLst>
              <a:ext uri="{FF2B5EF4-FFF2-40B4-BE49-F238E27FC236}">
                <a16:creationId xmlns:a16="http://schemas.microsoft.com/office/drawing/2014/main" id="{E6717A4D-49C4-FFCD-A0EF-9388A2E40F36}"/>
              </a:ext>
            </a:extLst>
          </p:cNvPr>
          <p:cNvGrpSpPr/>
          <p:nvPr/>
        </p:nvGrpSpPr>
        <p:grpSpPr>
          <a:xfrm>
            <a:off x="676411" y="1014148"/>
            <a:ext cx="3895589" cy="1565786"/>
            <a:chOff x="430306" y="1005964"/>
            <a:chExt cx="3895589" cy="1565786"/>
          </a:xfrm>
        </p:grpSpPr>
        <p:graphicFrame>
          <p:nvGraphicFramePr>
            <p:cNvPr id="124" name="Google Shape;124;p19"/>
            <p:cNvGraphicFramePr/>
            <p:nvPr>
              <p:extLst>
                <p:ext uri="{D42A27DB-BD31-4B8C-83A1-F6EECF244321}">
                  <p14:modId xmlns:p14="http://schemas.microsoft.com/office/powerpoint/2010/main" val="2853407965"/>
                </p:ext>
              </p:extLst>
            </p:nvPr>
          </p:nvGraphicFramePr>
          <p:xfrm>
            <a:off x="430306" y="1005964"/>
            <a:ext cx="3895589" cy="1371476"/>
          </p:xfrm>
          <a:graphic>
            <a:graphicData uri="http://schemas.openxmlformats.org/drawingml/2006/table">
              <a:tbl>
                <a:tblPr>
                  <a:noFill/>
                  <a:tableStyleId>{53A90959-3D9A-4A11-9A29-05E4FFDB7BF2}</a:tableStyleId>
                </a:tblPr>
                <a:tblGrid>
                  <a:gridCol w="1102672">
                    <a:extLst>
                      <a:ext uri="{9D8B030D-6E8A-4147-A177-3AD203B41FA5}">
                        <a16:colId xmlns:a16="http://schemas.microsoft.com/office/drawing/2014/main" val="20000"/>
                      </a:ext>
                    </a:extLst>
                  </a:gridCol>
                  <a:gridCol w="698222">
                    <a:extLst>
                      <a:ext uri="{9D8B030D-6E8A-4147-A177-3AD203B41FA5}">
                        <a16:colId xmlns:a16="http://schemas.microsoft.com/office/drawing/2014/main" val="20001"/>
                      </a:ext>
                    </a:extLst>
                  </a:gridCol>
                  <a:gridCol w="773113">
                    <a:extLst>
                      <a:ext uri="{9D8B030D-6E8A-4147-A177-3AD203B41FA5}">
                        <a16:colId xmlns:a16="http://schemas.microsoft.com/office/drawing/2014/main" val="20002"/>
                      </a:ext>
                    </a:extLst>
                  </a:gridCol>
                  <a:gridCol w="629816">
                    <a:extLst>
                      <a:ext uri="{9D8B030D-6E8A-4147-A177-3AD203B41FA5}">
                        <a16:colId xmlns:a16="http://schemas.microsoft.com/office/drawing/2014/main" val="20003"/>
                      </a:ext>
                    </a:extLst>
                  </a:gridCol>
                  <a:gridCol w="691766">
                    <a:extLst>
                      <a:ext uri="{9D8B030D-6E8A-4147-A177-3AD203B41FA5}">
                        <a16:colId xmlns:a16="http://schemas.microsoft.com/office/drawing/2014/main" val="20004"/>
                      </a:ext>
                    </a:extLst>
                  </a:gridCol>
                </a:tblGrid>
                <a:tr h="158391">
                  <a:tc gridSpan="5">
                    <a:txBody>
                      <a:bodyPr/>
                      <a:lstStyle/>
                      <a:p>
                        <a:pPr marL="0" lvl="0" indent="0" algn="ctr" rtl="0">
                          <a:lnSpc>
                            <a:spcPct val="115000"/>
                          </a:lnSpc>
                          <a:spcBef>
                            <a:spcPts val="0"/>
                          </a:spcBef>
                          <a:spcAft>
                            <a:spcPts val="0"/>
                          </a:spcAft>
                          <a:buNone/>
                        </a:pPr>
                        <a:r>
                          <a:rPr lang="en" sz="800"/>
                          <a:t>Energy Use Intensity (EUI) kBtu/sq ft</a:t>
                        </a:r>
                        <a:endParaRPr sz="800"/>
                      </a:p>
                    </a:txBody>
                    <a:tcPr marL="9525" marR="9525" marT="9525" marB="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CE4D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0431">
                  <a:tc>
                    <a:txBody>
                      <a:bodyPr/>
                      <a:lstStyle/>
                      <a:p>
                        <a:pPr marL="0" lvl="0" indent="0" algn="l" rtl="0">
                          <a:spcBef>
                            <a:spcPts val="0"/>
                          </a:spcBef>
                          <a:spcAft>
                            <a:spcPts val="0"/>
                          </a:spcAft>
                          <a:buNone/>
                        </a:pPr>
                        <a:r>
                          <a:rPr lang="en" sz="800"/>
                          <a:t> </a:t>
                        </a:r>
                        <a:endParaRPr sz="800"/>
                      </a:p>
                    </a:txBody>
                    <a:tcPr marL="9525" marR="9525" marT="9525" marB="91425" anchor="b">
                      <a:lnL w="10575" cap="flat" cmpd="sng">
                        <a:solidFill>
                          <a:srgbClr val="000000"/>
                        </a:solidFill>
                        <a:prstDash val="solid"/>
                        <a:round/>
                        <a:headEnd type="none" w="sm" len="sm"/>
                        <a:tailEnd type="none" w="sm" len="sm"/>
                      </a:lnL>
                      <a:lnT w="10575" cap="flat" cmpd="sng">
                        <a:solidFill>
                          <a:srgbClr val="000000"/>
                        </a:solidFill>
                        <a:prstDash val="solid"/>
                        <a:round/>
                        <a:headEnd type="none" w="sm" len="sm"/>
                        <a:tailEnd type="none" w="sm" len="sm"/>
                      </a:lnT>
                      <a:solidFill>
                        <a:srgbClr val="FCE4D6"/>
                      </a:solidFill>
                    </a:tcPr>
                  </a:tc>
                  <a:tc>
                    <a:txBody>
                      <a:bodyPr/>
                      <a:lstStyle/>
                      <a:p>
                        <a:pPr marL="0" lvl="0" indent="0" algn="l" rtl="0">
                          <a:spcBef>
                            <a:spcPts val="0"/>
                          </a:spcBef>
                          <a:spcAft>
                            <a:spcPts val="0"/>
                          </a:spcAft>
                          <a:buNone/>
                        </a:pPr>
                        <a:r>
                          <a:rPr lang="en" sz="800"/>
                          <a:t>Average CA single family home</a:t>
                        </a:r>
                        <a:endParaRPr sz="800"/>
                      </a:p>
                    </a:txBody>
                    <a:tcPr marL="9525" marR="9525" marT="0" marB="0" anchor="b">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CE4D6"/>
                      </a:solidFill>
                    </a:tcPr>
                  </a:tc>
                  <a:tc>
                    <a:txBody>
                      <a:bodyPr/>
                      <a:lstStyle/>
                      <a:p>
                        <a:pPr marL="0" lvl="0" indent="0" algn="l" rtl="0">
                          <a:spcBef>
                            <a:spcPts val="0"/>
                          </a:spcBef>
                          <a:spcAft>
                            <a:spcPts val="0"/>
                          </a:spcAft>
                          <a:buNone/>
                        </a:pPr>
                        <a:r>
                          <a:rPr lang="en" sz="800"/>
                          <a:t>Domes </a:t>
                        </a:r>
                        <a:r>
                          <a:rPr lang="en" sz="700"/>
                          <a:t>(550sq ft)</a:t>
                        </a:r>
                        <a:endParaRPr sz="700"/>
                      </a:p>
                    </a:txBody>
                    <a:tcPr marL="9525" marR="9525" marT="9525" marB="0" anchor="b">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CE4D6"/>
                      </a:solidFill>
                    </a:tcPr>
                  </a:tc>
                  <a:tc>
                    <a:txBody>
                      <a:bodyPr/>
                      <a:lstStyle/>
                      <a:p>
                        <a:pPr marL="0" lvl="0" indent="0" algn="l" rtl="0">
                          <a:spcBef>
                            <a:spcPts val="0"/>
                          </a:spcBef>
                          <a:spcAft>
                            <a:spcPts val="0"/>
                          </a:spcAft>
                          <a:buNone/>
                        </a:pPr>
                        <a:r>
                          <a:rPr lang="en" sz="800"/>
                          <a:t>Domes 2.0 (30% EE) </a:t>
                        </a:r>
                        <a:r>
                          <a:rPr lang="en" sz="700"/>
                          <a:t>(650 sq ft)</a:t>
                        </a:r>
                        <a:endParaRPr sz="700"/>
                      </a:p>
                    </a:txBody>
                    <a:tcPr marL="9525" marR="9525" marT="9525" marB="0" anchor="b">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CE4D6"/>
                      </a:solidFill>
                    </a:tcPr>
                  </a:tc>
                  <a:tc>
                    <a:txBody>
                      <a:bodyPr/>
                      <a:lstStyle/>
                      <a:p>
                        <a:pPr marL="0" lvl="0" indent="0" algn="l" rtl="0">
                          <a:spcBef>
                            <a:spcPts val="0"/>
                          </a:spcBef>
                          <a:spcAft>
                            <a:spcPts val="0"/>
                          </a:spcAft>
                          <a:buNone/>
                        </a:pPr>
                        <a:r>
                          <a:rPr lang="en" sz="800"/>
                          <a:t>Domes 2.0 (50% EE) </a:t>
                        </a:r>
                        <a:r>
                          <a:rPr lang="en" sz="700">
                            <a:solidFill>
                              <a:schemeClr val="dk1"/>
                            </a:solidFill>
                          </a:rPr>
                          <a:t>(650 sq ft)</a:t>
                        </a:r>
                        <a:endParaRPr sz="800"/>
                      </a:p>
                    </a:txBody>
                    <a:tcPr marL="9525" marR="9525" marT="9525" marB="0" anchor="b">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CE4D6"/>
                      </a:solidFill>
                    </a:tcPr>
                  </a:tc>
                  <a:extLst>
                    <a:ext uri="{0D108BD9-81ED-4DB2-BD59-A6C34878D82A}">
                      <a16:rowId xmlns:a16="http://schemas.microsoft.com/office/drawing/2014/main" val="10001"/>
                    </a:ext>
                  </a:extLst>
                </a:tr>
                <a:tr h="396327">
                  <a:tc>
                    <a:txBody>
                      <a:bodyPr/>
                      <a:lstStyle/>
                      <a:p>
                        <a:pPr marL="0" lvl="0" indent="0" algn="l" rtl="0">
                          <a:spcBef>
                            <a:spcPts val="0"/>
                          </a:spcBef>
                          <a:spcAft>
                            <a:spcPts val="0"/>
                          </a:spcAft>
                          <a:buNone/>
                        </a:pPr>
                        <a:r>
                          <a:rPr lang="en" sz="800"/>
                          <a:t>Energy Use Intensity (</a:t>
                        </a:r>
                        <a:r>
                          <a:rPr lang="en" sz="800">
                            <a:solidFill>
                              <a:srgbClr val="FF0000"/>
                            </a:solidFill>
                          </a:rPr>
                          <a:t>EUI</a:t>
                        </a:r>
                        <a:r>
                          <a:rPr lang="en" sz="800"/>
                          <a:t>) kBtu/sq ft</a:t>
                        </a:r>
                        <a:endParaRPr sz="800"/>
                      </a:p>
                    </a:txBody>
                    <a:tcPr marL="9525" marR="9525" marT="9525" marB="91425"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solidFill>
                        <a:srgbClr val="FCE4D6"/>
                      </a:solidFill>
                    </a:tcPr>
                  </a:tc>
                  <a:tc>
                    <a:txBody>
                      <a:bodyPr/>
                      <a:lstStyle/>
                      <a:p>
                        <a:pPr marL="0" lvl="0" indent="0" algn="r" rtl="0">
                          <a:lnSpc>
                            <a:spcPct val="115000"/>
                          </a:lnSpc>
                          <a:spcBef>
                            <a:spcPts val="0"/>
                          </a:spcBef>
                          <a:spcAft>
                            <a:spcPts val="0"/>
                          </a:spcAft>
                          <a:buNone/>
                        </a:pPr>
                        <a:r>
                          <a:rPr lang="en" sz="900"/>
                          <a:t>30</a:t>
                        </a:r>
                        <a:endParaRPr sz="900"/>
                      </a:p>
                    </a:txBody>
                    <a:tcPr marL="9525" marR="9525" marT="9525" marB="91425" anchor="b">
                      <a:lnL w="10575" cap="flat" cmpd="sng">
                        <a:solidFill>
                          <a:srgbClr val="000000"/>
                        </a:solidFill>
                        <a:prstDash val="solid"/>
                        <a:round/>
                        <a:headEnd type="none" w="sm" len="sm"/>
                        <a:tailEnd type="none" w="sm" len="sm"/>
                      </a:lnL>
                      <a:lnT w="10575" cap="flat" cmpd="sng">
                        <a:solidFill>
                          <a:srgbClr val="000000"/>
                        </a:solidFill>
                        <a:prstDash val="solid"/>
                        <a:round/>
                        <a:headEnd type="none" w="sm" len="sm"/>
                        <a:tailEnd type="none" w="sm" len="sm"/>
                      </a:lnT>
                      <a:solidFill>
                        <a:srgbClr val="EDEDED"/>
                      </a:solidFill>
                    </a:tcPr>
                  </a:tc>
                  <a:tc>
                    <a:txBody>
                      <a:bodyPr/>
                      <a:lstStyle/>
                      <a:p>
                        <a:pPr marL="0" lvl="0" indent="0" algn="r" rtl="0">
                          <a:lnSpc>
                            <a:spcPct val="115000"/>
                          </a:lnSpc>
                          <a:spcBef>
                            <a:spcPts val="0"/>
                          </a:spcBef>
                          <a:spcAft>
                            <a:spcPts val="0"/>
                          </a:spcAft>
                          <a:buNone/>
                        </a:pPr>
                        <a:r>
                          <a:rPr lang="en" sz="900"/>
                          <a:t>22</a:t>
                        </a:r>
                        <a:endParaRPr sz="900"/>
                      </a:p>
                    </a:txBody>
                    <a:tcPr marL="9525" marR="9525" marT="9525" marB="91425" anchor="b">
                      <a:lnT w="10575" cap="flat" cmpd="sng">
                        <a:solidFill>
                          <a:srgbClr val="000000"/>
                        </a:solidFill>
                        <a:prstDash val="solid"/>
                        <a:round/>
                        <a:headEnd type="none" w="sm" len="sm"/>
                        <a:tailEnd type="none" w="sm" len="sm"/>
                      </a:lnT>
                      <a:solidFill>
                        <a:srgbClr val="EDEDED"/>
                      </a:solidFill>
                    </a:tcPr>
                  </a:tc>
                  <a:tc>
                    <a:txBody>
                      <a:bodyPr/>
                      <a:lstStyle/>
                      <a:p>
                        <a:pPr marL="0" lvl="0" indent="0" algn="r" rtl="0">
                          <a:lnSpc>
                            <a:spcPct val="115000"/>
                          </a:lnSpc>
                          <a:spcBef>
                            <a:spcPts val="0"/>
                          </a:spcBef>
                          <a:spcAft>
                            <a:spcPts val="0"/>
                          </a:spcAft>
                          <a:buNone/>
                        </a:pPr>
                        <a:r>
                          <a:rPr lang="en" sz="900"/>
                          <a:t>20</a:t>
                        </a:r>
                        <a:endParaRPr sz="900"/>
                      </a:p>
                    </a:txBody>
                    <a:tcPr marL="9525" marR="9525" marT="9525" marB="91425" anchor="b">
                      <a:lnT w="10575" cap="flat" cmpd="sng">
                        <a:solidFill>
                          <a:srgbClr val="000000"/>
                        </a:solidFill>
                        <a:prstDash val="solid"/>
                        <a:round/>
                        <a:headEnd type="none" w="sm" len="sm"/>
                        <a:tailEnd type="none" w="sm" len="sm"/>
                      </a:lnT>
                      <a:solidFill>
                        <a:srgbClr val="EDEDED"/>
                      </a:solidFill>
                    </a:tcPr>
                  </a:tc>
                  <a:tc>
                    <a:txBody>
                      <a:bodyPr/>
                      <a:lstStyle/>
                      <a:p>
                        <a:pPr marL="0" lvl="0" indent="0" algn="r" rtl="0">
                          <a:lnSpc>
                            <a:spcPct val="115000"/>
                          </a:lnSpc>
                          <a:spcBef>
                            <a:spcPts val="0"/>
                          </a:spcBef>
                          <a:spcAft>
                            <a:spcPts val="0"/>
                          </a:spcAft>
                          <a:buNone/>
                        </a:pPr>
                        <a:r>
                          <a:rPr lang="en" sz="900"/>
                          <a:t>14.4</a:t>
                        </a:r>
                        <a:endParaRPr sz="900"/>
                      </a:p>
                    </a:txBody>
                    <a:tcPr marL="9525" marR="9525" marT="9525" marB="91425" anchor="b">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solidFill>
                        <a:srgbClr val="EDEDED"/>
                      </a:solidFill>
                    </a:tcPr>
                  </a:tc>
                  <a:extLst>
                    <a:ext uri="{0D108BD9-81ED-4DB2-BD59-A6C34878D82A}">
                      <a16:rowId xmlns:a16="http://schemas.microsoft.com/office/drawing/2014/main" val="10002"/>
                    </a:ext>
                  </a:extLst>
                </a:tr>
                <a:tr h="396327">
                  <a:tc>
                    <a:txBody>
                      <a:bodyPr/>
                      <a:lstStyle/>
                      <a:p>
                        <a:pPr marL="0" lvl="0" indent="0" algn="l" rtl="0">
                          <a:spcBef>
                            <a:spcPts val="0"/>
                          </a:spcBef>
                          <a:spcAft>
                            <a:spcPts val="0"/>
                          </a:spcAft>
                          <a:buNone/>
                        </a:pPr>
                        <a:r>
                          <a:rPr lang="en" sz="800"/>
                          <a:t>EUI % reduction from baseline</a:t>
                        </a:r>
                        <a:endParaRPr sz="800"/>
                      </a:p>
                    </a:txBody>
                    <a:tcPr marL="9525" marR="9525" marT="9525" marB="91425"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B w="10575" cap="flat" cmpd="sng">
                        <a:solidFill>
                          <a:srgbClr val="000000"/>
                        </a:solidFill>
                        <a:prstDash val="solid"/>
                        <a:round/>
                        <a:headEnd type="none" w="sm" len="sm"/>
                        <a:tailEnd type="none" w="sm" len="sm"/>
                      </a:lnB>
                      <a:solidFill>
                        <a:srgbClr val="FCE4D6"/>
                      </a:solidFill>
                    </a:tcPr>
                  </a:tc>
                  <a:tc>
                    <a:txBody>
                      <a:bodyPr/>
                      <a:lstStyle/>
                      <a:p>
                        <a:pPr marL="0" lvl="0" indent="0" algn="r" rtl="0">
                          <a:lnSpc>
                            <a:spcPct val="115000"/>
                          </a:lnSpc>
                          <a:spcBef>
                            <a:spcPts val="0"/>
                          </a:spcBef>
                          <a:spcAft>
                            <a:spcPts val="0"/>
                          </a:spcAft>
                          <a:buNone/>
                        </a:pPr>
                        <a:r>
                          <a:rPr lang="en" sz="900"/>
                          <a:t>0%</a:t>
                        </a:r>
                        <a:endParaRPr sz="900"/>
                      </a:p>
                    </a:txBody>
                    <a:tcPr marL="9525" marR="9525" marT="9525" marB="91425" anchor="b">
                      <a:lnL w="10575" cap="flat" cmpd="sng">
                        <a:solidFill>
                          <a:srgbClr val="000000"/>
                        </a:solidFill>
                        <a:prstDash val="solid"/>
                        <a:round/>
                        <a:headEnd type="none" w="sm" len="sm"/>
                        <a:tailEnd type="none" w="sm" len="sm"/>
                      </a:lnL>
                      <a:lnB w="10575" cap="flat" cmpd="sng">
                        <a:solidFill>
                          <a:srgbClr val="000000"/>
                        </a:solidFill>
                        <a:prstDash val="solid"/>
                        <a:round/>
                        <a:headEnd type="none" w="sm" len="sm"/>
                        <a:tailEnd type="none" w="sm" len="sm"/>
                      </a:lnB>
                      <a:solidFill>
                        <a:srgbClr val="EDEDED"/>
                      </a:solidFill>
                    </a:tcPr>
                  </a:tc>
                  <a:tc>
                    <a:txBody>
                      <a:bodyPr/>
                      <a:lstStyle/>
                      <a:p>
                        <a:pPr marL="0" lvl="0" indent="0" algn="r" rtl="0">
                          <a:lnSpc>
                            <a:spcPct val="115000"/>
                          </a:lnSpc>
                          <a:spcBef>
                            <a:spcPts val="0"/>
                          </a:spcBef>
                          <a:spcAft>
                            <a:spcPts val="0"/>
                          </a:spcAft>
                          <a:buNone/>
                        </a:pPr>
                        <a:r>
                          <a:rPr lang="en" sz="900">
                            <a:solidFill>
                              <a:srgbClr val="FF0000"/>
                            </a:solidFill>
                          </a:rPr>
                          <a:t>25%</a:t>
                        </a:r>
                        <a:endParaRPr sz="900">
                          <a:solidFill>
                            <a:srgbClr val="FF0000"/>
                          </a:solidFill>
                        </a:endParaRPr>
                      </a:p>
                    </a:txBody>
                    <a:tcPr marL="9525" marR="9525" marT="9525" marB="91425" anchor="b">
                      <a:lnB w="10575" cap="flat" cmpd="sng">
                        <a:solidFill>
                          <a:srgbClr val="000000"/>
                        </a:solidFill>
                        <a:prstDash val="solid"/>
                        <a:round/>
                        <a:headEnd type="none" w="sm" len="sm"/>
                        <a:tailEnd type="none" w="sm" len="sm"/>
                      </a:lnB>
                      <a:solidFill>
                        <a:srgbClr val="EDEDED"/>
                      </a:solidFill>
                    </a:tcPr>
                  </a:tc>
                  <a:tc>
                    <a:txBody>
                      <a:bodyPr/>
                      <a:lstStyle/>
                      <a:p>
                        <a:pPr marL="0" lvl="0" indent="0" algn="r" rtl="0">
                          <a:lnSpc>
                            <a:spcPct val="115000"/>
                          </a:lnSpc>
                          <a:spcBef>
                            <a:spcPts val="0"/>
                          </a:spcBef>
                          <a:spcAft>
                            <a:spcPts val="0"/>
                          </a:spcAft>
                          <a:buNone/>
                        </a:pPr>
                        <a:r>
                          <a:rPr lang="en" sz="900"/>
                          <a:t>33%</a:t>
                        </a:r>
                        <a:endParaRPr sz="900"/>
                      </a:p>
                    </a:txBody>
                    <a:tcPr marL="9525" marR="9525" marT="9525" marB="91425" anchor="b">
                      <a:lnB w="10575" cap="flat" cmpd="sng">
                        <a:solidFill>
                          <a:srgbClr val="000000"/>
                        </a:solidFill>
                        <a:prstDash val="solid"/>
                        <a:round/>
                        <a:headEnd type="none" w="sm" len="sm"/>
                        <a:tailEnd type="none" w="sm" len="sm"/>
                      </a:lnB>
                      <a:solidFill>
                        <a:srgbClr val="EDEDED"/>
                      </a:solidFill>
                    </a:tcPr>
                  </a:tc>
                  <a:tc>
                    <a:txBody>
                      <a:bodyPr/>
                      <a:lstStyle/>
                      <a:p>
                        <a:pPr marL="0" lvl="0" indent="0" algn="r" rtl="0">
                          <a:lnSpc>
                            <a:spcPct val="115000"/>
                          </a:lnSpc>
                          <a:spcBef>
                            <a:spcPts val="0"/>
                          </a:spcBef>
                          <a:spcAft>
                            <a:spcPts val="0"/>
                          </a:spcAft>
                          <a:buNone/>
                        </a:pPr>
                        <a:r>
                          <a:rPr lang="en" sz="900"/>
                          <a:t>48%</a:t>
                        </a:r>
                        <a:endParaRPr sz="900"/>
                      </a:p>
                    </a:txBody>
                    <a:tcPr marL="9525" marR="9525" marT="9525" marB="91425" anchor="b">
                      <a:lnR w="10575" cap="flat" cmpd="sng">
                        <a:solidFill>
                          <a:srgbClr val="000000"/>
                        </a:solidFill>
                        <a:prstDash val="solid"/>
                        <a:round/>
                        <a:headEnd type="none" w="sm" len="sm"/>
                        <a:tailEnd type="none" w="sm" len="sm"/>
                      </a:lnR>
                      <a:lnB w="10575" cap="flat" cmpd="sng">
                        <a:solidFill>
                          <a:srgbClr val="000000"/>
                        </a:solidFill>
                        <a:prstDash val="solid"/>
                        <a:round/>
                        <a:headEnd type="none" w="sm" len="sm"/>
                        <a:tailEnd type="none" w="sm" len="sm"/>
                      </a:lnB>
                      <a:solidFill>
                        <a:srgbClr val="EDEDED"/>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FD743D04-3E8B-5DE4-95F5-84F902DA73EB}"/>
                </a:ext>
              </a:extLst>
            </p:cNvPr>
            <p:cNvSpPr txBox="1"/>
            <p:nvPr/>
          </p:nvSpPr>
          <p:spPr>
            <a:xfrm>
              <a:off x="430306" y="2356306"/>
              <a:ext cx="2602848" cy="215444"/>
            </a:xfrm>
            <a:prstGeom prst="rect">
              <a:avLst/>
            </a:prstGeom>
            <a:noFill/>
          </p:spPr>
          <p:txBody>
            <a:bodyPr wrap="square" rtlCol="0">
              <a:spAutoFit/>
            </a:bodyPr>
            <a:lstStyle/>
            <a:p>
              <a:r>
                <a:rPr lang="en-US" sz="800"/>
                <a:t>https://</a:t>
              </a:r>
              <a:r>
                <a:rPr lang="en-US" sz="800" err="1"/>
                <a:t>zerotool.org</a:t>
              </a:r>
              <a:r>
                <a:rPr lang="en-US" sz="800"/>
                <a:t>/</a:t>
              </a:r>
              <a:r>
                <a:rPr lang="en-US" sz="800" err="1"/>
                <a:t>zerotool</a:t>
              </a:r>
              <a:r>
                <a:rPr lang="en-US" sz="800"/>
                <a:t>/</a:t>
              </a:r>
            </a:p>
          </p:txBody>
        </p:sp>
      </p:grpSp>
      <p:grpSp>
        <p:nvGrpSpPr>
          <p:cNvPr id="7" name="Group 6">
            <a:extLst>
              <a:ext uri="{FF2B5EF4-FFF2-40B4-BE49-F238E27FC236}">
                <a16:creationId xmlns:a16="http://schemas.microsoft.com/office/drawing/2014/main" id="{1E3F1A43-CD3A-BA1F-B6C8-2E2DD01899D7}"/>
              </a:ext>
            </a:extLst>
          </p:cNvPr>
          <p:cNvGrpSpPr/>
          <p:nvPr/>
        </p:nvGrpSpPr>
        <p:grpSpPr>
          <a:xfrm>
            <a:off x="5832252" y="561242"/>
            <a:ext cx="2160282" cy="2135877"/>
            <a:chOff x="5832251" y="834389"/>
            <a:chExt cx="1745673" cy="1866646"/>
          </a:xfrm>
        </p:grpSpPr>
        <p:pic>
          <p:nvPicPr>
            <p:cNvPr id="1026" name="Picture 2">
              <a:extLst>
                <a:ext uri="{FF2B5EF4-FFF2-40B4-BE49-F238E27FC236}">
                  <a16:creationId xmlns:a16="http://schemas.microsoft.com/office/drawing/2014/main" id="{5D035152-8595-F3AB-FCC8-800B9F7155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34" t="7314" r="18421" b="5872"/>
            <a:stretch/>
          </p:blipFill>
          <p:spPr bwMode="auto">
            <a:xfrm>
              <a:off x="5832251" y="834389"/>
              <a:ext cx="1745673" cy="17373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D4DB32-B1D8-10D8-85AB-47BB8BE9C35C}"/>
                </a:ext>
              </a:extLst>
            </p:cNvPr>
            <p:cNvSpPr txBox="1"/>
            <p:nvPr/>
          </p:nvSpPr>
          <p:spPr>
            <a:xfrm>
              <a:off x="6213880" y="2512748"/>
              <a:ext cx="938092" cy="188287"/>
            </a:xfrm>
            <a:prstGeom prst="rect">
              <a:avLst/>
            </a:prstGeom>
            <a:noFill/>
          </p:spPr>
          <p:txBody>
            <a:bodyPr wrap="none" rtlCol="0">
              <a:spAutoFit/>
            </a:bodyPr>
            <a:lstStyle/>
            <a:p>
              <a:r>
                <a:rPr lang="en-US" sz="800"/>
                <a:t>UC Davis Energy Mix</a:t>
              </a:r>
            </a:p>
          </p:txBody>
        </p:sp>
      </p:grpSp>
      <p:sp>
        <p:nvSpPr>
          <p:cNvPr id="8" name="Oval 7">
            <a:extLst>
              <a:ext uri="{FF2B5EF4-FFF2-40B4-BE49-F238E27FC236}">
                <a16:creationId xmlns:a16="http://schemas.microsoft.com/office/drawing/2014/main" id="{3AA0DCB5-BF0C-12E3-B526-22FBF440A5E8}"/>
              </a:ext>
            </a:extLst>
          </p:cNvPr>
          <p:cNvSpPr/>
          <p:nvPr/>
        </p:nvSpPr>
        <p:spPr>
          <a:xfrm>
            <a:off x="3381936" y="2000282"/>
            <a:ext cx="1284194" cy="404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Google Shape;123;p19"/>
          <p:cNvPicPr preferRelativeResize="0"/>
          <p:nvPr/>
        </p:nvPicPr>
        <p:blipFill>
          <a:blip r:embed="rId4">
            <a:alphaModFix/>
          </a:blip>
          <a:stretch>
            <a:fillRect/>
          </a:stretch>
        </p:blipFill>
        <p:spPr>
          <a:xfrm>
            <a:off x="762084" y="2757877"/>
            <a:ext cx="3425850" cy="2188025"/>
          </a:xfrm>
          <a:prstGeom prst="rect">
            <a:avLst/>
          </a:prstGeom>
          <a:noFill/>
          <a:ln>
            <a:noFill/>
          </a:ln>
        </p:spPr>
      </p:pic>
      <p:sp>
        <p:nvSpPr>
          <p:cNvPr id="9" name="Oval 8">
            <a:extLst>
              <a:ext uri="{FF2B5EF4-FFF2-40B4-BE49-F238E27FC236}">
                <a16:creationId xmlns:a16="http://schemas.microsoft.com/office/drawing/2014/main" id="{5856FFB1-DC02-85FA-B96B-3DB6E0741EC0}"/>
              </a:ext>
            </a:extLst>
          </p:cNvPr>
          <p:cNvSpPr/>
          <p:nvPr/>
        </p:nvSpPr>
        <p:spPr>
          <a:xfrm>
            <a:off x="2731187" y="4198621"/>
            <a:ext cx="652182" cy="450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D43BA63-C3BE-8976-37A9-4432036D7911}"/>
              </a:ext>
            </a:extLst>
          </p:cNvPr>
          <p:cNvSpPr/>
          <p:nvPr/>
        </p:nvSpPr>
        <p:spPr>
          <a:xfrm>
            <a:off x="3428428" y="4169758"/>
            <a:ext cx="652182" cy="450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BB13CFC-5FB2-3544-A7B2-BC85DB8FA4CB}"/>
              </a:ext>
            </a:extLst>
          </p:cNvPr>
          <p:cNvGrpSpPr/>
          <p:nvPr/>
        </p:nvGrpSpPr>
        <p:grpSpPr>
          <a:xfrm>
            <a:off x="4839298" y="2848327"/>
            <a:ext cx="3377690" cy="2172612"/>
            <a:chOff x="4839298" y="2848327"/>
            <a:chExt cx="3377690" cy="2172612"/>
          </a:xfrm>
        </p:grpSpPr>
        <p:pic>
          <p:nvPicPr>
            <p:cNvPr id="126" name="Google Shape;126;p19"/>
            <p:cNvPicPr preferRelativeResize="0"/>
            <p:nvPr/>
          </p:nvPicPr>
          <p:blipFill>
            <a:blip r:embed="rId5">
              <a:alphaModFix/>
            </a:blip>
            <a:stretch>
              <a:fillRect/>
            </a:stretch>
          </p:blipFill>
          <p:spPr>
            <a:xfrm>
              <a:off x="4839298" y="2848327"/>
              <a:ext cx="3377690" cy="1987946"/>
            </a:xfrm>
            <a:prstGeom prst="rect">
              <a:avLst/>
            </a:prstGeom>
            <a:noFill/>
            <a:ln>
              <a:noFill/>
            </a:ln>
          </p:spPr>
        </p:pic>
        <p:sp>
          <p:nvSpPr>
            <p:cNvPr id="11" name="TextBox 10">
              <a:extLst>
                <a:ext uri="{FF2B5EF4-FFF2-40B4-BE49-F238E27FC236}">
                  <a16:creationId xmlns:a16="http://schemas.microsoft.com/office/drawing/2014/main" id="{580B765F-B892-4D48-4BE6-459AEA2E76FE}"/>
                </a:ext>
              </a:extLst>
            </p:cNvPr>
            <p:cNvSpPr txBox="1"/>
            <p:nvPr/>
          </p:nvSpPr>
          <p:spPr>
            <a:xfrm>
              <a:off x="5688199" y="4836273"/>
              <a:ext cx="1713931" cy="184666"/>
            </a:xfrm>
            <a:prstGeom prst="rect">
              <a:avLst/>
            </a:prstGeom>
            <a:noFill/>
          </p:spPr>
          <p:txBody>
            <a:bodyPr wrap="none" rtlCol="0">
              <a:spAutoFit/>
            </a:bodyPr>
            <a:lstStyle/>
            <a:p>
              <a:r>
                <a:rPr lang="en-US" sz="600"/>
                <a:t>Modeled using CAMX emission factor - 2019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11700" y="199323"/>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000" dirty="0">
                <a:latin typeface="Futura Medium" panose="020B0602020204020303" pitchFamily="34" charset="-79"/>
                <a:cs typeface="Futura Medium" panose="020B0602020204020303" pitchFamily="34" charset="-79"/>
              </a:rPr>
              <a:t>Modeling Zero Net Energy and Low Water Usage (Domes 2.0)</a:t>
            </a:r>
          </a:p>
        </p:txBody>
      </p:sp>
      <p:graphicFrame>
        <p:nvGraphicFramePr>
          <p:cNvPr id="5" name="Table 4">
            <a:extLst>
              <a:ext uri="{FF2B5EF4-FFF2-40B4-BE49-F238E27FC236}">
                <a16:creationId xmlns:a16="http://schemas.microsoft.com/office/drawing/2014/main" id="{84697914-181B-AC87-9760-1A73A01786DB}"/>
              </a:ext>
            </a:extLst>
          </p:cNvPr>
          <p:cNvGraphicFramePr>
            <a:graphicFrameLocks noGrp="1"/>
          </p:cNvGraphicFramePr>
          <p:nvPr>
            <p:extLst>
              <p:ext uri="{D42A27DB-BD31-4B8C-83A1-F6EECF244321}">
                <p14:modId xmlns:p14="http://schemas.microsoft.com/office/powerpoint/2010/main" val="4064479317"/>
              </p:ext>
            </p:extLst>
          </p:nvPr>
        </p:nvGraphicFramePr>
        <p:xfrm>
          <a:off x="384452" y="3058126"/>
          <a:ext cx="5821284" cy="1563426"/>
        </p:xfrm>
        <a:graphic>
          <a:graphicData uri="http://schemas.openxmlformats.org/drawingml/2006/table">
            <a:tbl>
              <a:tblPr firstRow="1" bandRow="1">
                <a:tableStyleId>{53A90959-3D9A-4A11-9A29-05E4FFDB7BF2}</a:tableStyleId>
              </a:tblPr>
              <a:tblGrid>
                <a:gridCol w="1284983">
                  <a:extLst>
                    <a:ext uri="{9D8B030D-6E8A-4147-A177-3AD203B41FA5}">
                      <a16:colId xmlns:a16="http://schemas.microsoft.com/office/drawing/2014/main" val="4198796129"/>
                    </a:ext>
                  </a:extLst>
                </a:gridCol>
                <a:gridCol w="794940">
                  <a:extLst>
                    <a:ext uri="{9D8B030D-6E8A-4147-A177-3AD203B41FA5}">
                      <a16:colId xmlns:a16="http://schemas.microsoft.com/office/drawing/2014/main" val="2811032277"/>
                    </a:ext>
                  </a:extLst>
                </a:gridCol>
                <a:gridCol w="676746">
                  <a:extLst>
                    <a:ext uri="{9D8B030D-6E8A-4147-A177-3AD203B41FA5}">
                      <a16:colId xmlns:a16="http://schemas.microsoft.com/office/drawing/2014/main" val="1718941764"/>
                    </a:ext>
                  </a:extLst>
                </a:gridCol>
                <a:gridCol w="661406">
                  <a:extLst>
                    <a:ext uri="{9D8B030D-6E8A-4147-A177-3AD203B41FA5}">
                      <a16:colId xmlns:a16="http://schemas.microsoft.com/office/drawing/2014/main" val="2574320469"/>
                    </a:ext>
                  </a:extLst>
                </a:gridCol>
                <a:gridCol w="914400">
                  <a:extLst>
                    <a:ext uri="{9D8B030D-6E8A-4147-A177-3AD203B41FA5}">
                      <a16:colId xmlns:a16="http://schemas.microsoft.com/office/drawing/2014/main" val="1583360994"/>
                    </a:ext>
                  </a:extLst>
                </a:gridCol>
                <a:gridCol w="757618">
                  <a:extLst>
                    <a:ext uri="{9D8B030D-6E8A-4147-A177-3AD203B41FA5}">
                      <a16:colId xmlns:a16="http://schemas.microsoft.com/office/drawing/2014/main" val="818497600"/>
                    </a:ext>
                  </a:extLst>
                </a:gridCol>
                <a:gridCol w="731191">
                  <a:extLst>
                    <a:ext uri="{9D8B030D-6E8A-4147-A177-3AD203B41FA5}">
                      <a16:colId xmlns:a16="http://schemas.microsoft.com/office/drawing/2014/main" val="2226727358"/>
                    </a:ext>
                  </a:extLst>
                </a:gridCol>
              </a:tblGrid>
              <a:tr h="138406">
                <a:tc gridSpan="7">
                  <a:txBody>
                    <a:bodyPr/>
                    <a:lstStyle/>
                    <a:p>
                      <a:pPr algn="ctr" rtl="0" fontAlgn="b">
                        <a:spcBef>
                          <a:spcPts val="0"/>
                        </a:spcBef>
                        <a:spcAft>
                          <a:spcPts val="0"/>
                        </a:spcAft>
                      </a:pPr>
                      <a:r>
                        <a:rPr lang="en-US" sz="800" dirty="0">
                          <a:effectLst/>
                          <a:latin typeface="Futura Medium" panose="020B0602020204020303" pitchFamily="34" charset="-79"/>
                          <a:cs typeface="Futura Medium" panose="020B0602020204020303" pitchFamily="34" charset="-79"/>
                        </a:rPr>
                        <a:t>Effect of rainwater catchment and greywater system on water demand Domes 2.0 (30 people)</a:t>
                      </a:r>
                      <a:endParaRPr lang="en-US" sz="1200" dirty="0">
                        <a:effectLst/>
                        <a:latin typeface="Futura Medium" panose="020B0602020204020303" pitchFamily="34" charset="-79"/>
                        <a:cs typeface="Futura Medium" panose="020B0602020204020303" pitchFamily="34" charset="-79"/>
                      </a:endParaRPr>
                    </a:p>
                  </a:txBody>
                  <a:tcPr marL="47625" marR="47625" marT="9525" marB="9525" anchor="b">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0734670"/>
                  </a:ext>
                </a:extLst>
              </a:tr>
              <a:tr h="258108">
                <a:tc>
                  <a:txBody>
                    <a:bodyPr/>
                    <a:lstStyle/>
                    <a:p>
                      <a:pPr rtl="0" fontAlgn="b">
                        <a:spcBef>
                          <a:spcPts val="0"/>
                        </a:spcBef>
                        <a:spcAft>
                          <a:spcPts val="0"/>
                        </a:spcAft>
                      </a:pPr>
                      <a:endParaRPr lang="en-US" sz="1200" dirty="0">
                        <a:effectLst/>
                        <a:latin typeface="Futura Medium" panose="020B0602020204020303" pitchFamily="34" charset="-79"/>
                        <a:cs typeface="Futura Medium" panose="020B0602020204020303" pitchFamily="34" charset="-79"/>
                      </a:endParaRPr>
                    </a:p>
                  </a:txBody>
                  <a:tcPr marL="47625" marR="47625" marT="9525" marB="9525" anchor="b">
                    <a:solidFill>
                      <a:schemeClr val="bg2">
                        <a:lumMod val="20000"/>
                        <a:lumOff val="80000"/>
                      </a:schemeClr>
                    </a:solidFill>
                  </a:tcPr>
                </a:tc>
                <a:tc gridSpan="3">
                  <a:txBody>
                    <a:bodyPr/>
                    <a:lstStyle/>
                    <a:p>
                      <a:pPr algn="ctr" rtl="0" fontAlgn="ctr">
                        <a:spcBef>
                          <a:spcPts val="0"/>
                        </a:spcBef>
                        <a:spcAft>
                          <a:spcPts val="0"/>
                        </a:spcAft>
                      </a:pPr>
                      <a:r>
                        <a:rPr lang="en-US" sz="800" dirty="0">
                          <a:effectLst/>
                          <a:latin typeface="Futura Medium" panose="020B0602020204020303" pitchFamily="34" charset="-79"/>
                          <a:cs typeface="Futura Medium" panose="020B0602020204020303" pitchFamily="34" charset="-79"/>
                        </a:rPr>
                        <a:t>Average annual water usage</a:t>
                      </a:r>
                      <a:endParaRPr lang="en-US" sz="1200" dirty="0">
                        <a:effectLst/>
                        <a:latin typeface="Futura Medium" panose="020B0602020204020303" pitchFamily="34" charset="-79"/>
                        <a:cs typeface="Futura Medium" panose="020B0602020204020303" pitchFamily="34" charset="-79"/>
                      </a:endParaRPr>
                    </a:p>
                  </a:txBody>
                  <a:tcPr marL="47625" marR="47625" marT="9525" marB="9525" anchor="ctr">
                    <a:solidFill>
                      <a:schemeClr val="bg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rtl="0" fontAlgn="ctr">
                        <a:spcBef>
                          <a:spcPts val="0"/>
                        </a:spcBef>
                        <a:spcAft>
                          <a:spcPts val="0"/>
                        </a:spcAft>
                      </a:pPr>
                      <a:r>
                        <a:rPr lang="en-US" sz="800">
                          <a:effectLst/>
                          <a:latin typeface="Futura Medium" panose="020B0602020204020303" pitchFamily="34" charset="-79"/>
                          <a:cs typeface="Futura Medium" panose="020B0602020204020303" pitchFamily="34" charset="-79"/>
                        </a:rPr>
                        <a:t>Average annual water usage after greywater system (30% savings)</a:t>
                      </a:r>
                      <a:endParaRPr lang="en-US" sz="1200">
                        <a:effectLst/>
                        <a:latin typeface="Futura Medium" panose="020B0602020204020303" pitchFamily="34" charset="-79"/>
                        <a:cs typeface="Futura Medium" panose="020B0602020204020303" pitchFamily="34" charset="-79"/>
                      </a:endParaRPr>
                    </a:p>
                  </a:txBody>
                  <a:tcPr marL="47625" marR="47625" marT="9525" marB="9525" anchor="ctr">
                    <a:solidFill>
                      <a:schemeClr val="bg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1603530"/>
                  </a:ext>
                </a:extLst>
              </a:tr>
              <a:tr h="226116">
                <a:tc>
                  <a:txBody>
                    <a:bodyPr/>
                    <a:lstStyle/>
                    <a:p>
                      <a:pPr fontAlgn="b"/>
                      <a:endParaRPr lang="en-US" sz="1200">
                        <a:effectLst/>
                        <a:latin typeface="Futura Medium" panose="020B0602020204020303" pitchFamily="34" charset="-79"/>
                        <a:cs typeface="Futura Medium" panose="020B0602020204020303" pitchFamily="34" charset="-79"/>
                      </a:endParaRPr>
                    </a:p>
                  </a:txBody>
                  <a:tcPr marL="47625" marR="47625" marT="9525" marB="9525" anchor="b">
                    <a:solidFill>
                      <a:schemeClr val="bg2">
                        <a:lumMod val="20000"/>
                        <a:lumOff val="80000"/>
                      </a:schemeClr>
                    </a:solidFill>
                  </a:tcPr>
                </a:tc>
                <a:tc gridSpan="3">
                  <a:txBody>
                    <a:bodyPr/>
                    <a:lstStyle/>
                    <a:p>
                      <a:pPr algn="ctr" rtl="0" fontAlgn="b">
                        <a:spcBef>
                          <a:spcPts val="0"/>
                        </a:spcBef>
                        <a:spcAft>
                          <a:spcPts val="0"/>
                        </a:spcAft>
                      </a:pPr>
                      <a:r>
                        <a:rPr lang="en-US" sz="800" dirty="0">
                          <a:effectLst/>
                          <a:latin typeface="Futura Medium" panose="020B0602020204020303" pitchFamily="34" charset="-79"/>
                          <a:cs typeface="Futura Medium" panose="020B0602020204020303" pitchFamily="34" charset="-79"/>
                        </a:rPr>
                        <a:t>383250 (gal/year)</a:t>
                      </a:r>
                      <a:endParaRPr lang="en-US" sz="1200" dirty="0">
                        <a:effectLst/>
                        <a:latin typeface="Futura Medium" panose="020B0602020204020303" pitchFamily="34" charset="-79"/>
                        <a:cs typeface="Futura Medium" panose="020B0602020204020303" pitchFamily="34" charset="-79"/>
                      </a:endParaRPr>
                    </a:p>
                  </a:txBody>
                  <a:tcPr marL="47625" marR="47625" marT="9525" marB="9525" anchor="b">
                    <a:solidFill>
                      <a:schemeClr val="bg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rtl="0" fontAlgn="b">
                        <a:spcBef>
                          <a:spcPts val="0"/>
                        </a:spcBef>
                        <a:spcAft>
                          <a:spcPts val="0"/>
                        </a:spcAft>
                      </a:pPr>
                      <a:r>
                        <a:rPr lang="en-US" sz="800">
                          <a:effectLst/>
                          <a:latin typeface="Futura Medium" panose="020B0602020204020303" pitchFamily="34" charset="-79"/>
                          <a:cs typeface="Futura Medium" panose="020B0602020204020303" pitchFamily="34" charset="-79"/>
                        </a:rPr>
                        <a:t>268275 (gal/year)</a:t>
                      </a:r>
                      <a:endParaRPr lang="en-US" sz="1200">
                        <a:effectLst/>
                        <a:latin typeface="Futura Medium" panose="020B0602020204020303" pitchFamily="34" charset="-79"/>
                        <a:cs typeface="Futura Medium" panose="020B0602020204020303" pitchFamily="34" charset="-79"/>
                      </a:endParaRPr>
                    </a:p>
                  </a:txBody>
                  <a:tcPr marL="47625" marR="47625" marT="9525" marB="9525" anchor="b">
                    <a:solidFill>
                      <a:schemeClr val="bg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3960429"/>
                  </a:ext>
                </a:extLst>
              </a:tr>
              <a:tr h="258108">
                <a:tc>
                  <a:txBody>
                    <a:bodyPr/>
                    <a:lstStyle/>
                    <a:p>
                      <a:pPr rtl="0" fontAlgn="ctr">
                        <a:spcBef>
                          <a:spcPts val="0"/>
                        </a:spcBef>
                        <a:spcAft>
                          <a:spcPts val="0"/>
                        </a:spcAft>
                      </a:pPr>
                      <a:endParaRPr lang="en-US" sz="1200">
                        <a:effectLst/>
                        <a:latin typeface="Futura Medium" panose="020B0602020204020303" pitchFamily="34" charset="-79"/>
                        <a:cs typeface="Futura Medium" panose="020B0602020204020303" pitchFamily="34" charset="-79"/>
                      </a:endParaRPr>
                    </a:p>
                  </a:txBody>
                  <a:tcPr marL="47625" marR="47625" marT="9525" marB="9525" anchor="ctr">
                    <a:solidFill>
                      <a:schemeClr val="bg2">
                        <a:lumMod val="20000"/>
                        <a:lumOff val="80000"/>
                      </a:schemeClr>
                    </a:solidFill>
                  </a:tcPr>
                </a:tc>
                <a:tc>
                  <a:txBody>
                    <a:bodyPr/>
                    <a:lstStyle/>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Arc-Commons</a:t>
                      </a:r>
                    </a:p>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(5200 sq ft)</a:t>
                      </a:r>
                      <a:endParaRPr lang="en-US" sz="1200">
                        <a:latin typeface="Futura Medium" panose="020B0602020204020303" pitchFamily="34" charset="-79"/>
                        <a:cs typeface="Futura Medium" panose="020B0602020204020303" pitchFamily="34" charset="-79"/>
                      </a:endParaRPr>
                    </a:p>
                  </a:txBody>
                  <a:tcPr marL="47625" marR="47625" marT="9525" marB="9525" anchor="ctr">
                    <a:solidFill>
                      <a:srgbClr val="F7F1BA"/>
                    </a:solidFill>
                  </a:tcPr>
                </a:tc>
                <a:tc>
                  <a:txBody>
                    <a:bodyPr/>
                    <a:lstStyle/>
                    <a:p>
                      <a:pPr lvl="0" algn="ctr">
                        <a:spcBef>
                          <a:spcPts val="0"/>
                        </a:spcBef>
                        <a:spcAft>
                          <a:spcPts val="0"/>
                        </a:spcAft>
                        <a:buNone/>
                      </a:pPr>
                      <a:r>
                        <a:rPr lang="en-US" sz="800" dirty="0">
                          <a:effectLst/>
                          <a:latin typeface="Futura Medium" panose="020B0602020204020303" pitchFamily="34" charset="-79"/>
                          <a:cs typeface="Futura Medium" panose="020B0602020204020303" pitchFamily="34" charset="-79"/>
                        </a:rPr>
                        <a:t>Tri-Story (3600 sq ft)</a:t>
                      </a:r>
                      <a:endParaRPr lang="en-US" sz="1200" dirty="0">
                        <a:latin typeface="Futura Medium" panose="020B0602020204020303" pitchFamily="34" charset="-79"/>
                        <a:cs typeface="Futura Medium" panose="020B0602020204020303" pitchFamily="34" charset="-79"/>
                      </a:endParaRPr>
                    </a:p>
                  </a:txBody>
                  <a:tcPr marL="47625" marR="47625" marT="9525" marB="9525" anchor="ctr">
                    <a:solidFill>
                      <a:schemeClr val="accent4">
                        <a:lumMod val="40000"/>
                        <a:lumOff val="60000"/>
                      </a:schemeClr>
                    </a:solidFill>
                  </a:tcPr>
                </a:tc>
                <a:tc>
                  <a:txBody>
                    <a:bodyPr/>
                    <a:lstStyle/>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Row-houses</a:t>
                      </a:r>
                    </a:p>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(3000 sq ft)</a:t>
                      </a:r>
                      <a:endParaRPr lang="en-US" sz="1200">
                        <a:latin typeface="Futura Medium" panose="020B0602020204020303" pitchFamily="34" charset="-79"/>
                        <a:cs typeface="Futura Medium" panose="020B0602020204020303" pitchFamily="34" charset="-79"/>
                      </a:endParaRPr>
                    </a:p>
                  </a:txBody>
                  <a:tcPr marL="47625" marR="47625" marT="9525" marB="9525" anchor="ctr">
                    <a:solidFill>
                      <a:srgbClr val="FDE4D6"/>
                    </a:solidFill>
                  </a:tcPr>
                </a:tc>
                <a:tc>
                  <a:txBody>
                    <a:bodyPr/>
                    <a:lstStyle/>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Arc-Commons</a:t>
                      </a:r>
                    </a:p>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(5200 sq ft)</a:t>
                      </a:r>
                      <a:endParaRPr lang="en-US" sz="1200">
                        <a:latin typeface="Futura Medium" panose="020B0602020204020303" pitchFamily="34" charset="-79"/>
                        <a:cs typeface="Futura Medium" panose="020B0602020204020303" pitchFamily="34" charset="-79"/>
                      </a:endParaRPr>
                    </a:p>
                  </a:txBody>
                  <a:tcPr marL="47625" marR="47625" marT="9525" marB="9525" anchor="ctr">
                    <a:solidFill>
                      <a:srgbClr val="F7F1BA"/>
                    </a:solidFill>
                  </a:tcPr>
                </a:tc>
                <a:tc>
                  <a:txBody>
                    <a:bodyPr/>
                    <a:lstStyle/>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Tri-Story (3600 sq ft)</a:t>
                      </a:r>
                      <a:endParaRPr lang="en-US" sz="1200">
                        <a:latin typeface="Futura Medium" panose="020B0602020204020303" pitchFamily="34" charset="-79"/>
                        <a:cs typeface="Futura Medium" panose="020B0602020204020303" pitchFamily="34" charset="-79"/>
                      </a:endParaRPr>
                    </a:p>
                  </a:txBody>
                  <a:tcPr marL="47625" marR="47625" marT="9525" marB="9525" anchor="ctr">
                    <a:solidFill>
                      <a:schemeClr val="accent4">
                        <a:lumMod val="40000"/>
                        <a:lumOff val="60000"/>
                      </a:schemeClr>
                    </a:solidFill>
                  </a:tcPr>
                </a:tc>
                <a:tc>
                  <a:txBody>
                    <a:bodyPr/>
                    <a:lstStyle/>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Row-houses</a:t>
                      </a:r>
                    </a:p>
                    <a:p>
                      <a:pPr lvl="0" algn="ctr">
                        <a:spcBef>
                          <a:spcPts val="0"/>
                        </a:spcBef>
                        <a:spcAft>
                          <a:spcPts val="0"/>
                        </a:spcAft>
                        <a:buNone/>
                      </a:pPr>
                      <a:r>
                        <a:rPr lang="en-US" sz="800">
                          <a:effectLst/>
                          <a:latin typeface="Futura Medium" panose="020B0602020204020303" pitchFamily="34" charset="-79"/>
                          <a:cs typeface="Futura Medium" panose="020B0602020204020303" pitchFamily="34" charset="-79"/>
                        </a:rPr>
                        <a:t>(3000 sq ft)</a:t>
                      </a:r>
                      <a:endParaRPr lang="en-US" sz="1200">
                        <a:latin typeface="Futura Medium" panose="020B0602020204020303" pitchFamily="34" charset="-79"/>
                        <a:cs typeface="Futura Medium" panose="020B0602020204020303" pitchFamily="34" charset="-79"/>
                      </a:endParaRPr>
                    </a:p>
                  </a:txBody>
                  <a:tcPr marL="47625" marR="47625" marT="9525" marB="9525" anchor="ctr">
                    <a:solidFill>
                      <a:srgbClr val="FDE4D6"/>
                    </a:solidFill>
                  </a:tcPr>
                </a:tc>
                <a:extLst>
                  <a:ext uri="{0D108BD9-81ED-4DB2-BD59-A6C34878D82A}">
                    <a16:rowId xmlns:a16="http://schemas.microsoft.com/office/drawing/2014/main" val="2972630002"/>
                  </a:ext>
                </a:extLst>
              </a:tr>
              <a:tr h="329181">
                <a:tc>
                  <a:txBody>
                    <a:bodyPr/>
                    <a:lstStyle/>
                    <a:p>
                      <a:pPr rtl="0" fontAlgn="b">
                        <a:spcBef>
                          <a:spcPts val="0"/>
                        </a:spcBef>
                        <a:spcAft>
                          <a:spcPts val="0"/>
                        </a:spcAft>
                      </a:pPr>
                      <a:r>
                        <a:rPr lang="en-US" sz="800">
                          <a:effectLst/>
                          <a:latin typeface="Futura Medium" panose="020B0602020204020303" pitchFamily="34" charset="-79"/>
                          <a:cs typeface="Futura Medium" panose="020B0602020204020303" pitchFamily="34" charset="-79"/>
                        </a:rPr>
                        <a:t>Ave annual rainwater collection (gal/year)</a:t>
                      </a:r>
                      <a:endParaRPr lang="en-US" sz="1200">
                        <a:effectLst/>
                        <a:latin typeface="Futura Medium" panose="020B0602020204020303" pitchFamily="34" charset="-79"/>
                        <a:cs typeface="Futura Medium" panose="020B0602020204020303" pitchFamily="34" charset="-79"/>
                      </a:endParaRPr>
                    </a:p>
                  </a:txBody>
                  <a:tcPr marL="47625" marR="47625" anchor="b">
                    <a:solidFill>
                      <a:schemeClr val="bg2">
                        <a:lumMod val="20000"/>
                        <a:lumOff val="80000"/>
                      </a:schemeClr>
                    </a:solidFill>
                  </a:tcPr>
                </a:tc>
                <a:tc>
                  <a:txBody>
                    <a:bodyPr/>
                    <a:lstStyle/>
                    <a:p>
                      <a:pPr algn="l" rtl="0" fontAlgn="b">
                        <a:spcBef>
                          <a:spcPts val="0"/>
                        </a:spcBef>
                        <a:spcAft>
                          <a:spcPts val="0"/>
                        </a:spcAft>
                      </a:pPr>
                      <a:r>
                        <a:rPr lang="en-US" sz="800">
                          <a:effectLst/>
                          <a:latin typeface="Futura Medium" panose="020B0602020204020303" pitchFamily="34" charset="-79"/>
                          <a:cs typeface="Futura Medium" panose="020B0602020204020303" pitchFamily="34" charset="-79"/>
                        </a:rPr>
                        <a:t>       120,513</a:t>
                      </a:r>
                      <a:endParaRPr lang="en-US" sz="1200">
                        <a:effectLst/>
                        <a:latin typeface="Futura Medium" panose="020B0602020204020303" pitchFamily="34" charset="-79"/>
                        <a:cs typeface="Futura Medium" panose="020B0602020204020303" pitchFamily="34" charset="-79"/>
                      </a:endParaRPr>
                    </a:p>
                  </a:txBody>
                  <a:tcPr marL="47625" marR="47625" anchor="ctr">
                    <a:solidFill>
                      <a:srgbClr val="F7F1BA"/>
                    </a:solidFill>
                  </a:tcPr>
                </a:tc>
                <a:tc>
                  <a:txBody>
                    <a:bodyPr/>
                    <a:lstStyle/>
                    <a:p>
                      <a:pPr algn="l" rtl="0" fontAlgn="b">
                        <a:spcBef>
                          <a:spcPts val="0"/>
                        </a:spcBef>
                        <a:spcAft>
                          <a:spcPts val="0"/>
                        </a:spcAft>
                      </a:pPr>
                      <a:r>
                        <a:rPr lang="en-US" sz="800" dirty="0">
                          <a:effectLst/>
                          <a:latin typeface="Futura Medium" panose="020B0602020204020303" pitchFamily="34" charset="-79"/>
                          <a:cs typeface="Futura Medium" panose="020B0602020204020303" pitchFamily="34" charset="-79"/>
                        </a:rPr>
                        <a:t>       40,557</a:t>
                      </a:r>
                      <a:endParaRPr lang="en-US" sz="1200" dirty="0">
                        <a:effectLst/>
                        <a:latin typeface="Futura Medium" panose="020B0602020204020303" pitchFamily="34" charset="-79"/>
                        <a:cs typeface="Futura Medium" panose="020B0602020204020303" pitchFamily="34" charset="-79"/>
                      </a:endParaRPr>
                    </a:p>
                  </a:txBody>
                  <a:tcPr marL="47625" marR="47625" anchor="ctr">
                    <a:solidFill>
                      <a:schemeClr val="accent4">
                        <a:lumMod val="40000"/>
                        <a:lumOff val="60000"/>
                      </a:schemeClr>
                    </a:solidFill>
                  </a:tcPr>
                </a:tc>
                <a:tc>
                  <a:txBody>
                    <a:bodyPr/>
                    <a:lstStyle/>
                    <a:p>
                      <a:pPr algn="l" rtl="0" fontAlgn="b">
                        <a:spcBef>
                          <a:spcPts val="0"/>
                        </a:spcBef>
                        <a:spcAft>
                          <a:spcPts val="0"/>
                        </a:spcAft>
                      </a:pPr>
                      <a:r>
                        <a:rPr lang="en-US" sz="800">
                          <a:effectLst/>
                          <a:latin typeface="Futura Medium" panose="020B0602020204020303" pitchFamily="34" charset="-79"/>
                          <a:cs typeface="Futura Medium" panose="020B0602020204020303" pitchFamily="34" charset="-79"/>
                        </a:rPr>
                        <a:t>     104,290</a:t>
                      </a:r>
                      <a:endParaRPr lang="en-US" sz="1200">
                        <a:effectLst/>
                        <a:latin typeface="Futura Medium" panose="020B0602020204020303" pitchFamily="34" charset="-79"/>
                        <a:cs typeface="Futura Medium" panose="020B0602020204020303" pitchFamily="34" charset="-79"/>
                      </a:endParaRPr>
                    </a:p>
                  </a:txBody>
                  <a:tcPr marL="47625" marR="47625" anchor="ctr">
                    <a:solidFill>
                      <a:srgbClr val="FDE4D6"/>
                    </a:solidFill>
                  </a:tcPr>
                </a:tc>
                <a:tc>
                  <a:txBody>
                    <a:bodyPr/>
                    <a:lstStyle/>
                    <a:p>
                      <a:pPr algn="l" rtl="0" fontAlgn="b">
                        <a:spcBef>
                          <a:spcPts val="0"/>
                        </a:spcBef>
                        <a:spcAft>
                          <a:spcPts val="0"/>
                        </a:spcAft>
                      </a:pPr>
                      <a:r>
                        <a:rPr lang="en-US" sz="800">
                          <a:effectLst/>
                          <a:latin typeface="Futura Medium" panose="020B0602020204020303" pitchFamily="34" charset="-79"/>
                          <a:cs typeface="Futura Medium" panose="020B0602020204020303" pitchFamily="34" charset="-79"/>
                        </a:rPr>
                        <a:t>       120,513</a:t>
                      </a:r>
                      <a:endParaRPr lang="en-US" sz="1200">
                        <a:effectLst/>
                        <a:latin typeface="Futura Medium" panose="020B0602020204020303" pitchFamily="34" charset="-79"/>
                        <a:cs typeface="Futura Medium" panose="020B0602020204020303" pitchFamily="34" charset="-79"/>
                      </a:endParaRPr>
                    </a:p>
                  </a:txBody>
                  <a:tcPr marL="47625" marR="47625" anchor="ctr">
                    <a:solidFill>
                      <a:srgbClr val="F7F1BA"/>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800">
                          <a:effectLst/>
                          <a:latin typeface="Futura Medium" panose="020B0602020204020303" pitchFamily="34" charset="-79"/>
                          <a:cs typeface="Futura Medium" panose="020B0602020204020303" pitchFamily="34" charset="-79"/>
                        </a:rPr>
                        <a:t>       40,557</a:t>
                      </a:r>
                      <a:endParaRPr lang="en-US" sz="1200">
                        <a:effectLst/>
                        <a:latin typeface="Futura Medium" panose="020B0602020204020303" pitchFamily="34" charset="-79"/>
                        <a:cs typeface="Futura Medium" panose="020B0602020204020303" pitchFamily="34" charset="-79"/>
                      </a:endParaRPr>
                    </a:p>
                  </a:txBody>
                  <a:tcPr marL="47625" marR="47625" anchor="ctr">
                    <a:solidFill>
                      <a:schemeClr val="accent4">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cap="none">
                          <a:solidFill>
                            <a:srgbClr val="000000"/>
                          </a:solidFill>
                          <a:effectLst/>
                          <a:latin typeface="Futura Medium" panose="020B0602020204020303" pitchFamily="34" charset="-79"/>
                          <a:cs typeface="Futura Medium" panose="020B0602020204020303" pitchFamily="34" charset="-79"/>
                          <a:sym typeface="Arial"/>
                        </a:rPr>
                        <a:t>    </a:t>
                      </a:r>
                    </a:p>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cap="none">
                          <a:solidFill>
                            <a:srgbClr val="000000"/>
                          </a:solidFill>
                          <a:effectLst/>
                          <a:latin typeface="Futura Medium" panose="020B0602020204020303" pitchFamily="34" charset="-79"/>
                          <a:cs typeface="Futura Medium" panose="020B0602020204020303" pitchFamily="34" charset="-79"/>
                          <a:sym typeface="Arial"/>
                        </a:rPr>
                        <a:t>104,290</a:t>
                      </a:r>
                    </a:p>
                  </a:txBody>
                  <a:tcPr marL="47625" marR="47625" anchor="ctr">
                    <a:solidFill>
                      <a:srgbClr val="FDE4D6"/>
                    </a:solidFill>
                  </a:tcPr>
                </a:tc>
                <a:extLst>
                  <a:ext uri="{0D108BD9-81ED-4DB2-BD59-A6C34878D82A}">
                    <a16:rowId xmlns:a16="http://schemas.microsoft.com/office/drawing/2014/main" val="2721486403"/>
                  </a:ext>
                </a:extLst>
              </a:tr>
              <a:tr h="329181">
                <a:tc>
                  <a:txBody>
                    <a:bodyPr/>
                    <a:lstStyle/>
                    <a:p>
                      <a:pPr rtl="0" fontAlgn="b">
                        <a:spcBef>
                          <a:spcPts val="0"/>
                        </a:spcBef>
                        <a:spcAft>
                          <a:spcPts val="0"/>
                        </a:spcAft>
                      </a:pPr>
                      <a:r>
                        <a:rPr lang="en-US" sz="800">
                          <a:effectLst/>
                          <a:latin typeface="Futura Medium" panose="020B0602020204020303" pitchFamily="34" charset="-79"/>
                          <a:cs typeface="Futura Medium" panose="020B0602020204020303" pitchFamily="34" charset="-79"/>
                        </a:rPr>
                        <a:t>Net water demand (gal/year)</a:t>
                      </a:r>
                      <a:endParaRPr lang="en-US" sz="1200">
                        <a:effectLst/>
                        <a:latin typeface="Futura Medium" panose="020B0602020204020303" pitchFamily="34" charset="-79"/>
                        <a:cs typeface="Futura Medium" panose="020B0602020204020303" pitchFamily="34" charset="-79"/>
                      </a:endParaRPr>
                    </a:p>
                  </a:txBody>
                  <a:tcPr marL="47625" marR="47625" anchor="b">
                    <a:solidFill>
                      <a:schemeClr val="bg2">
                        <a:lumMod val="20000"/>
                        <a:lumOff val="80000"/>
                      </a:schemeClr>
                    </a:solidFill>
                  </a:tcPr>
                </a:tc>
                <a:tc>
                  <a:txBody>
                    <a:bodyPr/>
                    <a:lstStyle/>
                    <a:p>
                      <a:pPr algn="l" rtl="0" fontAlgn="b">
                        <a:spcBef>
                          <a:spcPts val="0"/>
                        </a:spcBef>
                        <a:spcAft>
                          <a:spcPts val="0"/>
                        </a:spcAft>
                      </a:pPr>
                      <a:r>
                        <a:rPr lang="en-US" sz="800">
                          <a:solidFill>
                            <a:srgbClr val="FF0000"/>
                          </a:solidFill>
                          <a:effectLst/>
                          <a:latin typeface="Futura Medium" panose="020B0602020204020303" pitchFamily="34" charset="-79"/>
                          <a:cs typeface="Futura Medium" panose="020B0602020204020303" pitchFamily="34" charset="-79"/>
                        </a:rPr>
                        <a:t>       262,737</a:t>
                      </a:r>
                      <a:endParaRPr lang="en-US" sz="1200">
                        <a:solidFill>
                          <a:srgbClr val="FF0000"/>
                        </a:solidFill>
                        <a:effectLst/>
                        <a:latin typeface="Futura Medium" panose="020B0602020204020303" pitchFamily="34" charset="-79"/>
                        <a:cs typeface="Futura Medium" panose="020B0602020204020303" pitchFamily="34" charset="-79"/>
                      </a:endParaRPr>
                    </a:p>
                  </a:txBody>
                  <a:tcPr marL="47625" marR="47625" anchor="ctr">
                    <a:solidFill>
                      <a:srgbClr val="F7F1BA"/>
                    </a:solidFill>
                  </a:tcPr>
                </a:tc>
                <a:tc>
                  <a:txBody>
                    <a:bodyPr/>
                    <a:lstStyle/>
                    <a:p>
                      <a:pPr algn="l" rtl="0" fontAlgn="b">
                        <a:spcBef>
                          <a:spcPts val="0"/>
                        </a:spcBef>
                        <a:spcAft>
                          <a:spcPts val="0"/>
                        </a:spcAft>
                      </a:pPr>
                      <a:r>
                        <a:rPr lang="en-US" sz="800">
                          <a:effectLst/>
                          <a:latin typeface="Futura Medium" panose="020B0602020204020303" pitchFamily="34" charset="-79"/>
                          <a:cs typeface="Futura Medium" panose="020B0602020204020303" pitchFamily="34" charset="-79"/>
                        </a:rPr>
                        <a:t>     342,693</a:t>
                      </a:r>
                      <a:endParaRPr lang="en-US" sz="1200">
                        <a:effectLst/>
                        <a:latin typeface="Futura Medium" panose="020B0602020204020303" pitchFamily="34" charset="-79"/>
                        <a:cs typeface="Futura Medium" panose="020B0602020204020303" pitchFamily="34" charset="-79"/>
                      </a:endParaRPr>
                    </a:p>
                  </a:txBody>
                  <a:tcPr marL="47625" marR="47625" anchor="ctr">
                    <a:solidFill>
                      <a:schemeClr val="accent4">
                        <a:lumMod val="40000"/>
                        <a:lumOff val="60000"/>
                      </a:schemeClr>
                    </a:solidFill>
                  </a:tcPr>
                </a:tc>
                <a:tc>
                  <a:txBody>
                    <a:bodyPr/>
                    <a:lstStyle/>
                    <a:p>
                      <a:pPr algn="l" rtl="0" fontAlgn="b">
                        <a:spcBef>
                          <a:spcPts val="0"/>
                        </a:spcBef>
                        <a:spcAft>
                          <a:spcPts val="0"/>
                        </a:spcAft>
                      </a:pPr>
                      <a:r>
                        <a:rPr lang="en-US" sz="800" dirty="0">
                          <a:effectLst/>
                          <a:latin typeface="Futura Medium" panose="020B0602020204020303" pitchFamily="34" charset="-79"/>
                          <a:cs typeface="Futura Medium" panose="020B0602020204020303" pitchFamily="34" charset="-79"/>
                        </a:rPr>
                        <a:t>     278,960</a:t>
                      </a:r>
                      <a:endParaRPr lang="en-US" sz="1200" dirty="0">
                        <a:effectLst/>
                        <a:latin typeface="Futura Medium" panose="020B0602020204020303" pitchFamily="34" charset="-79"/>
                        <a:cs typeface="Futura Medium" panose="020B0602020204020303" pitchFamily="34" charset="-79"/>
                      </a:endParaRPr>
                    </a:p>
                  </a:txBody>
                  <a:tcPr marL="47625" marR="47625" anchor="ctr">
                    <a:solidFill>
                      <a:srgbClr val="FDE4D6"/>
                    </a:solidFill>
                  </a:tcPr>
                </a:tc>
                <a:tc>
                  <a:txBody>
                    <a:bodyPr/>
                    <a:lstStyle/>
                    <a:p>
                      <a:pPr algn="l" fontAlgn="b">
                        <a:lnSpc>
                          <a:spcPct val="100000"/>
                        </a:lnSpc>
                      </a:pPr>
                      <a:r>
                        <a:rPr lang="en-US" sz="800" b="0" i="0" u="none" strike="noStrike" cap="none" dirty="0">
                          <a:solidFill>
                            <a:srgbClr val="000000"/>
                          </a:solidFill>
                          <a:effectLst/>
                          <a:latin typeface="Futura Medium" panose="020B0602020204020303" pitchFamily="34" charset="-79"/>
                          <a:cs typeface="Futura Medium" panose="020B0602020204020303" pitchFamily="34" charset="-79"/>
                          <a:sym typeface="Arial"/>
                        </a:rPr>
                        <a:t>        </a:t>
                      </a:r>
                      <a:r>
                        <a:rPr lang="en-US" sz="800" b="0" i="0" u="none" strike="noStrike" cap="none" dirty="0">
                          <a:solidFill>
                            <a:srgbClr val="FF0000"/>
                          </a:solidFill>
                          <a:effectLst/>
                          <a:latin typeface="Futura Medium" panose="020B0602020204020303" pitchFamily="34" charset="-79"/>
                          <a:cs typeface="Futura Medium" panose="020B0602020204020303" pitchFamily="34" charset="-79"/>
                          <a:sym typeface="Arial"/>
                        </a:rPr>
                        <a:t>147,762 </a:t>
                      </a:r>
                    </a:p>
                  </a:txBody>
                  <a:tcPr marL="9525" marR="9525" marT="9525" marB="0" anchor="ctr">
                    <a:solidFill>
                      <a:srgbClr val="F7F1BA"/>
                    </a:solidFill>
                  </a:tcPr>
                </a:tc>
                <a:tc>
                  <a:txBody>
                    <a:bodyPr/>
                    <a:lstStyle/>
                    <a:p>
                      <a:pPr algn="l" fontAlgn="b">
                        <a:lnSpc>
                          <a:spcPct val="100000"/>
                        </a:lnSpc>
                      </a:pPr>
                      <a:r>
                        <a:rPr lang="en-US" sz="800" b="0" i="0" u="none" strike="noStrike" cap="none" dirty="0">
                          <a:solidFill>
                            <a:srgbClr val="000000"/>
                          </a:solidFill>
                          <a:effectLst/>
                          <a:latin typeface="Futura Medium" panose="020B0602020204020303" pitchFamily="34" charset="-79"/>
                          <a:cs typeface="Futura Medium" panose="020B0602020204020303" pitchFamily="34" charset="-79"/>
                          <a:sym typeface="Arial"/>
                        </a:rPr>
                        <a:t>        227,718 </a:t>
                      </a:r>
                    </a:p>
                  </a:txBody>
                  <a:tcPr marL="9525" marR="9525" marT="9525" marB="0" anchor="ctr">
                    <a:solidFill>
                      <a:schemeClr val="accent4">
                        <a:lumMod val="40000"/>
                        <a:lumOff val="60000"/>
                      </a:schemeClr>
                    </a:solidFill>
                  </a:tcPr>
                </a:tc>
                <a:tc>
                  <a:txBody>
                    <a:bodyPr/>
                    <a:lstStyle/>
                    <a:p>
                      <a:pPr algn="l" fontAlgn="b">
                        <a:lnSpc>
                          <a:spcPct val="100000"/>
                        </a:lnSpc>
                      </a:pPr>
                      <a:r>
                        <a:rPr lang="en-US" sz="800" b="0" i="0" u="none" strike="noStrike" cap="none" dirty="0">
                          <a:solidFill>
                            <a:srgbClr val="000000"/>
                          </a:solidFill>
                          <a:effectLst/>
                          <a:latin typeface="Futura Medium" panose="020B0602020204020303" pitchFamily="34" charset="-79"/>
                          <a:cs typeface="Futura Medium" panose="020B0602020204020303" pitchFamily="34" charset="-79"/>
                          <a:sym typeface="Arial"/>
                        </a:rPr>
                        <a:t>        163,985 </a:t>
                      </a:r>
                    </a:p>
                  </a:txBody>
                  <a:tcPr marL="9525" marR="9525" marT="9525" marB="0" anchor="ctr">
                    <a:solidFill>
                      <a:srgbClr val="FDE4D6"/>
                    </a:solidFill>
                  </a:tcPr>
                </a:tc>
                <a:extLst>
                  <a:ext uri="{0D108BD9-81ED-4DB2-BD59-A6C34878D82A}">
                    <a16:rowId xmlns:a16="http://schemas.microsoft.com/office/drawing/2014/main" val="3873634919"/>
                  </a:ext>
                </a:extLst>
              </a:tr>
            </a:tbl>
          </a:graphicData>
        </a:graphic>
      </p:graphicFrame>
      <p:sp>
        <p:nvSpPr>
          <p:cNvPr id="4" name="Rectangle 3">
            <a:extLst>
              <a:ext uri="{FF2B5EF4-FFF2-40B4-BE49-F238E27FC236}">
                <a16:creationId xmlns:a16="http://schemas.microsoft.com/office/drawing/2014/main" id="{E5649C04-634E-F6A7-C8F2-B551E21A56E4}"/>
              </a:ext>
            </a:extLst>
          </p:cNvPr>
          <p:cNvSpPr/>
          <p:nvPr/>
        </p:nvSpPr>
        <p:spPr>
          <a:xfrm>
            <a:off x="660770" y="844288"/>
            <a:ext cx="2147981" cy="1855223"/>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latin typeface="Futura Medium" panose="020B0602020204020303" pitchFamily="34" charset="-79"/>
                <a:cs typeface="Futura Medium" panose="020B0602020204020303" pitchFamily="34" charset="-79"/>
              </a:rPr>
              <a:t>Domes 2.0 (30% Energy Efficient)</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rgbClr val="FF0000"/>
                </a:solidFill>
                <a:latin typeface="Futura Medium" panose="020B0602020204020303" pitchFamily="34" charset="-79"/>
                <a:cs typeface="Futura Medium" panose="020B0602020204020303" pitchFamily="34" charset="-79"/>
              </a:rPr>
              <a:t>Grid-tied (30 residents)</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ysClr val="windowText" lastClr="000000"/>
                </a:solidFill>
                <a:latin typeface="Futura Medium" panose="020B0602020204020303" pitchFamily="34" charset="-79"/>
                <a:cs typeface="Futura Medium" panose="020B0602020204020303" pitchFamily="34" charset="-79"/>
              </a:rPr>
              <a:t>Solar energy system = </a:t>
            </a:r>
            <a:r>
              <a:rPr lang="en-US" sz="900" dirty="0">
                <a:solidFill>
                  <a:srgbClr val="FF0000"/>
                </a:solidFill>
                <a:latin typeface="Futura Medium" panose="020B0602020204020303" pitchFamily="34" charset="-79"/>
                <a:cs typeface="Futura Medium" panose="020B0602020204020303" pitchFamily="34" charset="-79"/>
              </a:rPr>
              <a:t>44kW</a:t>
            </a:r>
          </a:p>
          <a:p>
            <a:pPr algn="ctr"/>
            <a:r>
              <a:rPr lang="en-US" sz="900" dirty="0">
                <a:solidFill>
                  <a:sysClr val="windowText" lastClr="000000"/>
                </a:solidFill>
                <a:latin typeface="Futura Medium" panose="020B0602020204020303" pitchFamily="34" charset="-79"/>
                <a:cs typeface="Futura Medium" panose="020B0602020204020303" pitchFamily="34" charset="-79"/>
              </a:rPr>
              <a:t>Cost </a:t>
            </a:r>
            <a:r>
              <a:rPr lang="en-US" sz="900" dirty="0" err="1">
                <a:solidFill>
                  <a:sysClr val="windowText" lastClr="000000"/>
                </a:solidFill>
                <a:latin typeface="Futura Medium" panose="020B0602020204020303" pitchFamily="34" charset="-79"/>
                <a:cs typeface="Futura Medium" panose="020B0602020204020303" pitchFamily="34" charset="-79"/>
              </a:rPr>
              <a:t>est</a:t>
            </a:r>
            <a:r>
              <a:rPr lang="en-US" sz="900" dirty="0">
                <a:solidFill>
                  <a:sysClr val="windowText" lastClr="000000"/>
                </a:solidFill>
                <a:latin typeface="Futura Medium" panose="020B0602020204020303" pitchFamily="34" charset="-79"/>
                <a:cs typeface="Futura Medium" panose="020B0602020204020303" pitchFamily="34" charset="-79"/>
              </a:rPr>
              <a:t> = $ 120,000</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rgbClr val="FF0000"/>
                </a:solidFill>
                <a:latin typeface="Futura Medium" panose="020B0602020204020303" pitchFamily="34" charset="-79"/>
                <a:cs typeface="Futura Medium" panose="020B0602020204020303" pitchFamily="34" charset="-79"/>
              </a:rPr>
              <a:t>Stand alone (30 residents)</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ysClr val="windowText" lastClr="000000"/>
                </a:solidFill>
                <a:latin typeface="Futura Medium" panose="020B0602020204020303" pitchFamily="34" charset="-79"/>
                <a:cs typeface="Futura Medium" panose="020B0602020204020303" pitchFamily="34" charset="-79"/>
              </a:rPr>
              <a:t>Solar energy system = </a:t>
            </a:r>
            <a:r>
              <a:rPr lang="en-US" sz="900" dirty="0">
                <a:solidFill>
                  <a:srgbClr val="FF0000"/>
                </a:solidFill>
                <a:latin typeface="Futura Medium" panose="020B0602020204020303" pitchFamily="34" charset="-79"/>
                <a:cs typeface="Futura Medium" panose="020B0602020204020303" pitchFamily="34" charset="-79"/>
              </a:rPr>
              <a:t>129kW</a:t>
            </a:r>
          </a:p>
          <a:p>
            <a:pPr algn="ctr"/>
            <a:r>
              <a:rPr lang="en-US" sz="900" dirty="0">
                <a:solidFill>
                  <a:sysClr val="windowText" lastClr="000000"/>
                </a:solidFill>
                <a:latin typeface="Futura Medium" panose="020B0602020204020303" pitchFamily="34" charset="-79"/>
                <a:cs typeface="Futura Medium" panose="020B0602020204020303" pitchFamily="34" charset="-79"/>
              </a:rPr>
              <a:t>Battery Backup = </a:t>
            </a:r>
            <a:r>
              <a:rPr lang="en-US" sz="900" dirty="0">
                <a:solidFill>
                  <a:srgbClr val="FF0000"/>
                </a:solidFill>
                <a:latin typeface="Futura Medium" panose="020B0602020204020303" pitchFamily="34" charset="-79"/>
                <a:cs typeface="Futura Medium" panose="020B0602020204020303" pitchFamily="34" charset="-79"/>
              </a:rPr>
              <a:t>12000Ah</a:t>
            </a:r>
          </a:p>
          <a:p>
            <a:pPr algn="ctr"/>
            <a:r>
              <a:rPr lang="en-US" sz="900" dirty="0">
                <a:solidFill>
                  <a:sysClr val="windowText" lastClr="000000"/>
                </a:solidFill>
                <a:latin typeface="Futura Medium" panose="020B0602020204020303" pitchFamily="34" charset="-79"/>
                <a:cs typeface="Futura Medium" panose="020B0602020204020303" pitchFamily="34" charset="-79"/>
              </a:rPr>
              <a:t>Cost </a:t>
            </a:r>
            <a:r>
              <a:rPr lang="en-US" sz="900" dirty="0" err="1">
                <a:solidFill>
                  <a:sysClr val="windowText" lastClr="000000"/>
                </a:solidFill>
                <a:latin typeface="Futura Medium" panose="020B0602020204020303" pitchFamily="34" charset="-79"/>
                <a:cs typeface="Futura Medium" panose="020B0602020204020303" pitchFamily="34" charset="-79"/>
              </a:rPr>
              <a:t>est</a:t>
            </a:r>
            <a:r>
              <a:rPr lang="en-US" sz="900" dirty="0">
                <a:solidFill>
                  <a:sysClr val="windowText" lastClr="000000"/>
                </a:solidFill>
                <a:latin typeface="Futura Medium" panose="020B0602020204020303" pitchFamily="34" charset="-79"/>
                <a:cs typeface="Futura Medium" panose="020B0602020204020303" pitchFamily="34" charset="-79"/>
              </a:rPr>
              <a:t> = $570,000</a:t>
            </a:r>
          </a:p>
        </p:txBody>
      </p:sp>
      <p:grpSp>
        <p:nvGrpSpPr>
          <p:cNvPr id="10" name="Group 9">
            <a:extLst>
              <a:ext uri="{FF2B5EF4-FFF2-40B4-BE49-F238E27FC236}">
                <a16:creationId xmlns:a16="http://schemas.microsoft.com/office/drawing/2014/main" id="{D1B8C2AB-173C-07E4-E103-7EB722781CF3}"/>
              </a:ext>
            </a:extLst>
          </p:cNvPr>
          <p:cNvGrpSpPr/>
          <p:nvPr/>
        </p:nvGrpSpPr>
        <p:grpSpPr>
          <a:xfrm>
            <a:off x="6140345" y="844288"/>
            <a:ext cx="2455015" cy="1635070"/>
            <a:chOff x="6262062" y="876596"/>
            <a:chExt cx="2691955" cy="1756176"/>
          </a:xfrm>
        </p:grpSpPr>
        <p:sp>
          <p:nvSpPr>
            <p:cNvPr id="3" name="Oval 2">
              <a:extLst>
                <a:ext uri="{FF2B5EF4-FFF2-40B4-BE49-F238E27FC236}">
                  <a16:creationId xmlns:a16="http://schemas.microsoft.com/office/drawing/2014/main" id="{5C574134-17FB-E0A9-96D5-0886F8EA023B}"/>
                </a:ext>
              </a:extLst>
            </p:cNvPr>
            <p:cNvSpPr/>
            <p:nvPr/>
          </p:nvSpPr>
          <p:spPr>
            <a:xfrm>
              <a:off x="6882404" y="876596"/>
              <a:ext cx="1451272" cy="1479177"/>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latin typeface="Futura Medium" panose="020B0602020204020303" pitchFamily="34" charset="-79"/>
                  <a:cs typeface="Futura Medium" panose="020B0602020204020303" pitchFamily="34" charset="-79"/>
                </a:rPr>
                <a:t>Solar $2.95/W</a:t>
              </a:r>
            </a:p>
            <a:p>
              <a:pPr algn="ctr"/>
              <a:endParaRPr lang="en-US" sz="1050" dirty="0">
                <a:solidFill>
                  <a:sysClr val="windowText" lastClr="000000"/>
                </a:solidFill>
                <a:latin typeface="Futura Medium" panose="020B0602020204020303" pitchFamily="34" charset="-79"/>
                <a:cs typeface="Futura Medium" panose="020B0602020204020303" pitchFamily="34" charset="-79"/>
              </a:endParaRPr>
            </a:p>
            <a:p>
              <a:pPr algn="ctr"/>
              <a:r>
                <a:rPr lang="en-US" sz="1050" dirty="0">
                  <a:solidFill>
                    <a:sysClr val="windowText" lastClr="000000"/>
                  </a:solidFill>
                  <a:latin typeface="Futura Medium" panose="020B0602020204020303" pitchFamily="34" charset="-79"/>
                  <a:cs typeface="Futura Medium" panose="020B0602020204020303" pitchFamily="34" charset="-79"/>
                </a:rPr>
                <a:t>Solar with battery</a:t>
              </a:r>
            </a:p>
            <a:p>
              <a:pPr algn="ctr"/>
              <a:r>
                <a:rPr lang="en-US" sz="1050" dirty="0">
                  <a:solidFill>
                    <a:sysClr val="windowText" lastClr="000000"/>
                  </a:solidFill>
                  <a:latin typeface="Futura Medium" panose="020B0602020204020303" pitchFamily="34" charset="-79"/>
                  <a:cs typeface="Futura Medium" panose="020B0602020204020303" pitchFamily="34" charset="-79"/>
                </a:rPr>
                <a:t>$4.84/W</a:t>
              </a:r>
            </a:p>
          </p:txBody>
        </p:sp>
        <p:sp>
          <p:nvSpPr>
            <p:cNvPr id="9" name="TextBox 8">
              <a:extLst>
                <a:ext uri="{FF2B5EF4-FFF2-40B4-BE49-F238E27FC236}">
                  <a16:creationId xmlns:a16="http://schemas.microsoft.com/office/drawing/2014/main" id="{1DBF05CC-0B3A-9B6C-F1C9-50F2D3FF6761}"/>
                </a:ext>
              </a:extLst>
            </p:cNvPr>
            <p:cNvSpPr txBox="1"/>
            <p:nvPr/>
          </p:nvSpPr>
          <p:spPr>
            <a:xfrm>
              <a:off x="6262062" y="2355773"/>
              <a:ext cx="2691955" cy="276999"/>
            </a:xfrm>
            <a:prstGeom prst="rect">
              <a:avLst/>
            </a:prstGeom>
            <a:noFill/>
          </p:spPr>
          <p:txBody>
            <a:bodyPr wrap="square" rtlCol="0">
              <a:spAutoFit/>
            </a:bodyPr>
            <a:lstStyle/>
            <a:p>
              <a:pPr marL="406400" indent="-406400">
                <a:buNone/>
              </a:pPr>
              <a:r>
                <a:rPr lang="en-US" sz="600">
                  <a:solidFill>
                    <a:schemeClr val="dk1"/>
                  </a:solidFill>
                </a:rPr>
                <a:t>U . S . Solar Photovoltaic System and Energy Storage Cost Benchmarks With Minimum Sustainable Price Analysis : 2022c</a:t>
              </a:r>
            </a:p>
          </p:txBody>
        </p:sp>
      </p:grpSp>
      <p:sp>
        <p:nvSpPr>
          <p:cNvPr id="11" name="Rectangle 10">
            <a:extLst>
              <a:ext uri="{FF2B5EF4-FFF2-40B4-BE49-F238E27FC236}">
                <a16:creationId xmlns:a16="http://schemas.microsoft.com/office/drawing/2014/main" id="{A656C077-B7C6-B849-AD03-D9A2EECC3A28}"/>
              </a:ext>
            </a:extLst>
          </p:cNvPr>
          <p:cNvSpPr/>
          <p:nvPr/>
        </p:nvSpPr>
        <p:spPr>
          <a:xfrm>
            <a:off x="3454528" y="844288"/>
            <a:ext cx="2014605" cy="1855223"/>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latin typeface="Futura Medium" panose="020B0602020204020303" pitchFamily="34" charset="-79"/>
                <a:cs typeface="Futura Medium" panose="020B0602020204020303" pitchFamily="34" charset="-79"/>
              </a:rPr>
              <a:t>Domes 2.0 (50% Energy Efficient)</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rgbClr val="FF0000"/>
                </a:solidFill>
                <a:latin typeface="Futura Medium" panose="020B0602020204020303" pitchFamily="34" charset="-79"/>
                <a:cs typeface="Futura Medium" panose="020B0602020204020303" pitchFamily="34" charset="-79"/>
              </a:rPr>
              <a:t>Grid-tied (30 residents)</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ysClr val="windowText" lastClr="000000"/>
                </a:solidFill>
                <a:latin typeface="Futura Medium" panose="020B0602020204020303" pitchFamily="34" charset="-79"/>
                <a:cs typeface="Futura Medium" panose="020B0602020204020303" pitchFamily="34" charset="-79"/>
              </a:rPr>
              <a:t>Solar energy system = </a:t>
            </a:r>
            <a:r>
              <a:rPr lang="en-US" sz="900" dirty="0">
                <a:solidFill>
                  <a:srgbClr val="FF0000"/>
                </a:solidFill>
                <a:latin typeface="Futura Medium" panose="020B0602020204020303" pitchFamily="34" charset="-79"/>
                <a:cs typeface="Futura Medium" panose="020B0602020204020303" pitchFamily="34" charset="-79"/>
              </a:rPr>
              <a:t>31kW</a:t>
            </a:r>
          </a:p>
          <a:p>
            <a:pPr algn="ctr"/>
            <a:r>
              <a:rPr lang="en-US" sz="900" dirty="0">
                <a:solidFill>
                  <a:sysClr val="windowText" lastClr="000000"/>
                </a:solidFill>
                <a:latin typeface="Futura Medium" panose="020B0602020204020303" pitchFamily="34" charset="-79"/>
                <a:cs typeface="Futura Medium" panose="020B0602020204020303" pitchFamily="34" charset="-79"/>
              </a:rPr>
              <a:t>Cost </a:t>
            </a:r>
            <a:r>
              <a:rPr lang="en-US" sz="900" dirty="0" err="1">
                <a:solidFill>
                  <a:sysClr val="windowText" lastClr="000000"/>
                </a:solidFill>
                <a:latin typeface="Futura Medium" panose="020B0602020204020303" pitchFamily="34" charset="-79"/>
                <a:cs typeface="Futura Medium" panose="020B0602020204020303" pitchFamily="34" charset="-79"/>
              </a:rPr>
              <a:t>est</a:t>
            </a:r>
            <a:r>
              <a:rPr lang="en-US" sz="900" dirty="0">
                <a:solidFill>
                  <a:sysClr val="windowText" lastClr="000000"/>
                </a:solidFill>
                <a:latin typeface="Futura Medium" panose="020B0602020204020303" pitchFamily="34" charset="-79"/>
                <a:cs typeface="Futura Medium" panose="020B0602020204020303" pitchFamily="34" charset="-79"/>
              </a:rPr>
              <a:t> = $ 91,450</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rgbClr val="FF0000"/>
                </a:solidFill>
                <a:latin typeface="Futura Medium" panose="020B0602020204020303" pitchFamily="34" charset="-79"/>
                <a:cs typeface="Futura Medium" panose="020B0602020204020303" pitchFamily="34" charset="-79"/>
              </a:rPr>
              <a:t>Stand alone (30 residents)</a:t>
            </a:r>
          </a:p>
          <a:p>
            <a:pPr algn="ctr"/>
            <a:endParaRPr lang="en-US" sz="900" dirty="0">
              <a:solidFill>
                <a:sysClr val="windowText" lastClr="000000"/>
              </a:solidFill>
              <a:latin typeface="Futura Medium" panose="020B0602020204020303" pitchFamily="34" charset="-79"/>
              <a:cs typeface="Futura Medium" panose="020B0602020204020303" pitchFamily="34" charset="-79"/>
            </a:endParaRPr>
          </a:p>
          <a:p>
            <a:pPr algn="ctr"/>
            <a:r>
              <a:rPr lang="en-US" sz="900" dirty="0">
                <a:solidFill>
                  <a:sysClr val="windowText" lastClr="000000"/>
                </a:solidFill>
                <a:latin typeface="Futura Medium" panose="020B0602020204020303" pitchFamily="34" charset="-79"/>
                <a:cs typeface="Futura Medium" panose="020B0602020204020303" pitchFamily="34" charset="-79"/>
              </a:rPr>
              <a:t>Solar energy system = </a:t>
            </a:r>
            <a:r>
              <a:rPr lang="en-US" sz="900" dirty="0">
                <a:solidFill>
                  <a:srgbClr val="FF0000"/>
                </a:solidFill>
                <a:latin typeface="Futura Medium" panose="020B0602020204020303" pitchFamily="34" charset="-79"/>
                <a:cs typeface="Futura Medium" panose="020B0602020204020303" pitchFamily="34" charset="-79"/>
              </a:rPr>
              <a:t>91kW</a:t>
            </a:r>
          </a:p>
          <a:p>
            <a:pPr algn="ctr"/>
            <a:r>
              <a:rPr lang="en-US" sz="900" dirty="0">
                <a:solidFill>
                  <a:sysClr val="windowText" lastClr="000000"/>
                </a:solidFill>
                <a:latin typeface="Futura Medium" panose="020B0602020204020303" pitchFamily="34" charset="-79"/>
                <a:cs typeface="Futura Medium" panose="020B0602020204020303" pitchFamily="34" charset="-79"/>
              </a:rPr>
              <a:t>Battery Backup = </a:t>
            </a:r>
            <a:r>
              <a:rPr lang="en-US" sz="900" dirty="0">
                <a:solidFill>
                  <a:srgbClr val="FF0000"/>
                </a:solidFill>
                <a:latin typeface="Futura Medium" panose="020B0602020204020303" pitchFamily="34" charset="-79"/>
                <a:cs typeface="Futura Medium" panose="020B0602020204020303" pitchFamily="34" charset="-79"/>
              </a:rPr>
              <a:t>8500Ah</a:t>
            </a:r>
          </a:p>
          <a:p>
            <a:pPr algn="ctr"/>
            <a:r>
              <a:rPr lang="en-US" sz="900" dirty="0">
                <a:solidFill>
                  <a:sysClr val="windowText" lastClr="000000"/>
                </a:solidFill>
                <a:latin typeface="Futura Medium" panose="020B0602020204020303" pitchFamily="34" charset="-79"/>
                <a:cs typeface="Futura Medium" panose="020B0602020204020303" pitchFamily="34" charset="-79"/>
              </a:rPr>
              <a:t>Cost </a:t>
            </a:r>
            <a:r>
              <a:rPr lang="en-US" sz="900" dirty="0" err="1">
                <a:solidFill>
                  <a:sysClr val="windowText" lastClr="000000"/>
                </a:solidFill>
                <a:latin typeface="Futura Medium" panose="020B0602020204020303" pitchFamily="34" charset="-79"/>
                <a:cs typeface="Futura Medium" panose="020B0602020204020303" pitchFamily="34" charset="-79"/>
              </a:rPr>
              <a:t>est</a:t>
            </a:r>
            <a:r>
              <a:rPr lang="en-US" sz="900" dirty="0">
                <a:solidFill>
                  <a:sysClr val="windowText" lastClr="000000"/>
                </a:solidFill>
                <a:latin typeface="Futura Medium" panose="020B0602020204020303" pitchFamily="34" charset="-79"/>
                <a:cs typeface="Futura Medium" panose="020B0602020204020303" pitchFamily="34" charset="-79"/>
              </a:rPr>
              <a:t> = $436,000</a:t>
            </a:r>
          </a:p>
        </p:txBody>
      </p:sp>
      <p:grpSp>
        <p:nvGrpSpPr>
          <p:cNvPr id="14" name="Group 13">
            <a:extLst>
              <a:ext uri="{FF2B5EF4-FFF2-40B4-BE49-F238E27FC236}">
                <a16:creationId xmlns:a16="http://schemas.microsoft.com/office/drawing/2014/main" id="{A761C4A4-2B89-900E-D30A-389276662BF0}"/>
              </a:ext>
            </a:extLst>
          </p:cNvPr>
          <p:cNvGrpSpPr/>
          <p:nvPr/>
        </p:nvGrpSpPr>
        <p:grpSpPr>
          <a:xfrm>
            <a:off x="6488832" y="2709913"/>
            <a:ext cx="2270716" cy="2049268"/>
            <a:chOff x="6488832" y="2709913"/>
            <a:chExt cx="2270716" cy="2049268"/>
          </a:xfrm>
        </p:grpSpPr>
        <p:pic>
          <p:nvPicPr>
            <p:cNvPr id="12" name="Picture 11" descr="Diagram, engineering drawing&#10;&#10;Description automatically generated">
              <a:extLst>
                <a:ext uri="{FF2B5EF4-FFF2-40B4-BE49-F238E27FC236}">
                  <a16:creationId xmlns:a16="http://schemas.microsoft.com/office/drawing/2014/main" id="{70559FA0-25F9-E35B-3C30-45DF4F5F94C5}"/>
                </a:ext>
              </a:extLst>
            </p:cNvPr>
            <p:cNvPicPr>
              <a:picLocks noChangeAspect="1"/>
            </p:cNvPicPr>
            <p:nvPr/>
          </p:nvPicPr>
          <p:blipFill>
            <a:blip r:embed="rId3"/>
            <a:stretch>
              <a:fillRect/>
            </a:stretch>
          </p:blipFill>
          <p:spPr>
            <a:xfrm>
              <a:off x="6488832" y="2709913"/>
              <a:ext cx="2270716" cy="1933852"/>
            </a:xfrm>
            <a:prstGeom prst="rect">
              <a:avLst/>
            </a:prstGeom>
          </p:spPr>
        </p:pic>
        <p:sp>
          <p:nvSpPr>
            <p:cNvPr id="13" name="TextBox 12">
              <a:extLst>
                <a:ext uri="{FF2B5EF4-FFF2-40B4-BE49-F238E27FC236}">
                  <a16:creationId xmlns:a16="http://schemas.microsoft.com/office/drawing/2014/main" id="{0629F122-011B-498F-A83B-4769C0295482}"/>
                </a:ext>
              </a:extLst>
            </p:cNvPr>
            <p:cNvSpPr txBox="1"/>
            <p:nvPr/>
          </p:nvSpPr>
          <p:spPr>
            <a:xfrm>
              <a:off x="6791269" y="4528349"/>
              <a:ext cx="1665841" cy="230832"/>
            </a:xfrm>
            <a:prstGeom prst="rect">
              <a:avLst/>
            </a:prstGeom>
            <a:noFill/>
          </p:spPr>
          <p:txBody>
            <a:bodyPr wrap="none" rtlCol="0">
              <a:spAutoFit/>
            </a:bodyPr>
            <a:lstStyle/>
            <a:p>
              <a:r>
                <a:rPr lang="en-US" sz="900"/>
                <a:t>Arc-commons building layout</a:t>
              </a:r>
            </a:p>
          </p:txBody>
        </p:sp>
      </p:grpSp>
      <p:sp>
        <p:nvSpPr>
          <p:cNvPr id="15" name="Oval 14">
            <a:extLst>
              <a:ext uri="{FF2B5EF4-FFF2-40B4-BE49-F238E27FC236}">
                <a16:creationId xmlns:a16="http://schemas.microsoft.com/office/drawing/2014/main" id="{A0923945-3542-D2D9-36DC-04A13D0A3994}"/>
              </a:ext>
            </a:extLst>
          </p:cNvPr>
          <p:cNvSpPr/>
          <p:nvPr/>
        </p:nvSpPr>
        <p:spPr>
          <a:xfrm>
            <a:off x="1768939" y="4282243"/>
            <a:ext cx="624315" cy="334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0C095A-93C2-9AD5-E4C7-0CC2EE6AFBBB}"/>
              </a:ext>
            </a:extLst>
          </p:cNvPr>
          <p:cNvSpPr/>
          <p:nvPr/>
        </p:nvSpPr>
        <p:spPr>
          <a:xfrm>
            <a:off x="3907276" y="4282243"/>
            <a:ext cx="624315" cy="334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3039" y="-2236"/>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500" dirty="0">
                <a:latin typeface="Futura Medium" panose="020B0602020204020303" pitchFamily="34" charset="-79"/>
                <a:cs typeface="Futura Medium" panose="020B0602020204020303" pitchFamily="34" charset="-79"/>
              </a:rPr>
              <a:t>Opportunities &amp; Constraints</a:t>
            </a:r>
          </a:p>
        </p:txBody>
      </p:sp>
      <p:sp>
        <p:nvSpPr>
          <p:cNvPr id="140" name="Google Shape;140;p21"/>
          <p:cNvSpPr txBox="1">
            <a:spLocks noGrp="1"/>
          </p:cNvSpPr>
          <p:nvPr>
            <p:ph type="body" idx="1"/>
          </p:nvPr>
        </p:nvSpPr>
        <p:spPr>
          <a:xfrm>
            <a:off x="7923417" y="531280"/>
            <a:ext cx="1223622" cy="4609095"/>
          </a:xfrm>
          <a:prstGeom prst="rect">
            <a:avLst/>
          </a:prstGeom>
        </p:spPr>
        <p:txBody>
          <a:bodyPr spcFirstLastPara="1" wrap="square" lIns="91425" tIns="91425" rIns="91425" bIns="91425" anchor="t" anchorCtr="0">
            <a:normAutofit/>
          </a:bodyPr>
          <a:lstStyle/>
          <a:p>
            <a:pPr marL="171450" lvl="0" indent="-171450" algn="l">
              <a:lnSpc>
                <a:spcPct val="114999"/>
              </a:lnSpc>
              <a:spcBef>
                <a:spcPts val="0"/>
              </a:spcBef>
              <a:spcAft>
                <a:spcPts val="1200"/>
              </a:spcAft>
            </a:pPr>
            <a:r>
              <a:rPr lang="en-US" sz="1200" dirty="0">
                <a:latin typeface="Futura Medium" panose="020B0602020204020303" pitchFamily="34" charset="-79"/>
                <a:cs typeface="Futura Medium" panose="020B0602020204020303" pitchFamily="34" charset="-79"/>
              </a:rPr>
              <a:t>Access</a:t>
            </a:r>
          </a:p>
          <a:p>
            <a:pPr marL="171450" indent="-171450">
              <a:lnSpc>
                <a:spcPct val="114999"/>
              </a:lnSpc>
              <a:spcAft>
                <a:spcPts val="1200"/>
              </a:spcAft>
            </a:pPr>
            <a:r>
              <a:rPr lang="en-US" sz="1200" dirty="0">
                <a:latin typeface="Futura Medium" panose="020B0602020204020303" pitchFamily="34" charset="-79"/>
                <a:cs typeface="Futura Medium" panose="020B0602020204020303" pitchFamily="34" charset="-79"/>
              </a:rPr>
              <a:t>Drainage</a:t>
            </a:r>
          </a:p>
          <a:p>
            <a:pPr marL="171450" indent="-171450">
              <a:lnSpc>
                <a:spcPct val="114999"/>
              </a:lnSpc>
              <a:spcAft>
                <a:spcPts val="1200"/>
              </a:spcAft>
            </a:pPr>
            <a:r>
              <a:rPr lang="en-US" sz="1200" dirty="0">
                <a:latin typeface="Futura Medium" panose="020B0602020204020303" pitchFamily="34" charset="-79"/>
                <a:cs typeface="Futura Medium" panose="020B0602020204020303" pitchFamily="34" charset="-79"/>
              </a:rPr>
              <a:t>Sun</a:t>
            </a:r>
          </a:p>
          <a:p>
            <a:pPr marL="171450" indent="-171450">
              <a:lnSpc>
                <a:spcPct val="114999"/>
              </a:lnSpc>
              <a:spcAft>
                <a:spcPts val="1200"/>
              </a:spcAft>
            </a:pPr>
            <a:r>
              <a:rPr lang="en-US" sz="1200" dirty="0">
                <a:latin typeface="Futura Medium" panose="020B0602020204020303" pitchFamily="34" charset="-79"/>
                <a:cs typeface="Futura Medium" panose="020B0602020204020303" pitchFamily="34" charset="-79"/>
              </a:rPr>
              <a:t>Wind</a:t>
            </a:r>
          </a:p>
          <a:p>
            <a:pPr marL="171450" indent="-171450">
              <a:lnSpc>
                <a:spcPct val="114999"/>
              </a:lnSpc>
              <a:spcAft>
                <a:spcPts val="1200"/>
              </a:spcAft>
            </a:pPr>
            <a:r>
              <a:rPr lang="en-US" sz="1200" dirty="0">
                <a:latin typeface="Futura Medium" panose="020B0602020204020303" pitchFamily="34" charset="-79"/>
                <a:cs typeface="Futura Medium" panose="020B0602020204020303" pitchFamily="34" charset="-79"/>
              </a:rPr>
              <a:t>Existing utilities</a:t>
            </a:r>
          </a:p>
          <a:p>
            <a:pPr marL="171450" indent="-171450">
              <a:lnSpc>
                <a:spcPct val="114999"/>
              </a:lnSpc>
              <a:spcAft>
                <a:spcPts val="1200"/>
              </a:spcAft>
            </a:pPr>
            <a:r>
              <a:rPr lang="en-US" sz="1200" dirty="0">
                <a:latin typeface="Futura Medium" panose="020B0602020204020303" pitchFamily="34" charset="-79"/>
                <a:cs typeface="Futura Medium" panose="020B0602020204020303" pitchFamily="34" charset="-79"/>
              </a:rPr>
              <a:t>Existing communities</a:t>
            </a:r>
          </a:p>
          <a:p>
            <a:pPr marL="171450" indent="-171450">
              <a:lnSpc>
                <a:spcPct val="114999"/>
              </a:lnSpc>
              <a:spcAft>
                <a:spcPts val="1200"/>
              </a:spcAft>
            </a:pPr>
            <a:r>
              <a:rPr lang="en-US" sz="1200" dirty="0">
                <a:latin typeface="Futura Medium" panose="020B0602020204020303" pitchFamily="34" charset="-79"/>
                <a:cs typeface="Futura Medium" panose="020B0602020204020303" pitchFamily="34" charset="-79"/>
              </a:rPr>
              <a:t>Existing vegetation</a:t>
            </a:r>
          </a:p>
          <a:p>
            <a:pPr marL="171450" indent="-171450">
              <a:lnSpc>
                <a:spcPct val="114999"/>
              </a:lnSpc>
              <a:spcAft>
                <a:spcPts val="1200"/>
              </a:spcAft>
            </a:pPr>
            <a:endParaRPr lang="en-US" sz="1200" dirty="0">
              <a:latin typeface="Futura Medium" panose="020B0602020204020303" pitchFamily="34" charset="-79"/>
              <a:cs typeface="Futura Medium" panose="020B0602020204020303" pitchFamily="34" charset="-79"/>
            </a:endParaRPr>
          </a:p>
          <a:p>
            <a:pPr marL="171450" indent="-171450">
              <a:lnSpc>
                <a:spcPct val="114999"/>
              </a:lnSpc>
              <a:spcAft>
                <a:spcPts val="1200"/>
              </a:spcAft>
            </a:pPr>
            <a:endParaRPr lang="en-US" sz="1200"/>
          </a:p>
          <a:p>
            <a:pPr marL="0" indent="0">
              <a:lnSpc>
                <a:spcPct val="114999"/>
              </a:lnSpc>
              <a:spcAft>
                <a:spcPts val="1200"/>
              </a:spcAft>
              <a:buNone/>
            </a:pPr>
            <a:endParaRPr lang="en-US" sz="1200"/>
          </a:p>
        </p:txBody>
      </p:sp>
      <p:pic>
        <p:nvPicPr>
          <p:cNvPr id="3" name="Picture 3" descr="Map&#10;&#10;Description automatically generated">
            <a:extLst>
              <a:ext uri="{FF2B5EF4-FFF2-40B4-BE49-F238E27FC236}">
                <a16:creationId xmlns:a16="http://schemas.microsoft.com/office/drawing/2014/main" id="{D4727CAF-B56A-C676-4130-8C1D92D79F75}"/>
              </a:ext>
            </a:extLst>
          </p:cNvPr>
          <p:cNvPicPr>
            <a:picLocks noChangeAspect="1"/>
          </p:cNvPicPr>
          <p:nvPr/>
        </p:nvPicPr>
        <p:blipFill rotWithShape="1">
          <a:blip r:embed="rId3"/>
          <a:srcRect l="8149" t="1232" r="8533" b="9683"/>
          <a:stretch/>
        </p:blipFill>
        <p:spPr>
          <a:xfrm>
            <a:off x="3314" y="533755"/>
            <a:ext cx="7911284" cy="4605982"/>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2312</Words>
  <Application>Microsoft Macintosh PowerPoint</Application>
  <PresentationFormat>On-screen Show (16:9)</PresentationFormat>
  <Paragraphs>273</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FUTURA MEDIUM</vt:lpstr>
      <vt:lpstr>Arial</vt:lpstr>
      <vt:lpstr>FUTURA MEDIUM</vt:lpstr>
      <vt:lpstr>Roboto</vt:lpstr>
      <vt:lpstr>Arial,Sans-Serif</vt:lpstr>
      <vt:lpstr>Simple Light</vt:lpstr>
      <vt:lpstr>Domes 2.0: Beyond the Back-40</vt:lpstr>
      <vt:lpstr>Building on a 50-year vision</vt:lpstr>
      <vt:lpstr>PowerPoint Presentation</vt:lpstr>
      <vt:lpstr>What values are important to our clients and stakeholders? </vt:lpstr>
      <vt:lpstr>Diversity, Equity, and Inclusion: The Heart of Domes 2.0</vt:lpstr>
      <vt:lpstr>Ecovillages: Best Practices</vt:lpstr>
      <vt:lpstr>Energy Use Intensity (EUI) and Grid Emissions </vt:lpstr>
      <vt:lpstr>Modeling Zero Net Energy and Low Water Usage (Domes 2.0)</vt:lpstr>
      <vt:lpstr>Opportunities &amp; Constraints</vt:lpstr>
      <vt:lpstr>Arc Commons</vt:lpstr>
      <vt:lpstr>Tri-Story</vt:lpstr>
      <vt:lpstr>The Rowhouses</vt:lpstr>
      <vt:lpstr>Recommendations and Next Steps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 2.0 : Beyond the Back-40</dc:title>
  <cp:lastModifiedBy>Maria Kanwal</cp:lastModifiedBy>
  <cp:revision>7</cp:revision>
  <dcterms:modified xsi:type="dcterms:W3CDTF">2023-03-16T16:56:13Z</dcterms:modified>
</cp:coreProperties>
</file>